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notesSlides/notesSlide17.xml" ContentType="application/vnd.openxmlformats-officedocument.presentationml.notesSlide+xml"/>
  <Override PartName="/ppt/diagrams/quickStyle1.xml" ContentType="application/vnd.openxmlformats-officedocument.drawingml.diagramStyl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Default Extension="wdp" ContentType="image/vnd.ms-photo"/>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diagrams/layout2.xml" ContentType="application/vnd.openxmlformats-officedocument.drawingml.diagramLayout+xml"/>
  <Default Extension="vml" ContentType="application/vnd.openxmlformats-officedocument.vmlDrawing"/>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89" r:id="rId2"/>
    <p:sldId id="364" r:id="rId3"/>
    <p:sldId id="376" r:id="rId4"/>
    <p:sldId id="374" r:id="rId5"/>
    <p:sldId id="375" r:id="rId6"/>
    <p:sldId id="421" r:id="rId7"/>
    <p:sldId id="262" r:id="rId8"/>
    <p:sldId id="413" r:id="rId9"/>
    <p:sldId id="394" r:id="rId10"/>
    <p:sldId id="408" r:id="rId11"/>
    <p:sldId id="409" r:id="rId12"/>
    <p:sldId id="282" r:id="rId13"/>
    <p:sldId id="295" r:id="rId14"/>
    <p:sldId id="405" r:id="rId15"/>
    <p:sldId id="427" r:id="rId16"/>
    <p:sldId id="406" r:id="rId17"/>
    <p:sldId id="313" r:id="rId18"/>
    <p:sldId id="368" r:id="rId19"/>
    <p:sldId id="367" r:id="rId20"/>
    <p:sldId id="369" r:id="rId21"/>
    <p:sldId id="370" r:id="rId22"/>
    <p:sldId id="371" r:id="rId23"/>
    <p:sldId id="372" r:id="rId24"/>
    <p:sldId id="426" r:id="rId25"/>
    <p:sldId id="322" r:id="rId26"/>
    <p:sldId id="326" r:id="rId27"/>
    <p:sldId id="380" r:id="rId28"/>
    <p:sldId id="382" r:id="rId29"/>
    <p:sldId id="383" r:id="rId30"/>
    <p:sldId id="391" r:id="rId31"/>
    <p:sldId id="411" r:id="rId32"/>
    <p:sldId id="414" r:id="rId33"/>
    <p:sldId id="416" r:id="rId34"/>
    <p:sldId id="425" r:id="rId35"/>
    <p:sldId id="424" r:id="rId36"/>
    <p:sldId id="418" r:id="rId37"/>
    <p:sldId id="387" r:id="rId38"/>
    <p:sldId id="388" r:id="rId39"/>
    <p:sldId id="393" r:id="rId40"/>
    <p:sldId id="381" r:id="rId41"/>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1F2"/>
    <a:srgbClr val="4EFB25"/>
    <a:srgbClr val="6600FF"/>
  </p:clrMru>
</p:presentationPr>
</file>

<file path=ppt/tableStyles.xml><?xml version="1.0" encoding="utf-8"?>
<a:tblStyleLst xmlns:a="http://schemas.openxmlformats.org/drawingml/2006/main" def="{5C22544A-7EE6-4342-B048-85BDC9FD1C3A}">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306" autoAdjust="0"/>
    <p:restoredTop sz="76231" autoAdjust="0"/>
  </p:normalViewPr>
  <p:slideViewPr>
    <p:cSldViewPr>
      <p:cViewPr>
        <p:scale>
          <a:sx n="60" d="100"/>
          <a:sy n="60" d="100"/>
        </p:scale>
        <p:origin x="-144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9" d="100"/>
          <a:sy n="59" d="100"/>
        </p:scale>
        <p:origin x="-2508" y="-7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2CFE8D-416B-466B-832A-BCF42913F5BF}" type="doc">
      <dgm:prSet loTypeId="urn:microsoft.com/office/officeart/2005/8/layout/chevron2" loCatId="list" qsTypeId="urn:microsoft.com/office/officeart/2005/8/quickstyle/simple1" qsCatId="simple" csTypeId="urn:microsoft.com/office/officeart/2005/8/colors/colorful5" csCatId="colorful" phldr="1"/>
      <dgm:spPr/>
      <dgm:t>
        <a:bodyPr/>
        <a:lstStyle/>
        <a:p>
          <a:endParaRPr lang="fr-FR"/>
        </a:p>
      </dgm:t>
    </dgm:pt>
    <dgm:pt modelId="{4F186F9B-C977-47CB-90BE-EFD4D1F5A347}">
      <dgm:prSet phldrT="[Texte]" phldr="1"/>
      <dgm:spPr/>
      <dgm:t>
        <a:bodyPr/>
        <a:lstStyle/>
        <a:p>
          <a:endParaRPr lang="fr-FR" dirty="0"/>
        </a:p>
      </dgm:t>
    </dgm:pt>
    <dgm:pt modelId="{C8DC7CA5-51F4-4792-A633-92AA96622118}" type="parTrans" cxnId="{4C0B712C-7ADB-4EBA-9194-640EE009FE72}">
      <dgm:prSet/>
      <dgm:spPr/>
      <dgm:t>
        <a:bodyPr/>
        <a:lstStyle/>
        <a:p>
          <a:endParaRPr lang="fr-FR"/>
        </a:p>
      </dgm:t>
    </dgm:pt>
    <dgm:pt modelId="{294727EC-BA28-48CC-B412-2A7127E8CAD0}" type="sibTrans" cxnId="{4C0B712C-7ADB-4EBA-9194-640EE009FE72}">
      <dgm:prSet/>
      <dgm:spPr/>
      <dgm:t>
        <a:bodyPr/>
        <a:lstStyle/>
        <a:p>
          <a:endParaRPr lang="fr-FR"/>
        </a:p>
      </dgm:t>
    </dgm:pt>
    <dgm:pt modelId="{DF8A951E-D9B0-4697-8104-CB78B6ACEBE5}">
      <dgm:prSet phldrT="[Texte]"/>
      <dgm:spPr/>
      <dgm:t>
        <a:bodyPr/>
        <a:lstStyle/>
        <a:p>
          <a:r>
            <a:rPr lang="fr-FR" b="1" dirty="0" err="1" smtClean="0">
              <a:solidFill>
                <a:schemeClr val="tx2">
                  <a:lumMod val="50000"/>
                </a:schemeClr>
              </a:solidFill>
              <a:latin typeface="Chiller" pitchFamily="82" charset="0"/>
            </a:rPr>
            <a:t>Madkit</a:t>
          </a:r>
          <a:endParaRPr lang="fr-FR" b="1" dirty="0">
            <a:solidFill>
              <a:schemeClr val="tx2">
                <a:lumMod val="50000"/>
              </a:schemeClr>
            </a:solidFill>
            <a:latin typeface="Chiller" pitchFamily="82" charset="0"/>
          </a:endParaRPr>
        </a:p>
      </dgm:t>
    </dgm:pt>
    <dgm:pt modelId="{4F44970F-2EAD-4FBA-A28B-B2D90984D2E7}" type="parTrans" cxnId="{F73943FD-72F5-4B7B-B7C5-51162A0D44CF}">
      <dgm:prSet/>
      <dgm:spPr/>
      <dgm:t>
        <a:bodyPr/>
        <a:lstStyle/>
        <a:p>
          <a:endParaRPr lang="fr-FR"/>
        </a:p>
      </dgm:t>
    </dgm:pt>
    <dgm:pt modelId="{2833C434-957F-45B8-ADCD-C67BFCDA1A37}" type="sibTrans" cxnId="{F73943FD-72F5-4B7B-B7C5-51162A0D44CF}">
      <dgm:prSet/>
      <dgm:spPr/>
      <dgm:t>
        <a:bodyPr/>
        <a:lstStyle/>
        <a:p>
          <a:endParaRPr lang="fr-FR"/>
        </a:p>
      </dgm:t>
    </dgm:pt>
    <dgm:pt modelId="{657FB481-2B0E-4A18-8E13-7D656C347A93}">
      <dgm:prSet phldrT="[Texte]" phldr="1"/>
      <dgm:spPr/>
      <dgm:t>
        <a:bodyPr/>
        <a:lstStyle/>
        <a:p>
          <a:endParaRPr lang="fr-FR"/>
        </a:p>
      </dgm:t>
    </dgm:pt>
    <dgm:pt modelId="{F045C7CF-243A-4B3F-99CC-45E5C001DB2E}" type="parTrans" cxnId="{D12A33BF-96D8-4CA5-89F2-981B741C009C}">
      <dgm:prSet/>
      <dgm:spPr/>
      <dgm:t>
        <a:bodyPr/>
        <a:lstStyle/>
        <a:p>
          <a:endParaRPr lang="fr-FR"/>
        </a:p>
      </dgm:t>
    </dgm:pt>
    <dgm:pt modelId="{7D00B07C-C2BC-4B8B-9563-F1EB77CD1702}" type="sibTrans" cxnId="{D12A33BF-96D8-4CA5-89F2-981B741C009C}">
      <dgm:prSet/>
      <dgm:spPr/>
      <dgm:t>
        <a:bodyPr/>
        <a:lstStyle/>
        <a:p>
          <a:endParaRPr lang="fr-FR"/>
        </a:p>
      </dgm:t>
    </dgm:pt>
    <dgm:pt modelId="{27DB6966-C4AE-46CC-BAA5-3A9A143B6070}">
      <dgm:prSet phldrT="[Texte]"/>
      <dgm:spPr/>
      <dgm:t>
        <a:bodyPr/>
        <a:lstStyle/>
        <a:p>
          <a:r>
            <a:rPr lang="fr-FR" b="1" dirty="0" err="1" smtClean="0">
              <a:solidFill>
                <a:schemeClr val="tx2">
                  <a:lumMod val="50000"/>
                </a:schemeClr>
              </a:solidFill>
              <a:latin typeface="Chiller" pitchFamily="82" charset="0"/>
            </a:rPr>
            <a:t>Mason</a:t>
          </a:r>
          <a:r>
            <a:rPr lang="fr-FR" b="1" dirty="0" smtClean="0">
              <a:solidFill>
                <a:srgbClr val="FF0000"/>
              </a:solidFill>
            </a:rPr>
            <a:t> </a:t>
          </a:r>
          <a:endParaRPr lang="fr-FR" dirty="0"/>
        </a:p>
      </dgm:t>
    </dgm:pt>
    <dgm:pt modelId="{41009B68-DDA2-4A1F-A129-D2160A2070F5}" type="parTrans" cxnId="{9CEF0A85-2F0B-4C9B-979C-926B27D03E92}">
      <dgm:prSet/>
      <dgm:spPr/>
      <dgm:t>
        <a:bodyPr/>
        <a:lstStyle/>
        <a:p>
          <a:endParaRPr lang="fr-FR"/>
        </a:p>
      </dgm:t>
    </dgm:pt>
    <dgm:pt modelId="{3B7FDE4A-6717-4529-B2DD-E8E8B85BBF9E}" type="sibTrans" cxnId="{9CEF0A85-2F0B-4C9B-979C-926B27D03E92}">
      <dgm:prSet/>
      <dgm:spPr/>
      <dgm:t>
        <a:bodyPr/>
        <a:lstStyle/>
        <a:p>
          <a:endParaRPr lang="fr-FR"/>
        </a:p>
      </dgm:t>
    </dgm:pt>
    <dgm:pt modelId="{0F114A4C-1A12-4FEB-89DF-AE753C531EF0}">
      <dgm:prSet phldrT="[Texte]" phldr="1"/>
      <dgm:spPr/>
      <dgm:t>
        <a:bodyPr/>
        <a:lstStyle/>
        <a:p>
          <a:endParaRPr lang="fr-FR"/>
        </a:p>
      </dgm:t>
    </dgm:pt>
    <dgm:pt modelId="{7C3A913A-29D9-4239-8C3D-C14607A66905}" type="parTrans" cxnId="{12D953E9-D5FB-4A28-A6E8-ED2CD8BA7F75}">
      <dgm:prSet/>
      <dgm:spPr/>
      <dgm:t>
        <a:bodyPr/>
        <a:lstStyle/>
        <a:p>
          <a:endParaRPr lang="fr-FR"/>
        </a:p>
      </dgm:t>
    </dgm:pt>
    <dgm:pt modelId="{8878A6E3-6D2F-4907-AC9A-A095EEE2191E}" type="sibTrans" cxnId="{12D953E9-D5FB-4A28-A6E8-ED2CD8BA7F75}">
      <dgm:prSet/>
      <dgm:spPr/>
      <dgm:t>
        <a:bodyPr/>
        <a:lstStyle/>
        <a:p>
          <a:endParaRPr lang="fr-FR"/>
        </a:p>
      </dgm:t>
    </dgm:pt>
    <dgm:pt modelId="{70CDF8DD-3B8C-405A-8B11-E6E70DD23DFF}">
      <dgm:prSet phldrT="[Texte]"/>
      <dgm:spPr/>
      <dgm:t>
        <a:bodyPr/>
        <a:lstStyle/>
        <a:p>
          <a:r>
            <a:rPr lang="fr-FR" b="1" dirty="0" err="1" smtClean="0">
              <a:solidFill>
                <a:schemeClr val="tx2">
                  <a:lumMod val="50000"/>
                </a:schemeClr>
              </a:solidFill>
              <a:latin typeface="Chiller" pitchFamily="82" charset="0"/>
            </a:rPr>
            <a:t>NetLogo</a:t>
          </a:r>
          <a:endParaRPr lang="fr-FR" b="1" dirty="0" smtClean="0">
            <a:solidFill>
              <a:schemeClr val="tx2">
                <a:lumMod val="50000"/>
              </a:schemeClr>
            </a:solidFill>
            <a:latin typeface="Chiller" pitchFamily="82" charset="0"/>
          </a:endParaRPr>
        </a:p>
      </dgm:t>
    </dgm:pt>
    <dgm:pt modelId="{D28EB620-B83D-4C2A-886E-328985B1F92D}" type="parTrans" cxnId="{7E72A9A2-E839-4619-9B75-638D0612F764}">
      <dgm:prSet/>
      <dgm:spPr/>
      <dgm:t>
        <a:bodyPr/>
        <a:lstStyle/>
        <a:p>
          <a:endParaRPr lang="fr-FR"/>
        </a:p>
      </dgm:t>
    </dgm:pt>
    <dgm:pt modelId="{8CF574E7-086C-45E8-B056-12BDBF0A887F}" type="sibTrans" cxnId="{7E72A9A2-E839-4619-9B75-638D0612F764}">
      <dgm:prSet/>
      <dgm:spPr/>
      <dgm:t>
        <a:bodyPr/>
        <a:lstStyle/>
        <a:p>
          <a:endParaRPr lang="fr-FR"/>
        </a:p>
      </dgm:t>
    </dgm:pt>
    <dgm:pt modelId="{60E98930-7A36-4B77-B0A0-7D727A4946A0}" type="pres">
      <dgm:prSet presAssocID="{132CFE8D-416B-466B-832A-BCF42913F5BF}" presName="linearFlow" presStyleCnt="0">
        <dgm:presLayoutVars>
          <dgm:dir/>
          <dgm:animLvl val="lvl"/>
          <dgm:resizeHandles val="exact"/>
        </dgm:presLayoutVars>
      </dgm:prSet>
      <dgm:spPr/>
      <dgm:t>
        <a:bodyPr/>
        <a:lstStyle/>
        <a:p>
          <a:endParaRPr lang="fr-FR"/>
        </a:p>
      </dgm:t>
    </dgm:pt>
    <dgm:pt modelId="{24A5694D-D8D6-402B-A45A-0C50D8268A18}" type="pres">
      <dgm:prSet presAssocID="{4F186F9B-C977-47CB-90BE-EFD4D1F5A347}" presName="composite" presStyleCnt="0"/>
      <dgm:spPr/>
    </dgm:pt>
    <dgm:pt modelId="{9B6ED359-F363-44BB-ADF5-549F54B3D4FB}" type="pres">
      <dgm:prSet presAssocID="{4F186F9B-C977-47CB-90BE-EFD4D1F5A347}" presName="parentText" presStyleLbl="alignNode1" presStyleIdx="0" presStyleCnt="3">
        <dgm:presLayoutVars>
          <dgm:chMax val="1"/>
          <dgm:bulletEnabled val="1"/>
        </dgm:presLayoutVars>
      </dgm:prSet>
      <dgm:spPr/>
      <dgm:t>
        <a:bodyPr/>
        <a:lstStyle/>
        <a:p>
          <a:endParaRPr lang="fr-FR"/>
        </a:p>
      </dgm:t>
    </dgm:pt>
    <dgm:pt modelId="{458875FB-86CA-4730-8D43-DE54942D7FD3}" type="pres">
      <dgm:prSet presAssocID="{4F186F9B-C977-47CB-90BE-EFD4D1F5A347}" presName="descendantText" presStyleLbl="alignAcc1" presStyleIdx="0" presStyleCnt="3" custLinFactNeighborY="-1492">
        <dgm:presLayoutVars>
          <dgm:bulletEnabled val="1"/>
        </dgm:presLayoutVars>
      </dgm:prSet>
      <dgm:spPr/>
      <dgm:t>
        <a:bodyPr/>
        <a:lstStyle/>
        <a:p>
          <a:endParaRPr lang="fr-FR"/>
        </a:p>
      </dgm:t>
    </dgm:pt>
    <dgm:pt modelId="{2AEB8F03-6839-4ED4-84D9-19B6AB494B26}" type="pres">
      <dgm:prSet presAssocID="{294727EC-BA28-48CC-B412-2A7127E8CAD0}" presName="sp" presStyleCnt="0"/>
      <dgm:spPr/>
    </dgm:pt>
    <dgm:pt modelId="{E5BF6332-F876-4CF6-A461-81C30955757D}" type="pres">
      <dgm:prSet presAssocID="{657FB481-2B0E-4A18-8E13-7D656C347A93}" presName="composite" presStyleCnt="0"/>
      <dgm:spPr/>
    </dgm:pt>
    <dgm:pt modelId="{7B53551E-0BC4-4321-976C-23E473417D9F}" type="pres">
      <dgm:prSet presAssocID="{657FB481-2B0E-4A18-8E13-7D656C347A93}" presName="parentText" presStyleLbl="alignNode1" presStyleIdx="1" presStyleCnt="3">
        <dgm:presLayoutVars>
          <dgm:chMax val="1"/>
          <dgm:bulletEnabled val="1"/>
        </dgm:presLayoutVars>
      </dgm:prSet>
      <dgm:spPr/>
      <dgm:t>
        <a:bodyPr/>
        <a:lstStyle/>
        <a:p>
          <a:endParaRPr lang="fr-FR"/>
        </a:p>
      </dgm:t>
    </dgm:pt>
    <dgm:pt modelId="{B8D4886C-A688-469B-BCA5-8BB5189DD47D}" type="pres">
      <dgm:prSet presAssocID="{657FB481-2B0E-4A18-8E13-7D656C347A93}" presName="descendantText" presStyleLbl="alignAcc1" presStyleIdx="1" presStyleCnt="3" custLinFactNeighborY="-5078">
        <dgm:presLayoutVars>
          <dgm:bulletEnabled val="1"/>
        </dgm:presLayoutVars>
      </dgm:prSet>
      <dgm:spPr/>
      <dgm:t>
        <a:bodyPr/>
        <a:lstStyle/>
        <a:p>
          <a:endParaRPr lang="fr-FR"/>
        </a:p>
      </dgm:t>
    </dgm:pt>
    <dgm:pt modelId="{54453BB2-1E1D-4B1E-B80D-023B36266D46}" type="pres">
      <dgm:prSet presAssocID="{7D00B07C-C2BC-4B8B-9563-F1EB77CD1702}" presName="sp" presStyleCnt="0"/>
      <dgm:spPr/>
    </dgm:pt>
    <dgm:pt modelId="{30481017-2C6C-4F8F-82DB-3CFA69E3D6DC}" type="pres">
      <dgm:prSet presAssocID="{0F114A4C-1A12-4FEB-89DF-AE753C531EF0}" presName="composite" presStyleCnt="0"/>
      <dgm:spPr/>
    </dgm:pt>
    <dgm:pt modelId="{1D41E621-7331-41C1-BF26-8B2E85904397}" type="pres">
      <dgm:prSet presAssocID="{0F114A4C-1A12-4FEB-89DF-AE753C531EF0}" presName="parentText" presStyleLbl="alignNode1" presStyleIdx="2" presStyleCnt="3">
        <dgm:presLayoutVars>
          <dgm:chMax val="1"/>
          <dgm:bulletEnabled val="1"/>
        </dgm:presLayoutVars>
      </dgm:prSet>
      <dgm:spPr/>
      <dgm:t>
        <a:bodyPr/>
        <a:lstStyle/>
        <a:p>
          <a:endParaRPr lang="fr-FR"/>
        </a:p>
      </dgm:t>
    </dgm:pt>
    <dgm:pt modelId="{89D997E4-5EAF-40EE-BEF2-7BE6AECEBD50}" type="pres">
      <dgm:prSet presAssocID="{0F114A4C-1A12-4FEB-89DF-AE753C531EF0}" presName="descendantText" presStyleLbl="alignAcc1" presStyleIdx="2" presStyleCnt="3" custLinFactNeighborY="2958">
        <dgm:presLayoutVars>
          <dgm:bulletEnabled val="1"/>
        </dgm:presLayoutVars>
      </dgm:prSet>
      <dgm:spPr/>
      <dgm:t>
        <a:bodyPr/>
        <a:lstStyle/>
        <a:p>
          <a:endParaRPr lang="fr-FR"/>
        </a:p>
      </dgm:t>
    </dgm:pt>
  </dgm:ptLst>
  <dgm:cxnLst>
    <dgm:cxn modelId="{D12A33BF-96D8-4CA5-89F2-981B741C009C}" srcId="{132CFE8D-416B-466B-832A-BCF42913F5BF}" destId="{657FB481-2B0E-4A18-8E13-7D656C347A93}" srcOrd="1" destOrd="0" parTransId="{F045C7CF-243A-4B3F-99CC-45E5C001DB2E}" sibTransId="{7D00B07C-C2BC-4B8B-9563-F1EB77CD1702}"/>
    <dgm:cxn modelId="{4C0B712C-7ADB-4EBA-9194-640EE009FE72}" srcId="{132CFE8D-416B-466B-832A-BCF42913F5BF}" destId="{4F186F9B-C977-47CB-90BE-EFD4D1F5A347}" srcOrd="0" destOrd="0" parTransId="{C8DC7CA5-51F4-4792-A633-92AA96622118}" sibTransId="{294727EC-BA28-48CC-B412-2A7127E8CAD0}"/>
    <dgm:cxn modelId="{12D953E9-D5FB-4A28-A6E8-ED2CD8BA7F75}" srcId="{132CFE8D-416B-466B-832A-BCF42913F5BF}" destId="{0F114A4C-1A12-4FEB-89DF-AE753C531EF0}" srcOrd="2" destOrd="0" parTransId="{7C3A913A-29D9-4239-8C3D-C14607A66905}" sibTransId="{8878A6E3-6D2F-4907-AC9A-A095EEE2191E}"/>
    <dgm:cxn modelId="{2F025CBD-69DD-45BC-9377-C0BEA6BA74AF}" type="presOf" srcId="{132CFE8D-416B-466B-832A-BCF42913F5BF}" destId="{60E98930-7A36-4B77-B0A0-7D727A4946A0}" srcOrd="0" destOrd="0" presId="urn:microsoft.com/office/officeart/2005/8/layout/chevron2"/>
    <dgm:cxn modelId="{03EB9D47-9AD1-40FF-91A3-998106AB6097}" type="presOf" srcId="{0F114A4C-1A12-4FEB-89DF-AE753C531EF0}" destId="{1D41E621-7331-41C1-BF26-8B2E85904397}" srcOrd="0" destOrd="0" presId="urn:microsoft.com/office/officeart/2005/8/layout/chevron2"/>
    <dgm:cxn modelId="{7E72A9A2-E839-4619-9B75-638D0612F764}" srcId="{0F114A4C-1A12-4FEB-89DF-AE753C531EF0}" destId="{70CDF8DD-3B8C-405A-8B11-E6E70DD23DFF}" srcOrd="0" destOrd="0" parTransId="{D28EB620-B83D-4C2A-886E-328985B1F92D}" sibTransId="{8CF574E7-086C-45E8-B056-12BDBF0A887F}"/>
    <dgm:cxn modelId="{11FBFE45-D83F-41BF-A6FB-52826C7C763D}" type="presOf" srcId="{657FB481-2B0E-4A18-8E13-7D656C347A93}" destId="{7B53551E-0BC4-4321-976C-23E473417D9F}" srcOrd="0" destOrd="0" presId="urn:microsoft.com/office/officeart/2005/8/layout/chevron2"/>
    <dgm:cxn modelId="{9CEF0A85-2F0B-4C9B-979C-926B27D03E92}" srcId="{657FB481-2B0E-4A18-8E13-7D656C347A93}" destId="{27DB6966-C4AE-46CC-BAA5-3A9A143B6070}" srcOrd="0" destOrd="0" parTransId="{41009B68-DDA2-4A1F-A129-D2160A2070F5}" sibTransId="{3B7FDE4A-6717-4529-B2DD-E8E8B85BBF9E}"/>
    <dgm:cxn modelId="{EEA52278-6A6F-49C5-B330-E788F3C1ADAF}" type="presOf" srcId="{4F186F9B-C977-47CB-90BE-EFD4D1F5A347}" destId="{9B6ED359-F363-44BB-ADF5-549F54B3D4FB}" srcOrd="0" destOrd="0" presId="urn:microsoft.com/office/officeart/2005/8/layout/chevron2"/>
    <dgm:cxn modelId="{CE6D47CF-8F54-4AD4-A74E-F4BE3E65B1EB}" type="presOf" srcId="{DF8A951E-D9B0-4697-8104-CB78B6ACEBE5}" destId="{458875FB-86CA-4730-8D43-DE54942D7FD3}" srcOrd="0" destOrd="0" presId="urn:microsoft.com/office/officeart/2005/8/layout/chevron2"/>
    <dgm:cxn modelId="{C7085364-BA9D-41F6-A847-9EC75969F2DF}" type="presOf" srcId="{27DB6966-C4AE-46CC-BAA5-3A9A143B6070}" destId="{B8D4886C-A688-469B-BCA5-8BB5189DD47D}" srcOrd="0" destOrd="0" presId="urn:microsoft.com/office/officeart/2005/8/layout/chevron2"/>
    <dgm:cxn modelId="{F73943FD-72F5-4B7B-B7C5-51162A0D44CF}" srcId="{4F186F9B-C977-47CB-90BE-EFD4D1F5A347}" destId="{DF8A951E-D9B0-4697-8104-CB78B6ACEBE5}" srcOrd="0" destOrd="0" parTransId="{4F44970F-2EAD-4FBA-A28B-B2D90984D2E7}" sibTransId="{2833C434-957F-45B8-ADCD-C67BFCDA1A37}"/>
    <dgm:cxn modelId="{95FBEE41-C243-4E14-A008-8537EFBC64A3}" type="presOf" srcId="{70CDF8DD-3B8C-405A-8B11-E6E70DD23DFF}" destId="{89D997E4-5EAF-40EE-BEF2-7BE6AECEBD50}" srcOrd="0" destOrd="0" presId="urn:microsoft.com/office/officeart/2005/8/layout/chevron2"/>
    <dgm:cxn modelId="{6DDA022C-C709-43EC-B4D7-B9C6DECFE80D}" type="presParOf" srcId="{60E98930-7A36-4B77-B0A0-7D727A4946A0}" destId="{24A5694D-D8D6-402B-A45A-0C50D8268A18}" srcOrd="0" destOrd="0" presId="urn:microsoft.com/office/officeart/2005/8/layout/chevron2"/>
    <dgm:cxn modelId="{EE5E19F6-2C6F-4A3D-8171-5C12EBA5454F}" type="presParOf" srcId="{24A5694D-D8D6-402B-A45A-0C50D8268A18}" destId="{9B6ED359-F363-44BB-ADF5-549F54B3D4FB}" srcOrd="0" destOrd="0" presId="urn:microsoft.com/office/officeart/2005/8/layout/chevron2"/>
    <dgm:cxn modelId="{967E7AC8-1DBC-40D3-9A40-C43CF19F703B}" type="presParOf" srcId="{24A5694D-D8D6-402B-A45A-0C50D8268A18}" destId="{458875FB-86CA-4730-8D43-DE54942D7FD3}" srcOrd="1" destOrd="0" presId="urn:microsoft.com/office/officeart/2005/8/layout/chevron2"/>
    <dgm:cxn modelId="{0D1B8C2F-E735-4751-9C1B-868FC47D379F}" type="presParOf" srcId="{60E98930-7A36-4B77-B0A0-7D727A4946A0}" destId="{2AEB8F03-6839-4ED4-84D9-19B6AB494B26}" srcOrd="1" destOrd="0" presId="urn:microsoft.com/office/officeart/2005/8/layout/chevron2"/>
    <dgm:cxn modelId="{F310EBD0-B114-4BC0-9ED6-74FA2B7ACF15}" type="presParOf" srcId="{60E98930-7A36-4B77-B0A0-7D727A4946A0}" destId="{E5BF6332-F876-4CF6-A461-81C30955757D}" srcOrd="2" destOrd="0" presId="urn:microsoft.com/office/officeart/2005/8/layout/chevron2"/>
    <dgm:cxn modelId="{4E2F1411-7038-40FC-A4DD-3E11DE82D8C4}" type="presParOf" srcId="{E5BF6332-F876-4CF6-A461-81C30955757D}" destId="{7B53551E-0BC4-4321-976C-23E473417D9F}" srcOrd="0" destOrd="0" presId="urn:microsoft.com/office/officeart/2005/8/layout/chevron2"/>
    <dgm:cxn modelId="{F810E0B9-E252-42C5-B7E9-2FFDB6B44582}" type="presParOf" srcId="{E5BF6332-F876-4CF6-A461-81C30955757D}" destId="{B8D4886C-A688-469B-BCA5-8BB5189DD47D}" srcOrd="1" destOrd="0" presId="urn:microsoft.com/office/officeart/2005/8/layout/chevron2"/>
    <dgm:cxn modelId="{0C638E37-22F0-4EA4-98C0-D40AEDB70AF9}" type="presParOf" srcId="{60E98930-7A36-4B77-B0A0-7D727A4946A0}" destId="{54453BB2-1E1D-4B1E-B80D-023B36266D46}" srcOrd="3" destOrd="0" presId="urn:microsoft.com/office/officeart/2005/8/layout/chevron2"/>
    <dgm:cxn modelId="{C9380AF5-7257-450A-A733-971AA6455376}" type="presParOf" srcId="{60E98930-7A36-4B77-B0A0-7D727A4946A0}" destId="{30481017-2C6C-4F8F-82DB-3CFA69E3D6DC}" srcOrd="4" destOrd="0" presId="urn:microsoft.com/office/officeart/2005/8/layout/chevron2"/>
    <dgm:cxn modelId="{39ADDDA1-9174-4C68-95A5-90EF8F5ABDD2}" type="presParOf" srcId="{30481017-2C6C-4F8F-82DB-3CFA69E3D6DC}" destId="{1D41E621-7331-41C1-BF26-8B2E85904397}" srcOrd="0" destOrd="0" presId="urn:microsoft.com/office/officeart/2005/8/layout/chevron2"/>
    <dgm:cxn modelId="{369D3828-1F59-4989-8183-242971BABD25}" type="presParOf" srcId="{30481017-2C6C-4F8F-82DB-3CFA69E3D6DC}" destId="{89D997E4-5EAF-40EE-BEF2-7BE6AECEBD50}" srcOrd="1" destOrd="0" presId="urn:microsoft.com/office/officeart/2005/8/layout/chevron2"/>
  </dgm:cxnLst>
  <dgm:bg/>
  <dgm:whole/>
</dgm:dataModel>
</file>

<file path=ppt/diagrams/data2.xml><?xml version="1.0" encoding="utf-8"?>
<dgm:dataModel xmlns:dgm="http://schemas.openxmlformats.org/drawingml/2006/diagram" xmlns:a="http://schemas.openxmlformats.org/drawingml/2006/main">
  <dgm:ptLst>
    <dgm:pt modelId="{132CFE8D-416B-466B-832A-BCF42913F5BF}"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fr-FR"/>
        </a:p>
      </dgm:t>
    </dgm:pt>
    <dgm:pt modelId="{0F114A4C-1A12-4FEB-89DF-AE753C531EF0}">
      <dgm:prSet phldrT="[Texte]" phldr="1"/>
      <dgm:spPr/>
      <dgm:t>
        <a:bodyPr/>
        <a:lstStyle/>
        <a:p>
          <a:endParaRPr lang="fr-FR" dirty="0"/>
        </a:p>
      </dgm:t>
    </dgm:pt>
    <dgm:pt modelId="{7C3A913A-29D9-4239-8C3D-C14607A66905}" type="parTrans" cxnId="{12D953E9-D5FB-4A28-A6E8-ED2CD8BA7F75}">
      <dgm:prSet/>
      <dgm:spPr/>
      <dgm:t>
        <a:bodyPr/>
        <a:lstStyle/>
        <a:p>
          <a:endParaRPr lang="fr-FR"/>
        </a:p>
      </dgm:t>
    </dgm:pt>
    <dgm:pt modelId="{8878A6E3-6D2F-4907-AC9A-A095EEE2191E}" type="sibTrans" cxnId="{12D953E9-D5FB-4A28-A6E8-ED2CD8BA7F75}">
      <dgm:prSet/>
      <dgm:spPr/>
      <dgm:t>
        <a:bodyPr/>
        <a:lstStyle/>
        <a:p>
          <a:endParaRPr lang="fr-FR"/>
        </a:p>
      </dgm:t>
    </dgm:pt>
    <dgm:pt modelId="{70CDF8DD-3B8C-405A-8B11-E6E70DD23DFF}">
      <dgm:prSet phldrT="[Texte]"/>
      <dgm:spPr/>
      <dgm:t>
        <a:bodyPr/>
        <a:lstStyle/>
        <a:p>
          <a:r>
            <a:rPr lang="fr-FR" b="1" dirty="0" smtClean="0">
              <a:solidFill>
                <a:schemeClr val="tx2">
                  <a:lumMod val="50000"/>
                </a:schemeClr>
              </a:solidFill>
              <a:latin typeface="Chiller" pitchFamily="82" charset="0"/>
            </a:rPr>
            <a:t>JADE (Java Agent </a:t>
          </a:r>
          <a:r>
            <a:rPr lang="fr-FR" b="1" dirty="0" err="1" smtClean="0">
              <a:solidFill>
                <a:schemeClr val="tx2">
                  <a:lumMod val="50000"/>
                </a:schemeClr>
              </a:solidFill>
              <a:latin typeface="Chiller" pitchFamily="82" charset="0"/>
            </a:rPr>
            <a:t>DEvelopment</a:t>
          </a:r>
          <a:r>
            <a:rPr lang="fr-FR" b="1" dirty="0" smtClean="0">
              <a:solidFill>
                <a:schemeClr val="tx2">
                  <a:lumMod val="50000"/>
                </a:schemeClr>
              </a:solidFill>
              <a:latin typeface="Chiller" pitchFamily="82" charset="0"/>
            </a:rPr>
            <a:t>) </a:t>
          </a:r>
        </a:p>
      </dgm:t>
    </dgm:pt>
    <dgm:pt modelId="{D28EB620-B83D-4C2A-886E-328985B1F92D}" type="parTrans" cxnId="{7E72A9A2-E839-4619-9B75-638D0612F764}">
      <dgm:prSet/>
      <dgm:spPr/>
      <dgm:t>
        <a:bodyPr/>
        <a:lstStyle/>
        <a:p>
          <a:endParaRPr lang="fr-FR"/>
        </a:p>
      </dgm:t>
    </dgm:pt>
    <dgm:pt modelId="{8CF574E7-086C-45E8-B056-12BDBF0A887F}" type="sibTrans" cxnId="{7E72A9A2-E839-4619-9B75-638D0612F764}">
      <dgm:prSet/>
      <dgm:spPr/>
      <dgm:t>
        <a:bodyPr/>
        <a:lstStyle/>
        <a:p>
          <a:endParaRPr lang="fr-FR"/>
        </a:p>
      </dgm:t>
    </dgm:pt>
    <dgm:pt modelId="{657FB481-2B0E-4A18-8E13-7D656C347A93}">
      <dgm:prSet phldrT="[Texte]" phldr="1"/>
      <dgm:spPr/>
      <dgm:t>
        <a:bodyPr/>
        <a:lstStyle/>
        <a:p>
          <a:endParaRPr lang="fr-FR" dirty="0"/>
        </a:p>
      </dgm:t>
    </dgm:pt>
    <dgm:pt modelId="{7D00B07C-C2BC-4B8B-9563-F1EB77CD1702}" type="sibTrans" cxnId="{D12A33BF-96D8-4CA5-89F2-981B741C009C}">
      <dgm:prSet/>
      <dgm:spPr/>
      <dgm:t>
        <a:bodyPr/>
        <a:lstStyle/>
        <a:p>
          <a:endParaRPr lang="fr-FR"/>
        </a:p>
      </dgm:t>
    </dgm:pt>
    <dgm:pt modelId="{F045C7CF-243A-4B3F-99CC-45E5C001DB2E}" type="parTrans" cxnId="{D12A33BF-96D8-4CA5-89F2-981B741C009C}">
      <dgm:prSet/>
      <dgm:spPr/>
      <dgm:t>
        <a:bodyPr/>
        <a:lstStyle/>
        <a:p>
          <a:endParaRPr lang="fr-FR"/>
        </a:p>
      </dgm:t>
    </dgm:pt>
    <dgm:pt modelId="{15B66B34-7EFE-43AC-961E-093C03F32DEA}">
      <dgm:prSet/>
      <dgm:spPr/>
      <dgm:t>
        <a:bodyPr/>
        <a:lstStyle/>
        <a:p>
          <a:r>
            <a:rPr lang="fr-FR" b="1" dirty="0" smtClean="0">
              <a:solidFill>
                <a:schemeClr val="tx2">
                  <a:lumMod val="50000"/>
                </a:schemeClr>
              </a:solidFill>
              <a:latin typeface="Chiller" pitchFamily="82" charset="0"/>
            </a:rPr>
            <a:t>Gama</a:t>
          </a:r>
          <a:r>
            <a:rPr lang="fr-FR" b="1" dirty="0" smtClean="0"/>
            <a:t> </a:t>
          </a:r>
          <a:endParaRPr lang="fr-FR" dirty="0"/>
        </a:p>
      </dgm:t>
    </dgm:pt>
    <dgm:pt modelId="{8AD06EA9-9CE1-45AE-A5AE-0C81742C64E3}" type="parTrans" cxnId="{7543BB44-143D-4DF5-B33A-F55656B09B24}">
      <dgm:prSet/>
      <dgm:spPr/>
      <dgm:t>
        <a:bodyPr/>
        <a:lstStyle/>
        <a:p>
          <a:endParaRPr lang="fr-FR"/>
        </a:p>
      </dgm:t>
    </dgm:pt>
    <dgm:pt modelId="{3E830A52-6F42-43BD-8671-3C77A270E5E6}" type="sibTrans" cxnId="{7543BB44-143D-4DF5-B33A-F55656B09B24}">
      <dgm:prSet/>
      <dgm:spPr/>
      <dgm:t>
        <a:bodyPr/>
        <a:lstStyle/>
        <a:p>
          <a:endParaRPr lang="fr-FR"/>
        </a:p>
      </dgm:t>
    </dgm:pt>
    <dgm:pt modelId="{60E98930-7A36-4B77-B0A0-7D727A4946A0}" type="pres">
      <dgm:prSet presAssocID="{132CFE8D-416B-466B-832A-BCF42913F5BF}" presName="linearFlow" presStyleCnt="0">
        <dgm:presLayoutVars>
          <dgm:dir/>
          <dgm:animLvl val="lvl"/>
          <dgm:resizeHandles val="exact"/>
        </dgm:presLayoutVars>
      </dgm:prSet>
      <dgm:spPr/>
      <dgm:t>
        <a:bodyPr/>
        <a:lstStyle/>
        <a:p>
          <a:endParaRPr lang="fr-FR"/>
        </a:p>
      </dgm:t>
    </dgm:pt>
    <dgm:pt modelId="{E5BF6332-F876-4CF6-A461-81C30955757D}" type="pres">
      <dgm:prSet presAssocID="{657FB481-2B0E-4A18-8E13-7D656C347A93}" presName="composite" presStyleCnt="0"/>
      <dgm:spPr/>
    </dgm:pt>
    <dgm:pt modelId="{7B53551E-0BC4-4321-976C-23E473417D9F}" type="pres">
      <dgm:prSet presAssocID="{657FB481-2B0E-4A18-8E13-7D656C347A93}" presName="parentText" presStyleLbl="alignNode1" presStyleIdx="0" presStyleCnt="2" custLinFactNeighborY="-8166">
        <dgm:presLayoutVars>
          <dgm:chMax val="1"/>
          <dgm:bulletEnabled val="1"/>
        </dgm:presLayoutVars>
      </dgm:prSet>
      <dgm:spPr/>
      <dgm:t>
        <a:bodyPr/>
        <a:lstStyle/>
        <a:p>
          <a:endParaRPr lang="fr-FR"/>
        </a:p>
      </dgm:t>
    </dgm:pt>
    <dgm:pt modelId="{B8D4886C-A688-469B-BCA5-8BB5189DD47D}" type="pres">
      <dgm:prSet presAssocID="{657FB481-2B0E-4A18-8E13-7D656C347A93}" presName="descendantText" presStyleLbl="alignAcc1" presStyleIdx="0" presStyleCnt="2" custLinFactNeighborY="-9247">
        <dgm:presLayoutVars>
          <dgm:bulletEnabled val="1"/>
        </dgm:presLayoutVars>
      </dgm:prSet>
      <dgm:spPr/>
      <dgm:t>
        <a:bodyPr/>
        <a:lstStyle/>
        <a:p>
          <a:endParaRPr lang="fr-FR"/>
        </a:p>
      </dgm:t>
    </dgm:pt>
    <dgm:pt modelId="{54453BB2-1E1D-4B1E-B80D-023B36266D46}" type="pres">
      <dgm:prSet presAssocID="{7D00B07C-C2BC-4B8B-9563-F1EB77CD1702}" presName="sp" presStyleCnt="0"/>
      <dgm:spPr/>
    </dgm:pt>
    <dgm:pt modelId="{30481017-2C6C-4F8F-82DB-3CFA69E3D6DC}" type="pres">
      <dgm:prSet presAssocID="{0F114A4C-1A12-4FEB-89DF-AE753C531EF0}" presName="composite" presStyleCnt="0"/>
      <dgm:spPr/>
    </dgm:pt>
    <dgm:pt modelId="{1D41E621-7331-41C1-BF26-8B2E85904397}" type="pres">
      <dgm:prSet presAssocID="{0F114A4C-1A12-4FEB-89DF-AE753C531EF0}" presName="parentText" presStyleLbl="alignNode1" presStyleIdx="1" presStyleCnt="2" custLinFactNeighborY="7351">
        <dgm:presLayoutVars>
          <dgm:chMax val="1"/>
          <dgm:bulletEnabled val="1"/>
        </dgm:presLayoutVars>
      </dgm:prSet>
      <dgm:spPr/>
      <dgm:t>
        <a:bodyPr/>
        <a:lstStyle/>
        <a:p>
          <a:endParaRPr lang="fr-FR"/>
        </a:p>
      </dgm:t>
    </dgm:pt>
    <dgm:pt modelId="{89D997E4-5EAF-40EE-BEF2-7BE6AECEBD50}" type="pres">
      <dgm:prSet presAssocID="{0F114A4C-1A12-4FEB-89DF-AE753C531EF0}" presName="descendantText" presStyleLbl="alignAcc1" presStyleIdx="1" presStyleCnt="2" custLinFactNeighborY="-3205">
        <dgm:presLayoutVars>
          <dgm:bulletEnabled val="1"/>
        </dgm:presLayoutVars>
      </dgm:prSet>
      <dgm:spPr/>
      <dgm:t>
        <a:bodyPr/>
        <a:lstStyle/>
        <a:p>
          <a:endParaRPr lang="fr-FR"/>
        </a:p>
      </dgm:t>
    </dgm:pt>
  </dgm:ptLst>
  <dgm:cxnLst>
    <dgm:cxn modelId="{12D953E9-D5FB-4A28-A6E8-ED2CD8BA7F75}" srcId="{132CFE8D-416B-466B-832A-BCF42913F5BF}" destId="{0F114A4C-1A12-4FEB-89DF-AE753C531EF0}" srcOrd="1" destOrd="0" parTransId="{7C3A913A-29D9-4239-8C3D-C14607A66905}" sibTransId="{8878A6E3-6D2F-4907-AC9A-A095EEE2191E}"/>
    <dgm:cxn modelId="{298BC011-79A4-49C7-991B-A39CA5512B88}" type="presOf" srcId="{0F114A4C-1A12-4FEB-89DF-AE753C531EF0}" destId="{1D41E621-7331-41C1-BF26-8B2E85904397}" srcOrd="0" destOrd="0" presId="urn:microsoft.com/office/officeart/2005/8/layout/chevron2"/>
    <dgm:cxn modelId="{1F522C61-C977-45DC-9E3B-44157A7C43BE}" type="presOf" srcId="{657FB481-2B0E-4A18-8E13-7D656C347A93}" destId="{7B53551E-0BC4-4321-976C-23E473417D9F}" srcOrd="0" destOrd="0" presId="urn:microsoft.com/office/officeart/2005/8/layout/chevron2"/>
    <dgm:cxn modelId="{7E72A9A2-E839-4619-9B75-638D0612F764}" srcId="{0F114A4C-1A12-4FEB-89DF-AE753C531EF0}" destId="{70CDF8DD-3B8C-405A-8B11-E6E70DD23DFF}" srcOrd="0" destOrd="0" parTransId="{D28EB620-B83D-4C2A-886E-328985B1F92D}" sibTransId="{8CF574E7-086C-45E8-B056-12BDBF0A887F}"/>
    <dgm:cxn modelId="{A23F2F3D-C6EC-48FD-8EF0-982F717CEACA}" type="presOf" srcId="{15B66B34-7EFE-43AC-961E-093C03F32DEA}" destId="{B8D4886C-A688-469B-BCA5-8BB5189DD47D}" srcOrd="0" destOrd="0" presId="urn:microsoft.com/office/officeart/2005/8/layout/chevron2"/>
    <dgm:cxn modelId="{D12A33BF-96D8-4CA5-89F2-981B741C009C}" srcId="{132CFE8D-416B-466B-832A-BCF42913F5BF}" destId="{657FB481-2B0E-4A18-8E13-7D656C347A93}" srcOrd="0" destOrd="0" parTransId="{F045C7CF-243A-4B3F-99CC-45E5C001DB2E}" sibTransId="{7D00B07C-C2BC-4B8B-9563-F1EB77CD1702}"/>
    <dgm:cxn modelId="{AAF5DFA7-200B-42BB-8452-605E7819170E}" type="presOf" srcId="{132CFE8D-416B-466B-832A-BCF42913F5BF}" destId="{60E98930-7A36-4B77-B0A0-7D727A4946A0}" srcOrd="0" destOrd="0" presId="urn:microsoft.com/office/officeart/2005/8/layout/chevron2"/>
    <dgm:cxn modelId="{7543BB44-143D-4DF5-B33A-F55656B09B24}" srcId="{657FB481-2B0E-4A18-8E13-7D656C347A93}" destId="{15B66B34-7EFE-43AC-961E-093C03F32DEA}" srcOrd="0" destOrd="0" parTransId="{8AD06EA9-9CE1-45AE-A5AE-0C81742C64E3}" sibTransId="{3E830A52-6F42-43BD-8671-3C77A270E5E6}"/>
    <dgm:cxn modelId="{7CB63FB7-D29C-4B74-B454-9EB9BDAF8CFB}" type="presOf" srcId="{70CDF8DD-3B8C-405A-8B11-E6E70DD23DFF}" destId="{89D997E4-5EAF-40EE-BEF2-7BE6AECEBD50}" srcOrd="0" destOrd="0" presId="urn:microsoft.com/office/officeart/2005/8/layout/chevron2"/>
    <dgm:cxn modelId="{D9E526EA-967C-46D3-9D57-59BFBAEADFAE}" type="presParOf" srcId="{60E98930-7A36-4B77-B0A0-7D727A4946A0}" destId="{E5BF6332-F876-4CF6-A461-81C30955757D}" srcOrd="0" destOrd="0" presId="urn:microsoft.com/office/officeart/2005/8/layout/chevron2"/>
    <dgm:cxn modelId="{1FB7D072-200C-43F0-8178-ED0119B70525}" type="presParOf" srcId="{E5BF6332-F876-4CF6-A461-81C30955757D}" destId="{7B53551E-0BC4-4321-976C-23E473417D9F}" srcOrd="0" destOrd="0" presId="urn:microsoft.com/office/officeart/2005/8/layout/chevron2"/>
    <dgm:cxn modelId="{B69D69B8-4919-44FD-9F9C-43298FC099FE}" type="presParOf" srcId="{E5BF6332-F876-4CF6-A461-81C30955757D}" destId="{B8D4886C-A688-469B-BCA5-8BB5189DD47D}" srcOrd="1" destOrd="0" presId="urn:microsoft.com/office/officeart/2005/8/layout/chevron2"/>
    <dgm:cxn modelId="{76FB1824-74A9-4706-85CA-AFCD10539181}" type="presParOf" srcId="{60E98930-7A36-4B77-B0A0-7D727A4946A0}" destId="{54453BB2-1E1D-4B1E-B80D-023B36266D46}" srcOrd="1" destOrd="0" presId="urn:microsoft.com/office/officeart/2005/8/layout/chevron2"/>
    <dgm:cxn modelId="{447CEA9D-CF8C-4160-A691-562C1772E50A}" type="presParOf" srcId="{60E98930-7A36-4B77-B0A0-7D727A4946A0}" destId="{30481017-2C6C-4F8F-82DB-3CFA69E3D6DC}" srcOrd="2" destOrd="0" presId="urn:microsoft.com/office/officeart/2005/8/layout/chevron2"/>
    <dgm:cxn modelId="{0B91EC74-0007-4A04-91B0-77618174D234}" type="presParOf" srcId="{30481017-2C6C-4F8F-82DB-3CFA69E3D6DC}" destId="{1D41E621-7331-41C1-BF26-8B2E85904397}" srcOrd="0" destOrd="0" presId="urn:microsoft.com/office/officeart/2005/8/layout/chevron2"/>
    <dgm:cxn modelId="{C72F026E-24F4-49ED-AD73-7EB5199030E3}" type="presParOf" srcId="{30481017-2C6C-4F8F-82DB-3CFA69E3D6DC}" destId="{89D997E4-5EAF-40EE-BEF2-7BE6AECEBD50}" srcOrd="1" destOrd="0" presId="urn:microsoft.com/office/officeart/2005/8/layout/chevron2"/>
  </dgm:cxnLst>
  <dgm:bg/>
  <dgm:whole/>
</dgm:dataModel>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C94F36E-F955-4D01-BA38-A41481F98F63}" type="datetimeFigureOut">
              <a:rPr lang="fr-FR" smtClean="0"/>
              <a:pPr/>
              <a:t>19/06/2016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865728-F38D-4423-BDCD-7CED5B29CEB0}"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fr-FR" sz="1200" dirty="0" smtClean="0"/>
              <a:t>Bonjour tout le monde, Avant de commencer je voudrais bien remercier les membres du jury d’avoir accepter d’être présent avec nous aujourd’hui</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dirty="0" smtClean="0"/>
              <a:t>Je voudrais remercier aussi mon encadreur Mr</a:t>
            </a:r>
            <a:r>
              <a:rPr lang="fr-FR" sz="1200" baseline="0" dirty="0" smtClean="0"/>
              <a:t> le professeur </a:t>
            </a:r>
            <a:r>
              <a:rPr lang="fr-FR" sz="1200" baseline="0" dirty="0" err="1" smtClean="0"/>
              <a:t>Hqjidaa</a:t>
            </a:r>
            <a:r>
              <a:rPr lang="fr-FR" sz="1200" baseline="0" dirty="0" smtClean="0"/>
              <a:t> et Mr </a:t>
            </a:r>
            <a:r>
              <a:rPr lang="fr-FR" sz="1200" baseline="0" dirty="0" err="1" smtClean="0"/>
              <a:t>zaid</a:t>
            </a:r>
            <a:r>
              <a:rPr lang="fr-FR" sz="1200" baseline="0" dirty="0" smtClean="0"/>
              <a:t> </a:t>
            </a:r>
            <a:r>
              <a:rPr lang="fr-FR" sz="1200" baseline="0" dirty="0" err="1" smtClean="0"/>
              <a:t>bari</a:t>
            </a:r>
            <a:r>
              <a:rPr lang="fr-FR" sz="1200" dirty="0" smtClean="0"/>
              <a:t>  pour son aide et son soutient , Je tiens à remercier aussi tous ceux qui sont présents avec nous, Pour me soutenir ,Permettez moi de vous présenter le fruit d'un travail qui a duré 3 mois au sein de la société la RADEEF qui a pour thème  « </a:t>
            </a:r>
            <a:r>
              <a:rPr lang="fr-FR" sz="1200" dirty="0" smtClean="0">
                <a:ln w="3175" cmpd="sng">
                  <a:noFill/>
                </a:ln>
                <a:solidFill>
                  <a:prstClr val="black"/>
                </a:solidFill>
                <a:effectLst>
                  <a:innerShdw blurRad="114300">
                    <a:prstClr val="black"/>
                  </a:innerShdw>
                </a:effectLst>
              </a:rPr>
              <a:t>MODELISATION ….. » , </a:t>
            </a:r>
            <a:r>
              <a:rPr lang="fr-FR" sz="1200" dirty="0" smtClean="0"/>
              <a:t>Pour cela je vais suivre le plan suivant .... </a:t>
            </a:r>
          </a:p>
          <a:p>
            <a:endParaRPr lang="fr-FR" sz="1200" b="1" baseline="0" dirty="0" smtClean="0"/>
          </a:p>
          <a:p>
            <a:endParaRPr lang="fr-FR" sz="1200" b="1" baseline="0" dirty="0" smtClean="0"/>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 xmlns:p14="http://schemas.microsoft.com/office/powerpoint/2010/main" val="1552732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smtClean="0"/>
              <a:t> </a:t>
            </a:r>
            <a:r>
              <a:rPr lang="fr-FR" sz="1200" b="1" dirty="0" smtClean="0"/>
              <a:t>Une des tâches importantes de la gestion du réseau consiste à traiter correctement l’occurrence des défauts. En général, on distingue 2 niveaux de traitement suite à l’apparition d’un défaut sur un réseau de distribution.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Lors d’un défauts le courant</a:t>
            </a:r>
            <a:r>
              <a:rPr lang="fr-FR" sz="1200" kern="1200" baseline="0" dirty="0" smtClean="0">
                <a:solidFill>
                  <a:schemeClr val="tx1"/>
                </a:solidFill>
                <a:latin typeface="+mn-lt"/>
                <a:ea typeface="+mn-ea"/>
                <a:cs typeface="+mn-cs"/>
              </a:rPr>
              <a:t> de phase </a:t>
            </a:r>
            <a:r>
              <a:rPr lang="fr-FR" sz="1200" kern="1200" baseline="0" dirty="0" err="1" smtClean="0">
                <a:solidFill>
                  <a:schemeClr val="tx1"/>
                </a:solidFill>
                <a:latin typeface="+mn-lt"/>
                <a:ea typeface="+mn-ea"/>
                <a:cs typeface="+mn-cs"/>
              </a:rPr>
              <a:t>augumente</a:t>
            </a:r>
            <a:r>
              <a:rPr lang="fr-FR" sz="1200" kern="1200" baseline="0" dirty="0" smtClean="0">
                <a:solidFill>
                  <a:schemeClr val="tx1"/>
                </a:solidFill>
                <a:latin typeface="+mn-lt"/>
                <a:ea typeface="+mn-ea"/>
                <a:cs typeface="+mn-cs"/>
              </a:rPr>
              <a:t> </a:t>
            </a:r>
            <a:r>
              <a:rPr lang="fr-FR" sz="1200" kern="1200" baseline="0" dirty="0" err="1" smtClean="0">
                <a:solidFill>
                  <a:schemeClr val="tx1"/>
                </a:solidFill>
                <a:latin typeface="+mn-lt"/>
                <a:ea typeface="+mn-ea"/>
                <a:cs typeface="+mn-cs"/>
              </a:rPr>
              <a:t>tres</a:t>
            </a:r>
            <a:r>
              <a:rPr lang="fr-FR" sz="1200" kern="1200" baseline="0" dirty="0" smtClean="0">
                <a:solidFill>
                  <a:schemeClr val="tx1"/>
                </a:solidFill>
                <a:latin typeface="+mn-lt"/>
                <a:ea typeface="+mn-ea"/>
                <a:cs typeface="+mn-cs"/>
              </a:rPr>
              <a:t> vite , il devient </a:t>
            </a:r>
            <a:r>
              <a:rPr lang="fr-FR" sz="1200" kern="1200" baseline="0" dirty="0" err="1" smtClean="0">
                <a:solidFill>
                  <a:schemeClr val="tx1"/>
                </a:solidFill>
                <a:latin typeface="+mn-lt"/>
                <a:ea typeface="+mn-ea"/>
                <a:cs typeface="+mn-cs"/>
              </a:rPr>
              <a:t>tres</a:t>
            </a:r>
            <a:r>
              <a:rPr lang="fr-FR" sz="1200" kern="1200" baseline="0" dirty="0" smtClean="0">
                <a:solidFill>
                  <a:schemeClr val="tx1"/>
                </a:solidFill>
                <a:latin typeface="+mn-lt"/>
                <a:ea typeface="+mn-ea"/>
                <a:cs typeface="+mn-cs"/>
              </a:rPr>
              <a:t> </a:t>
            </a:r>
            <a:r>
              <a:rPr lang="fr-FR" sz="1200" kern="1200" baseline="0" dirty="0" err="1" smtClean="0">
                <a:solidFill>
                  <a:schemeClr val="tx1"/>
                </a:solidFill>
                <a:latin typeface="+mn-lt"/>
                <a:ea typeface="+mn-ea"/>
                <a:cs typeface="+mn-cs"/>
              </a:rPr>
              <a:t>elevé</a:t>
            </a:r>
            <a:r>
              <a:rPr lang="fr-FR" sz="1200" kern="1200" baseline="0" dirty="0" smtClean="0">
                <a:solidFill>
                  <a:schemeClr val="tx1"/>
                </a:solidFill>
                <a:latin typeface="+mn-lt"/>
                <a:ea typeface="+mn-ea"/>
                <a:cs typeface="+mn-cs"/>
              </a:rPr>
              <a:t> et il change le sens de circulation </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La méthode </a:t>
            </a:r>
            <a:r>
              <a:rPr lang="fr-FR" sz="1200" kern="1200" dirty="0" err="1" smtClean="0">
                <a:solidFill>
                  <a:schemeClr val="tx1"/>
                </a:solidFill>
                <a:latin typeface="+mn-lt"/>
                <a:ea typeface="+mn-ea"/>
                <a:cs typeface="+mn-cs"/>
              </a:rPr>
              <a:t>directionelle</a:t>
            </a:r>
            <a:r>
              <a:rPr lang="fr-FR" sz="1200" kern="1200" dirty="0" smtClean="0">
                <a:solidFill>
                  <a:schemeClr val="tx1"/>
                </a:solidFill>
                <a:latin typeface="+mn-lt"/>
                <a:ea typeface="+mn-ea"/>
                <a:cs typeface="+mn-cs"/>
              </a:rPr>
              <a:t> consiste a placés des capteurs qui</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 peuvent voir la présence du défaut et déterminer la direction du défaut par rapport à leur position par contre la </a:t>
            </a:r>
            <a:r>
              <a:rPr lang="fr-FR" sz="1200" kern="1200" dirty="0" err="1" smtClean="0">
                <a:solidFill>
                  <a:schemeClr val="tx1"/>
                </a:solidFill>
                <a:latin typeface="+mn-lt"/>
                <a:ea typeface="+mn-ea"/>
                <a:cs typeface="+mn-cs"/>
              </a:rPr>
              <a:t>methode</a:t>
            </a:r>
            <a:r>
              <a:rPr lang="fr-FR" sz="1200" kern="1200" baseline="0" dirty="0" smtClean="0">
                <a:solidFill>
                  <a:schemeClr val="tx1"/>
                </a:solidFill>
                <a:latin typeface="+mn-lt"/>
                <a:ea typeface="+mn-ea"/>
                <a:cs typeface="+mn-cs"/>
              </a:rPr>
              <a:t> </a:t>
            </a:r>
            <a:r>
              <a:rPr lang="fr-FR" sz="1200" kern="1200" baseline="0" dirty="0" err="1" smtClean="0">
                <a:solidFill>
                  <a:schemeClr val="tx1"/>
                </a:solidFill>
                <a:latin typeface="+mn-lt"/>
                <a:ea typeface="+mn-ea"/>
                <a:cs typeface="+mn-cs"/>
              </a:rPr>
              <a:t>ampermetrique</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les </a:t>
            </a:r>
            <a:r>
              <a:rPr lang="fr-FR" sz="1200" kern="1200" baseline="0" dirty="0" smtClean="0">
                <a:solidFill>
                  <a:schemeClr val="tx1"/>
                </a:solidFill>
                <a:latin typeface="+mn-lt"/>
                <a:ea typeface="+mn-ea"/>
                <a:cs typeface="+mn-cs"/>
              </a:rPr>
              <a:t>capteurs  </a:t>
            </a:r>
            <a:r>
              <a:rPr lang="fr-FR" sz="1200" kern="1200" dirty="0" smtClean="0">
                <a:solidFill>
                  <a:schemeClr val="tx1"/>
                </a:solidFill>
                <a:latin typeface="+mn-lt"/>
                <a:ea typeface="+mn-ea"/>
                <a:cs typeface="+mn-cs"/>
              </a:rPr>
              <a:t>ne peuvent pas déterminer la direction du défaut ms </a:t>
            </a:r>
            <a:r>
              <a:rPr lang="fr-FR" dirty="0" smtClean="0"/>
              <a:t>permet de confirmer le passage du défaut </a:t>
            </a:r>
            <a:r>
              <a:rPr lang="fr-FR" sz="1200" kern="1200" dirty="0" smtClean="0">
                <a:solidFill>
                  <a:schemeClr val="tx1"/>
                </a:solidFill>
                <a:latin typeface="+mn-lt"/>
                <a:ea typeface="+mn-ea"/>
                <a:cs typeface="+mn-cs"/>
              </a:rPr>
              <a:t>Si le seuil de courant est franchi ou si l’augmentation du courant durant une durée spécifique dépasse une valeur</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prévue </a:t>
            </a:r>
            <a:r>
              <a:rPr lang="fr-FR" sz="1200" kern="1200" dirty="0" err="1" smtClean="0">
                <a:solidFill>
                  <a:schemeClr val="tx1"/>
                </a:solidFill>
                <a:latin typeface="+mn-lt"/>
                <a:ea typeface="+mn-ea"/>
                <a:cs typeface="+mn-cs"/>
              </a:rPr>
              <a:t>càd</a:t>
            </a:r>
            <a:r>
              <a:rPr lang="fr-FR" sz="1200" kern="1200" dirty="0" smtClean="0">
                <a:solidFill>
                  <a:schemeClr val="tx1"/>
                </a:solidFill>
                <a:latin typeface="+mn-lt"/>
                <a:ea typeface="+mn-ea"/>
                <a:cs typeface="+mn-cs"/>
              </a:rPr>
              <a:t> il existe un </a:t>
            </a:r>
            <a:r>
              <a:rPr lang="fr-FR" sz="1200" kern="1200" dirty="0" err="1" smtClean="0">
                <a:solidFill>
                  <a:schemeClr val="tx1"/>
                </a:solidFill>
                <a:latin typeface="+mn-lt"/>
                <a:ea typeface="+mn-ea"/>
                <a:cs typeface="+mn-cs"/>
              </a:rPr>
              <a:t>defaut</a:t>
            </a:r>
            <a:r>
              <a:rPr lang="fr-FR" sz="1200" kern="1200" dirty="0" smtClean="0">
                <a:solidFill>
                  <a:schemeClr val="tx1"/>
                </a:solidFill>
                <a:latin typeface="+mn-lt"/>
                <a:ea typeface="+mn-ea"/>
                <a:cs typeface="+mn-cs"/>
              </a:rPr>
              <a:t> si </a:t>
            </a:r>
            <a:r>
              <a:rPr lang="fr-FR" sz="1200" kern="1200" dirty="0" err="1" smtClean="0">
                <a:solidFill>
                  <a:schemeClr val="tx1"/>
                </a:solidFill>
                <a:latin typeface="+mn-lt"/>
                <a:ea typeface="+mn-ea"/>
                <a:cs typeface="+mn-cs"/>
              </a:rPr>
              <a:t>Idefaut</a:t>
            </a:r>
            <a:r>
              <a:rPr lang="fr-FR" sz="1200" kern="1200" baseline="0" dirty="0" smtClean="0">
                <a:solidFill>
                  <a:schemeClr val="tx1"/>
                </a:solidFill>
                <a:latin typeface="+mn-lt"/>
                <a:ea typeface="+mn-ea"/>
                <a:cs typeface="+mn-cs"/>
              </a:rPr>
              <a:t> &gt;</a:t>
            </a:r>
            <a:r>
              <a:rPr lang="fr-FR" sz="1200" kern="1200" baseline="0" dirty="0" err="1" smtClean="0">
                <a:solidFill>
                  <a:schemeClr val="tx1"/>
                </a:solidFill>
                <a:latin typeface="+mn-lt"/>
                <a:ea typeface="+mn-ea"/>
                <a:cs typeface="+mn-cs"/>
              </a:rPr>
              <a:t>Iseuil</a:t>
            </a:r>
            <a:r>
              <a:rPr lang="fr-FR" sz="1200" kern="1200" baseline="0" dirty="0" smtClean="0">
                <a:solidFill>
                  <a:schemeClr val="tx1"/>
                </a:solidFill>
                <a:latin typeface="+mn-lt"/>
                <a:ea typeface="+mn-ea"/>
                <a:cs typeface="+mn-cs"/>
              </a:rPr>
              <a:t> </a:t>
            </a:r>
          </a:p>
          <a:p>
            <a:r>
              <a:rPr lang="fr-FR" sz="1200" kern="1200" baseline="0" dirty="0" smtClean="0">
                <a:solidFill>
                  <a:schemeClr val="tx1"/>
                </a:solidFill>
                <a:latin typeface="+mn-lt"/>
                <a:ea typeface="+mn-ea"/>
                <a:cs typeface="+mn-cs"/>
              </a:rPr>
              <a:t>pour nous on a choisi la </a:t>
            </a:r>
            <a:r>
              <a:rPr lang="fr-FR" sz="1200" kern="1200" baseline="0" dirty="0" err="1" smtClean="0">
                <a:solidFill>
                  <a:schemeClr val="tx1"/>
                </a:solidFill>
                <a:latin typeface="+mn-lt"/>
                <a:ea typeface="+mn-ea"/>
                <a:cs typeface="+mn-cs"/>
              </a:rPr>
              <a:t>derniere</a:t>
            </a:r>
            <a:r>
              <a:rPr lang="fr-FR" sz="1200" kern="1200" baseline="0" dirty="0" smtClean="0">
                <a:solidFill>
                  <a:schemeClr val="tx1"/>
                </a:solidFill>
                <a:latin typeface="+mn-lt"/>
                <a:ea typeface="+mn-ea"/>
                <a:cs typeface="+mn-cs"/>
              </a:rPr>
              <a:t> </a:t>
            </a:r>
            <a:r>
              <a:rPr lang="fr-FR" sz="1200" kern="1200" baseline="0" dirty="0" err="1" smtClean="0">
                <a:solidFill>
                  <a:schemeClr val="tx1"/>
                </a:solidFill>
                <a:latin typeface="+mn-lt"/>
                <a:ea typeface="+mn-ea"/>
                <a:cs typeface="+mn-cs"/>
              </a:rPr>
              <a:t>methode</a:t>
            </a:r>
            <a:r>
              <a:rPr lang="fr-FR" sz="1200" kern="1200" baseline="0" dirty="0" smtClean="0">
                <a:solidFill>
                  <a:schemeClr val="tx1"/>
                </a:solidFill>
                <a:latin typeface="+mn-lt"/>
                <a:ea typeface="+mn-ea"/>
                <a:cs typeface="+mn-cs"/>
              </a:rPr>
              <a:t> </a:t>
            </a:r>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13</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14</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Le calcul de </a:t>
            </a:r>
            <a:r>
              <a:rPr lang="fr-FR" sz="1200" kern="1200" dirty="0" err="1" smtClean="0">
                <a:solidFill>
                  <a:schemeClr val="tx1"/>
                </a:solidFill>
                <a:latin typeface="+mn-lt"/>
                <a:ea typeface="+mn-ea"/>
                <a:cs typeface="+mn-cs"/>
              </a:rPr>
              <a:t>Tcou</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Ncl</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Ntotet</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Pcou</a:t>
            </a:r>
            <a:r>
              <a:rPr lang="fr-FR" sz="1200" kern="1200" dirty="0" smtClean="0">
                <a:solidFill>
                  <a:schemeClr val="tx1"/>
                </a:solidFill>
                <a:latin typeface="+mn-lt"/>
                <a:ea typeface="+mn-ea"/>
                <a:cs typeface="+mn-cs"/>
              </a:rPr>
              <a:t> dépendent des organes de coupure utilisés et de leur emplacement ainsi que du mode d’exploitation du </a:t>
            </a:r>
            <a:r>
              <a:rPr lang="fr-FR" sz="1200" kern="1200" dirty="0" err="1" smtClean="0">
                <a:solidFill>
                  <a:schemeClr val="tx1"/>
                </a:solidFill>
                <a:latin typeface="+mn-lt"/>
                <a:ea typeface="+mn-ea"/>
                <a:cs typeface="+mn-cs"/>
              </a:rPr>
              <a:t>reseaux</a:t>
            </a:r>
            <a:r>
              <a:rPr lang="fr-FR" sz="1200" kern="1200" baseline="0" dirty="0" smtClean="0">
                <a:solidFill>
                  <a:schemeClr val="tx1"/>
                </a:solidFill>
                <a:latin typeface="+mn-lt"/>
                <a:ea typeface="+mn-ea"/>
                <a:cs typeface="+mn-cs"/>
              </a:rPr>
              <a:t> </a:t>
            </a:r>
            <a:endParaRPr lang="fr-FR" sz="1200" kern="1200" dirty="0" smtClean="0">
              <a:solidFill>
                <a:schemeClr val="tx1"/>
              </a:solidFill>
              <a:latin typeface="+mn-lt"/>
              <a:ea typeface="+mn-ea"/>
              <a:cs typeface="+mn-cs"/>
            </a:endParaRP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16</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Pour</a:t>
            </a:r>
            <a:r>
              <a:rPr lang="fr-FR" sz="1200" kern="1200" baseline="0" dirty="0" smtClean="0">
                <a:solidFill>
                  <a:schemeClr val="tx1"/>
                </a:solidFill>
                <a:latin typeface="+mn-lt"/>
                <a:ea typeface="+mn-ea"/>
                <a:cs typeface="+mn-cs"/>
              </a:rPr>
              <a:t> cela on a </a:t>
            </a:r>
            <a:r>
              <a:rPr lang="fr-FR" sz="1200" kern="1200" baseline="0" dirty="0" err="1" smtClean="0">
                <a:solidFill>
                  <a:schemeClr val="tx1"/>
                </a:solidFill>
                <a:latin typeface="+mn-lt"/>
                <a:ea typeface="+mn-ea"/>
                <a:cs typeface="+mn-cs"/>
              </a:rPr>
              <a:t>etudie</a:t>
            </a:r>
            <a:r>
              <a:rPr lang="fr-FR" sz="1200" kern="1200" baseline="0" dirty="0" smtClean="0">
                <a:solidFill>
                  <a:schemeClr val="tx1"/>
                </a:solidFill>
                <a:latin typeface="+mn-lt"/>
                <a:ea typeface="+mn-ea"/>
                <a:cs typeface="+mn-cs"/>
              </a:rPr>
              <a:t> un </a:t>
            </a:r>
            <a:r>
              <a:rPr lang="fr-FR" sz="1200" kern="1200" baseline="0" dirty="0" err="1" smtClean="0">
                <a:solidFill>
                  <a:schemeClr val="tx1"/>
                </a:solidFill>
                <a:latin typeface="+mn-lt"/>
                <a:ea typeface="+mn-ea"/>
                <a:cs typeface="+mn-cs"/>
              </a:rPr>
              <a:t>echantillon</a:t>
            </a:r>
            <a:r>
              <a:rPr lang="fr-FR" sz="1200" kern="1200" baseline="0" dirty="0" smtClean="0">
                <a:solidFill>
                  <a:schemeClr val="tx1"/>
                </a:solidFill>
                <a:latin typeface="+mn-lt"/>
                <a:ea typeface="+mn-ea"/>
                <a:cs typeface="+mn-cs"/>
              </a:rPr>
              <a:t> </a:t>
            </a:r>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représente une artère principale d’un réseau en coupure d’artère constitué par deux postes sources HTB/HTA. Un organe de coupure</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télécommandé normalement ouvert (OMT3) sépare l’artère principale en deux départs alimentés chacun par un poste source</a:t>
            </a:r>
          </a:p>
          <a:p>
            <a:endParaRPr lang="fr-FR" dirty="0" smtClean="0"/>
          </a:p>
          <a:p>
            <a:r>
              <a:rPr lang="fr-FR" dirty="0" smtClean="0"/>
              <a:t>La figure suivante </a:t>
            </a:r>
            <a:r>
              <a:rPr lang="fr-FR" dirty="0" err="1" smtClean="0"/>
              <a:t>represente</a:t>
            </a:r>
            <a:r>
              <a:rPr lang="fr-FR" dirty="0" smtClean="0"/>
              <a:t> un </a:t>
            </a:r>
            <a:r>
              <a:rPr lang="fr-FR" baseline="0" dirty="0" smtClean="0"/>
              <a:t> </a:t>
            </a:r>
            <a:r>
              <a:rPr lang="fr-FR" dirty="0" err="1" smtClean="0"/>
              <a:t>echantillon</a:t>
            </a:r>
            <a:r>
              <a:rPr lang="fr-FR" dirty="0" smtClean="0"/>
              <a:t> d’1 </a:t>
            </a:r>
            <a:r>
              <a:rPr lang="fr-FR" dirty="0" err="1" smtClean="0"/>
              <a:t>etat</a:t>
            </a:r>
            <a:r>
              <a:rPr lang="fr-FR" dirty="0" smtClean="0"/>
              <a:t> actuel du </a:t>
            </a:r>
            <a:r>
              <a:rPr lang="fr-FR" dirty="0" err="1" smtClean="0"/>
              <a:t>reseau</a:t>
            </a:r>
            <a:r>
              <a:rPr lang="fr-FR" dirty="0" smtClean="0"/>
              <a:t> </a:t>
            </a:r>
            <a:r>
              <a:rPr lang="fr-FR" dirty="0" err="1" smtClean="0"/>
              <a:t>electrique</a:t>
            </a:r>
            <a:r>
              <a:rPr lang="fr-FR" dirty="0" smtClean="0"/>
              <a:t> de distribution  de la </a:t>
            </a:r>
            <a:r>
              <a:rPr lang="fr-FR" dirty="0" err="1" smtClean="0"/>
              <a:t>radeef</a:t>
            </a:r>
            <a:endParaRPr lang="fr-FR" dirty="0" smtClean="0"/>
          </a:p>
          <a:p>
            <a:r>
              <a:rPr lang="fr-FR" dirty="0" smtClean="0"/>
              <a:t>Il </a:t>
            </a:r>
            <a:r>
              <a:rPr lang="fr-FR" dirty="0" err="1" smtClean="0"/>
              <a:t>constitu</a:t>
            </a:r>
            <a:r>
              <a:rPr lang="fr-FR" dirty="0" smtClean="0"/>
              <a:t> de 2 poste source HTB/HTA</a:t>
            </a:r>
            <a:r>
              <a:rPr lang="fr-FR" baseline="0" dirty="0" smtClean="0"/>
              <a:t> et 11 poste </a:t>
            </a:r>
            <a:r>
              <a:rPr lang="fr-FR" baseline="0" dirty="0" err="1" smtClean="0"/>
              <a:t>poste</a:t>
            </a:r>
            <a:r>
              <a:rPr lang="fr-FR" baseline="0" dirty="0" smtClean="0"/>
              <a:t> HTA/BT</a:t>
            </a:r>
          </a:p>
          <a:p>
            <a:r>
              <a:rPr lang="fr-FR" baseline="0" dirty="0" smtClean="0"/>
              <a:t>3 poste  HTA/BT </a:t>
            </a:r>
            <a:r>
              <a:rPr lang="fr-FR" baseline="0" dirty="0" err="1" smtClean="0"/>
              <a:t>appele</a:t>
            </a:r>
            <a:r>
              <a:rPr lang="fr-FR" baseline="0" dirty="0" smtClean="0"/>
              <a:t> organe manœuvre </a:t>
            </a:r>
            <a:r>
              <a:rPr lang="fr-FR" baseline="0" dirty="0" err="1" smtClean="0"/>
              <a:t>telecommande</a:t>
            </a:r>
            <a:r>
              <a:rPr lang="fr-FR" baseline="0" dirty="0" smtClean="0"/>
              <a:t> 2 normalement ferme et 1 normalement ouvert qui </a:t>
            </a:r>
            <a:r>
              <a:rPr lang="fr-FR" baseline="0" dirty="0" err="1" smtClean="0"/>
              <a:t>separe</a:t>
            </a:r>
            <a:r>
              <a:rPr lang="fr-FR" baseline="0" dirty="0" smtClean="0"/>
              <a:t> les 2 </a:t>
            </a:r>
            <a:r>
              <a:rPr lang="fr-FR" baseline="0" dirty="0" err="1" smtClean="0"/>
              <a:t>reseaux</a:t>
            </a:r>
            <a:r>
              <a:rPr lang="fr-FR" baseline="0" dirty="0" smtClean="0"/>
              <a:t> des deux postes sources</a:t>
            </a:r>
          </a:p>
          <a:p>
            <a:endParaRPr lang="fr-FR" dirty="0"/>
          </a:p>
        </p:txBody>
      </p:sp>
      <p:sp>
        <p:nvSpPr>
          <p:cNvPr id="4" name="Espace réservé de l'en-tête 3"/>
          <p:cNvSpPr>
            <a:spLocks noGrp="1"/>
          </p:cNvSpPr>
          <p:nvPr>
            <p:ph type="hdr" sz="quarter" idx="10"/>
          </p:nvPr>
        </p:nvSpPr>
        <p:spPr/>
        <p:txBody>
          <a:bodyPr/>
          <a:lstStyle/>
          <a:p>
            <a:r>
              <a:rPr lang="fr-FR" smtClean="0"/>
              <a:t>TEST DES CIRCUITS MICROELECTRONIQUES</a:t>
            </a:r>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Lors d’un </a:t>
            </a:r>
            <a:r>
              <a:rPr lang="fr-FR" dirty="0" err="1" smtClean="0"/>
              <a:t>defaut</a:t>
            </a:r>
            <a:r>
              <a:rPr lang="fr-FR" dirty="0" smtClean="0"/>
              <a:t> se produit entre l’omt1 et omt2  les capteur en</a:t>
            </a:r>
            <a:r>
              <a:rPr lang="fr-FR" baseline="0" dirty="0" smtClean="0"/>
              <a:t> amont du </a:t>
            </a:r>
            <a:r>
              <a:rPr lang="fr-FR" baseline="0" dirty="0" err="1" smtClean="0"/>
              <a:t>defaut</a:t>
            </a:r>
            <a:r>
              <a:rPr lang="fr-FR" baseline="0" dirty="0" smtClean="0"/>
              <a:t> sont maintenu allumer et </a:t>
            </a:r>
            <a:r>
              <a:rPr lang="fr-FR" dirty="0" smtClean="0"/>
              <a:t>le </a:t>
            </a:r>
            <a:r>
              <a:rPr lang="fr-FR" dirty="0" err="1" smtClean="0"/>
              <a:t>dsj</a:t>
            </a:r>
            <a:r>
              <a:rPr lang="fr-FR" dirty="0" smtClean="0"/>
              <a:t> de la cellule de </a:t>
            </a:r>
            <a:r>
              <a:rPr lang="fr-FR" dirty="0" err="1" smtClean="0"/>
              <a:t>depart</a:t>
            </a:r>
            <a:r>
              <a:rPr lang="fr-FR" dirty="0" smtClean="0"/>
              <a:t> </a:t>
            </a:r>
            <a:r>
              <a:rPr lang="fr-FR" dirty="0" err="1" smtClean="0"/>
              <a:t>declenche</a:t>
            </a:r>
            <a:r>
              <a:rPr lang="fr-FR" dirty="0" smtClean="0"/>
              <a:t> et tous les clients du </a:t>
            </a:r>
            <a:r>
              <a:rPr lang="fr-FR" dirty="0" err="1" smtClean="0"/>
              <a:t>depart</a:t>
            </a:r>
            <a:r>
              <a:rPr lang="fr-FR" dirty="0" smtClean="0"/>
              <a:t> sont coupé </a:t>
            </a:r>
          </a:p>
          <a:p>
            <a:r>
              <a:rPr lang="fr-FR" sz="1200" kern="1200" dirty="0" smtClean="0">
                <a:solidFill>
                  <a:schemeClr val="tx1"/>
                </a:solidFill>
                <a:latin typeface="+mn-lt"/>
                <a:ea typeface="+mn-ea"/>
                <a:cs typeface="+mn-cs"/>
              </a:rPr>
              <a:t>En quelques minutes, les conducteurs de réseaux manœuvrent les organes de coupure télécommandés de façon à isoler la partie en défaut et à réalimenter le plus de clients.</a:t>
            </a:r>
          </a:p>
          <a:p>
            <a:r>
              <a:rPr lang="fr-FR" sz="1200" kern="1200" dirty="0" smtClean="0">
                <a:solidFill>
                  <a:schemeClr val="tx1"/>
                </a:solidFill>
                <a:latin typeface="+mn-lt"/>
                <a:ea typeface="+mn-ea"/>
                <a:cs typeface="+mn-cs"/>
              </a:rPr>
              <a:t>De tel façon on ouvre omt1 et omt2</a:t>
            </a:r>
            <a:r>
              <a:rPr lang="fr-FR" sz="1200" kern="1200" baseline="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ensuite</a:t>
            </a:r>
            <a:r>
              <a:rPr lang="fr-FR" sz="1200" kern="1200" baseline="0" dirty="0" smtClean="0">
                <a:solidFill>
                  <a:schemeClr val="tx1"/>
                </a:solidFill>
                <a:latin typeface="+mn-lt"/>
                <a:ea typeface="+mn-ea"/>
                <a:cs typeface="+mn-cs"/>
              </a:rPr>
              <a:t> le </a:t>
            </a:r>
            <a:r>
              <a:rPr lang="fr-FR" sz="1200" kern="1200" dirty="0" smtClean="0">
                <a:solidFill>
                  <a:schemeClr val="tx1"/>
                </a:solidFill>
                <a:latin typeface="+mn-lt"/>
                <a:ea typeface="+mn-ea"/>
                <a:cs typeface="+mn-cs"/>
              </a:rPr>
              <a:t>poste source PS1</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réalimente les charges du côté amont du défaut puis l’OMT3</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normalement ouvert est fermé afin de réalimenter</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les charges du côté aval du défaut. </a:t>
            </a: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Cette </a:t>
            </a:r>
            <a:r>
              <a:rPr lang="fr-FR" sz="1200" kern="1200" dirty="0" err="1" smtClean="0">
                <a:solidFill>
                  <a:schemeClr val="tx1"/>
                </a:solidFill>
                <a:latin typeface="+mn-lt"/>
                <a:ea typeface="+mn-ea"/>
                <a:cs typeface="+mn-cs"/>
              </a:rPr>
              <a:t>etpaes</a:t>
            </a:r>
            <a:r>
              <a:rPr lang="fr-FR" sz="1200" kern="1200" dirty="0" smtClean="0">
                <a:solidFill>
                  <a:schemeClr val="tx1"/>
                </a:solidFill>
                <a:latin typeface="+mn-lt"/>
                <a:ea typeface="+mn-ea"/>
                <a:cs typeface="+mn-cs"/>
              </a:rPr>
              <a:t> est termine </a:t>
            </a:r>
            <a:r>
              <a:rPr lang="fr-FR" sz="1200" kern="1200" dirty="0" err="1" smtClean="0">
                <a:solidFill>
                  <a:schemeClr val="tx1"/>
                </a:solidFill>
                <a:latin typeface="+mn-lt"/>
                <a:ea typeface="+mn-ea"/>
                <a:cs typeface="+mn-cs"/>
              </a:rPr>
              <a:t>apres</a:t>
            </a:r>
            <a:r>
              <a:rPr lang="fr-FR" sz="1200" kern="1200" dirty="0" smtClean="0">
                <a:solidFill>
                  <a:schemeClr val="tx1"/>
                </a:solidFill>
                <a:latin typeface="+mn-lt"/>
                <a:ea typeface="+mn-ea"/>
                <a:cs typeface="+mn-cs"/>
              </a:rPr>
              <a:t> une équipe part sur le terrain afin de manœuvrer les organes de coupure manuels des postes HTA/BTA de façon à réalimenter des clients supplémentaires. Ils peuvent ensuite effectuer la réparation sur </a:t>
            </a:r>
          </a:p>
          <a:p>
            <a:r>
              <a:rPr lang="fr-FR" sz="1200" kern="1200" dirty="0" smtClean="0">
                <a:solidFill>
                  <a:schemeClr val="tx1"/>
                </a:solidFill>
                <a:latin typeface="+mn-lt"/>
                <a:ea typeface="+mn-ea"/>
                <a:cs typeface="+mn-cs"/>
              </a:rPr>
              <a:t>le conducteur en défaut.</a:t>
            </a:r>
          </a:p>
          <a:p>
            <a:endParaRPr lang="fr-FR" sz="1200" kern="1200" dirty="0" smtClean="0">
              <a:solidFill>
                <a:schemeClr val="tx1"/>
              </a:solidFill>
              <a:latin typeface="+mn-lt"/>
              <a:ea typeface="+mn-ea"/>
              <a:cs typeface="+mn-cs"/>
            </a:endParaRPr>
          </a:p>
          <a:p>
            <a:endParaRPr lang="fr-FR" dirty="0"/>
          </a:p>
        </p:txBody>
      </p:sp>
      <p:sp>
        <p:nvSpPr>
          <p:cNvPr id="4" name="Espace réservé de l'en-tête 3"/>
          <p:cNvSpPr>
            <a:spLocks noGrp="1"/>
          </p:cNvSpPr>
          <p:nvPr>
            <p:ph type="hdr" sz="quarter" idx="10"/>
          </p:nvPr>
        </p:nvSpPr>
        <p:spPr/>
        <p:txBody>
          <a:bodyPr/>
          <a:lstStyle/>
          <a:p>
            <a:r>
              <a:rPr lang="fr-FR" smtClean="0"/>
              <a:t>TEST DES CIRCUITS MICROELECTRONIQUES</a:t>
            </a:r>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Lors d’un </a:t>
            </a:r>
            <a:r>
              <a:rPr lang="fr-FR" dirty="0" err="1" smtClean="0"/>
              <a:t>defaut</a:t>
            </a:r>
            <a:r>
              <a:rPr lang="fr-FR" dirty="0" smtClean="0"/>
              <a:t> se produit entre l’omt1 et omt2  les capteur en</a:t>
            </a:r>
            <a:r>
              <a:rPr lang="fr-FR" baseline="0" dirty="0" smtClean="0"/>
              <a:t> amont du </a:t>
            </a:r>
            <a:r>
              <a:rPr lang="fr-FR" baseline="0" dirty="0" err="1" smtClean="0"/>
              <a:t>defaut</a:t>
            </a:r>
            <a:r>
              <a:rPr lang="fr-FR" baseline="0" dirty="0" smtClean="0"/>
              <a:t> sont maintenu allumer et </a:t>
            </a:r>
            <a:r>
              <a:rPr lang="fr-FR" dirty="0" smtClean="0"/>
              <a:t>le </a:t>
            </a:r>
            <a:r>
              <a:rPr lang="fr-FR" dirty="0" err="1" smtClean="0"/>
              <a:t>dsj</a:t>
            </a:r>
            <a:r>
              <a:rPr lang="fr-FR" dirty="0" smtClean="0"/>
              <a:t> de la cellule de </a:t>
            </a:r>
            <a:r>
              <a:rPr lang="fr-FR" dirty="0" err="1" smtClean="0"/>
              <a:t>depart</a:t>
            </a:r>
            <a:r>
              <a:rPr lang="fr-FR" dirty="0" smtClean="0"/>
              <a:t> </a:t>
            </a:r>
            <a:r>
              <a:rPr lang="fr-FR" dirty="0" err="1" smtClean="0"/>
              <a:t>declenche</a:t>
            </a:r>
            <a:r>
              <a:rPr lang="fr-FR" dirty="0" smtClean="0"/>
              <a:t> et tous les clients du </a:t>
            </a:r>
            <a:r>
              <a:rPr lang="fr-FR" dirty="0" err="1" smtClean="0"/>
              <a:t>depart</a:t>
            </a:r>
            <a:r>
              <a:rPr lang="fr-FR" dirty="0" smtClean="0"/>
              <a:t> sont coupé </a:t>
            </a:r>
          </a:p>
          <a:p>
            <a:r>
              <a:rPr lang="fr-FR" sz="1200" kern="1200" dirty="0" smtClean="0">
                <a:solidFill>
                  <a:schemeClr val="tx1"/>
                </a:solidFill>
                <a:latin typeface="+mn-lt"/>
                <a:ea typeface="+mn-ea"/>
                <a:cs typeface="+mn-cs"/>
              </a:rPr>
              <a:t>En quelques minutes, les conducteurs de réseaux manœuvrent les organes de coupure télécommandés de façon à isoler la partie en défaut et à réalimenter le plus de clients.</a:t>
            </a:r>
          </a:p>
          <a:p>
            <a:r>
              <a:rPr lang="fr-FR" sz="1200" kern="1200" dirty="0" smtClean="0">
                <a:solidFill>
                  <a:schemeClr val="tx1"/>
                </a:solidFill>
                <a:latin typeface="+mn-lt"/>
                <a:ea typeface="+mn-ea"/>
                <a:cs typeface="+mn-cs"/>
              </a:rPr>
              <a:t>De tel façon on ouvre omt1 et omt2</a:t>
            </a:r>
            <a:r>
              <a:rPr lang="fr-FR" sz="1200" kern="1200" baseline="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ensuite</a:t>
            </a:r>
            <a:r>
              <a:rPr lang="fr-FR" sz="1200" kern="1200" baseline="0" dirty="0" smtClean="0">
                <a:solidFill>
                  <a:schemeClr val="tx1"/>
                </a:solidFill>
                <a:latin typeface="+mn-lt"/>
                <a:ea typeface="+mn-ea"/>
                <a:cs typeface="+mn-cs"/>
              </a:rPr>
              <a:t> le </a:t>
            </a:r>
            <a:r>
              <a:rPr lang="fr-FR" sz="1200" kern="1200" dirty="0" smtClean="0">
                <a:solidFill>
                  <a:schemeClr val="tx1"/>
                </a:solidFill>
                <a:latin typeface="+mn-lt"/>
                <a:ea typeface="+mn-ea"/>
                <a:cs typeface="+mn-cs"/>
              </a:rPr>
              <a:t>poste source PS1</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réalimente les charges du côté amont du défaut puis l’OMT3</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normalement ouvert est fermé afin de réalimenter</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les charges du côté aval du défaut. </a:t>
            </a: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Cette </a:t>
            </a:r>
            <a:r>
              <a:rPr lang="fr-FR" sz="1200" kern="1200" dirty="0" err="1" smtClean="0">
                <a:solidFill>
                  <a:schemeClr val="tx1"/>
                </a:solidFill>
                <a:latin typeface="+mn-lt"/>
                <a:ea typeface="+mn-ea"/>
                <a:cs typeface="+mn-cs"/>
              </a:rPr>
              <a:t>etpaes</a:t>
            </a:r>
            <a:r>
              <a:rPr lang="fr-FR" sz="1200" kern="1200" dirty="0" smtClean="0">
                <a:solidFill>
                  <a:schemeClr val="tx1"/>
                </a:solidFill>
                <a:latin typeface="+mn-lt"/>
                <a:ea typeface="+mn-ea"/>
                <a:cs typeface="+mn-cs"/>
              </a:rPr>
              <a:t> est termine </a:t>
            </a:r>
            <a:r>
              <a:rPr lang="fr-FR" sz="1200" kern="1200" dirty="0" err="1" smtClean="0">
                <a:solidFill>
                  <a:schemeClr val="tx1"/>
                </a:solidFill>
                <a:latin typeface="+mn-lt"/>
                <a:ea typeface="+mn-ea"/>
                <a:cs typeface="+mn-cs"/>
              </a:rPr>
              <a:t>apres</a:t>
            </a:r>
            <a:r>
              <a:rPr lang="fr-FR" sz="1200" kern="1200" dirty="0" smtClean="0">
                <a:solidFill>
                  <a:schemeClr val="tx1"/>
                </a:solidFill>
                <a:latin typeface="+mn-lt"/>
                <a:ea typeface="+mn-ea"/>
                <a:cs typeface="+mn-cs"/>
              </a:rPr>
              <a:t> une équipe part sur le terrain afin de manœuvrer les organes de coupure manuels des postes HTA/BTA de façon à réalimenter des clients supplémentaires. Ils peuvent ensuite effectuer la réparation sur </a:t>
            </a:r>
          </a:p>
          <a:p>
            <a:r>
              <a:rPr lang="fr-FR" sz="1200" kern="1200" dirty="0" smtClean="0">
                <a:solidFill>
                  <a:schemeClr val="tx1"/>
                </a:solidFill>
                <a:latin typeface="+mn-lt"/>
                <a:ea typeface="+mn-ea"/>
                <a:cs typeface="+mn-cs"/>
              </a:rPr>
              <a:t>le conducteur en défaut.</a:t>
            </a:r>
          </a:p>
          <a:p>
            <a:endParaRPr lang="fr-FR" sz="1200" kern="1200" dirty="0" smtClean="0">
              <a:solidFill>
                <a:schemeClr val="tx1"/>
              </a:solidFill>
              <a:latin typeface="+mn-lt"/>
              <a:ea typeface="+mn-ea"/>
              <a:cs typeface="+mn-cs"/>
            </a:endParaRPr>
          </a:p>
          <a:p>
            <a:endParaRPr lang="fr-FR" dirty="0" smtClean="0"/>
          </a:p>
          <a:p>
            <a:endParaRPr lang="fr-FR" dirty="0"/>
          </a:p>
        </p:txBody>
      </p:sp>
      <p:sp>
        <p:nvSpPr>
          <p:cNvPr id="4" name="Espace réservé de l'en-tête 3"/>
          <p:cNvSpPr>
            <a:spLocks noGrp="1"/>
          </p:cNvSpPr>
          <p:nvPr>
            <p:ph type="hdr" sz="quarter" idx="10"/>
          </p:nvPr>
        </p:nvSpPr>
        <p:spPr/>
        <p:txBody>
          <a:bodyPr/>
          <a:lstStyle/>
          <a:p>
            <a:r>
              <a:rPr lang="fr-FR" smtClean="0"/>
              <a:t>TEST DES CIRCUITS MICROELECTRONIQUES</a:t>
            </a:r>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Lors d’un </a:t>
            </a:r>
            <a:r>
              <a:rPr lang="fr-FR" dirty="0" err="1" smtClean="0"/>
              <a:t>defaut</a:t>
            </a:r>
            <a:r>
              <a:rPr lang="fr-FR" dirty="0" smtClean="0"/>
              <a:t> se produit entre l’omt1 et omt2  les capteur en</a:t>
            </a:r>
            <a:r>
              <a:rPr lang="fr-FR" baseline="0" dirty="0" smtClean="0"/>
              <a:t> amont du </a:t>
            </a:r>
            <a:r>
              <a:rPr lang="fr-FR" baseline="0" dirty="0" err="1" smtClean="0"/>
              <a:t>defaut</a:t>
            </a:r>
            <a:r>
              <a:rPr lang="fr-FR" baseline="0" dirty="0" smtClean="0"/>
              <a:t> sont maintenu allumer et </a:t>
            </a:r>
            <a:r>
              <a:rPr lang="fr-FR" dirty="0" smtClean="0"/>
              <a:t>le </a:t>
            </a:r>
            <a:r>
              <a:rPr lang="fr-FR" dirty="0" err="1" smtClean="0"/>
              <a:t>dsj</a:t>
            </a:r>
            <a:r>
              <a:rPr lang="fr-FR" dirty="0" smtClean="0"/>
              <a:t> de la cellule de </a:t>
            </a:r>
            <a:r>
              <a:rPr lang="fr-FR" dirty="0" err="1" smtClean="0"/>
              <a:t>depart</a:t>
            </a:r>
            <a:r>
              <a:rPr lang="fr-FR" dirty="0" smtClean="0"/>
              <a:t> </a:t>
            </a:r>
            <a:r>
              <a:rPr lang="fr-FR" dirty="0" err="1" smtClean="0"/>
              <a:t>declenche</a:t>
            </a:r>
            <a:r>
              <a:rPr lang="fr-FR" dirty="0" smtClean="0"/>
              <a:t> et tous les clients du </a:t>
            </a:r>
            <a:r>
              <a:rPr lang="fr-FR" dirty="0" err="1" smtClean="0"/>
              <a:t>depart</a:t>
            </a:r>
            <a:r>
              <a:rPr lang="fr-FR" dirty="0" smtClean="0"/>
              <a:t> sont coupé </a:t>
            </a:r>
          </a:p>
          <a:p>
            <a:r>
              <a:rPr lang="fr-FR" sz="1200" kern="1200" dirty="0" smtClean="0">
                <a:solidFill>
                  <a:schemeClr val="tx1"/>
                </a:solidFill>
                <a:latin typeface="+mn-lt"/>
                <a:ea typeface="+mn-ea"/>
                <a:cs typeface="+mn-cs"/>
              </a:rPr>
              <a:t>En quelques minutes, les conducteurs de réseaux manœuvrent les organes de coupure télécommandés de façon à isoler la partie en défaut et à réalimenter le plus de clients.</a:t>
            </a:r>
          </a:p>
          <a:p>
            <a:r>
              <a:rPr lang="fr-FR" sz="1200" kern="1200" dirty="0" smtClean="0">
                <a:solidFill>
                  <a:schemeClr val="tx1"/>
                </a:solidFill>
                <a:latin typeface="+mn-lt"/>
                <a:ea typeface="+mn-ea"/>
                <a:cs typeface="+mn-cs"/>
              </a:rPr>
              <a:t>De tel façon on ouvre omt1 et omt2</a:t>
            </a:r>
            <a:r>
              <a:rPr lang="fr-FR" sz="1200" kern="1200" baseline="0" dirty="0" smtClean="0">
                <a:solidFill>
                  <a:schemeClr val="tx1"/>
                </a:solidFill>
                <a:latin typeface="+mn-lt"/>
                <a:ea typeface="+mn-ea"/>
                <a:cs typeface="+mn-cs"/>
              </a:rPr>
              <a:t> </a:t>
            </a:r>
          </a:p>
          <a:p>
            <a:r>
              <a:rPr lang="fr-FR" sz="1200" kern="1200" dirty="0" smtClean="0">
                <a:solidFill>
                  <a:schemeClr val="tx1"/>
                </a:solidFill>
                <a:latin typeface="+mn-lt"/>
                <a:ea typeface="+mn-ea"/>
                <a:cs typeface="+mn-cs"/>
              </a:rPr>
              <a:t>ensuite</a:t>
            </a:r>
            <a:r>
              <a:rPr lang="fr-FR" sz="1200" kern="1200" baseline="0" dirty="0" smtClean="0">
                <a:solidFill>
                  <a:schemeClr val="tx1"/>
                </a:solidFill>
                <a:latin typeface="+mn-lt"/>
                <a:ea typeface="+mn-ea"/>
                <a:cs typeface="+mn-cs"/>
              </a:rPr>
              <a:t> le </a:t>
            </a:r>
            <a:r>
              <a:rPr lang="fr-FR" sz="1200" kern="1200" dirty="0" smtClean="0">
                <a:solidFill>
                  <a:schemeClr val="tx1"/>
                </a:solidFill>
                <a:latin typeface="+mn-lt"/>
                <a:ea typeface="+mn-ea"/>
                <a:cs typeface="+mn-cs"/>
              </a:rPr>
              <a:t>poste source PS1</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réalimente les charges du côté amont du défaut puis l’OMT3</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normalement ouvert est fermé afin de réalimenter</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les charges du côté aval du défaut. </a:t>
            </a: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Cette </a:t>
            </a:r>
            <a:r>
              <a:rPr lang="fr-FR" sz="1200" kern="1200" dirty="0" err="1" smtClean="0">
                <a:solidFill>
                  <a:schemeClr val="tx1"/>
                </a:solidFill>
                <a:latin typeface="+mn-lt"/>
                <a:ea typeface="+mn-ea"/>
                <a:cs typeface="+mn-cs"/>
              </a:rPr>
              <a:t>etpaes</a:t>
            </a:r>
            <a:r>
              <a:rPr lang="fr-FR" sz="1200" kern="1200" dirty="0" smtClean="0">
                <a:solidFill>
                  <a:schemeClr val="tx1"/>
                </a:solidFill>
                <a:latin typeface="+mn-lt"/>
                <a:ea typeface="+mn-ea"/>
                <a:cs typeface="+mn-cs"/>
              </a:rPr>
              <a:t> est termine </a:t>
            </a:r>
            <a:r>
              <a:rPr lang="fr-FR" sz="1200" kern="1200" dirty="0" err="1" smtClean="0">
                <a:solidFill>
                  <a:schemeClr val="tx1"/>
                </a:solidFill>
                <a:latin typeface="+mn-lt"/>
                <a:ea typeface="+mn-ea"/>
                <a:cs typeface="+mn-cs"/>
              </a:rPr>
              <a:t>apres</a:t>
            </a:r>
            <a:r>
              <a:rPr lang="fr-FR" sz="1200" kern="1200" dirty="0" smtClean="0">
                <a:solidFill>
                  <a:schemeClr val="tx1"/>
                </a:solidFill>
                <a:latin typeface="+mn-lt"/>
                <a:ea typeface="+mn-ea"/>
                <a:cs typeface="+mn-cs"/>
              </a:rPr>
              <a:t> une équipe part sur le terrain afin de manœuvrer les organes de coupure manuels des postes HTA/BTA de façon à réalimenter des clients supplémentaires. Ils peuvent ensuite effectuer la réparation sur </a:t>
            </a:r>
          </a:p>
          <a:p>
            <a:r>
              <a:rPr lang="fr-FR" sz="1200" kern="1200" dirty="0" smtClean="0">
                <a:solidFill>
                  <a:schemeClr val="tx1"/>
                </a:solidFill>
                <a:latin typeface="+mn-lt"/>
                <a:ea typeface="+mn-ea"/>
                <a:cs typeface="+mn-cs"/>
              </a:rPr>
              <a:t>le conducteur en défaut.</a:t>
            </a:r>
          </a:p>
          <a:p>
            <a:endParaRPr lang="fr-FR" sz="1200" kern="1200" dirty="0" smtClean="0">
              <a:solidFill>
                <a:schemeClr val="tx1"/>
              </a:solidFill>
              <a:latin typeface="+mn-lt"/>
              <a:ea typeface="+mn-ea"/>
              <a:cs typeface="+mn-cs"/>
            </a:endParaRPr>
          </a:p>
          <a:p>
            <a:endParaRPr lang="fr-FR" dirty="0" smtClean="0"/>
          </a:p>
          <a:p>
            <a:endParaRPr lang="fr-FR" dirty="0"/>
          </a:p>
        </p:txBody>
      </p:sp>
      <p:sp>
        <p:nvSpPr>
          <p:cNvPr id="4" name="Espace réservé de l'en-tête 3"/>
          <p:cNvSpPr>
            <a:spLocks noGrp="1"/>
          </p:cNvSpPr>
          <p:nvPr>
            <p:ph type="hdr" sz="quarter" idx="10"/>
          </p:nvPr>
        </p:nvSpPr>
        <p:spPr/>
        <p:txBody>
          <a:bodyPr/>
          <a:lstStyle/>
          <a:p>
            <a:r>
              <a:rPr lang="fr-FR" smtClean="0"/>
              <a:t>TEST DES CIRCUITS MICROELECTRONIQUES</a:t>
            </a:r>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r>
              <a:rPr lang="fr-FR" smtClean="0"/>
              <a:t>TEST DES CIRCUITS MICROELECTRONIQUES</a:t>
            </a:r>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e l'en-tête 3"/>
          <p:cNvSpPr>
            <a:spLocks noGrp="1"/>
          </p:cNvSpPr>
          <p:nvPr>
            <p:ph type="hdr" sz="quarter" idx="10"/>
          </p:nvPr>
        </p:nvSpPr>
        <p:spPr/>
        <p:txBody>
          <a:bodyPr/>
          <a:lstStyle/>
          <a:p>
            <a:r>
              <a:rPr lang="fr-FR" smtClean="0"/>
              <a:t>TEST DES CIRCUITS MICROELECTRONIQUES</a:t>
            </a:r>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termine </a:t>
            </a:r>
            <a:r>
              <a:rPr lang="fr-FR" sz="1200" kern="1200" dirty="0" err="1" smtClean="0">
                <a:solidFill>
                  <a:schemeClr val="tx1"/>
                </a:solidFill>
                <a:latin typeface="+mn-lt"/>
                <a:ea typeface="+mn-ea"/>
                <a:cs typeface="+mn-cs"/>
              </a:rPr>
              <a:t>apres</a:t>
            </a:r>
            <a:r>
              <a:rPr lang="fr-FR" sz="1200" kern="1200" dirty="0" smtClean="0">
                <a:solidFill>
                  <a:schemeClr val="tx1"/>
                </a:solidFill>
                <a:latin typeface="+mn-lt"/>
                <a:ea typeface="+mn-ea"/>
                <a:cs typeface="+mn-cs"/>
              </a:rPr>
              <a:t> une équipe part sur le terrain afin de manœuvrer les organes de coupure manuels des postes HTA/BTA de façon à réalimenter des clients supplémentaires. Ils peuvent ensuite effectuer la réparation sur </a:t>
            </a:r>
          </a:p>
          <a:p>
            <a:r>
              <a:rPr lang="fr-FR" sz="1200" kern="1200" dirty="0" smtClean="0">
                <a:solidFill>
                  <a:schemeClr val="tx1"/>
                </a:solidFill>
                <a:latin typeface="+mn-lt"/>
                <a:ea typeface="+mn-ea"/>
                <a:cs typeface="+mn-cs"/>
              </a:rPr>
              <a:t>le conducteur en défaut.</a:t>
            </a:r>
          </a:p>
        </p:txBody>
      </p:sp>
      <p:sp>
        <p:nvSpPr>
          <p:cNvPr id="4" name="Espace réservé de l'en-tête 3"/>
          <p:cNvSpPr>
            <a:spLocks noGrp="1"/>
          </p:cNvSpPr>
          <p:nvPr>
            <p:ph type="hdr" sz="quarter" idx="10"/>
          </p:nvPr>
        </p:nvSpPr>
        <p:spPr/>
        <p:txBody>
          <a:bodyPr/>
          <a:lstStyle/>
          <a:p>
            <a:r>
              <a:rPr lang="fr-FR" smtClean="0"/>
              <a:t>TEST DES CIRCUITS MICROELECTRONIQUES</a:t>
            </a:r>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BE" altLang="fr-FR" b="1" dirty="0" smtClean="0"/>
              <a:t>Comme introduction Je commence par une </a:t>
            </a:r>
            <a:r>
              <a:rPr lang="fr-BE" altLang="fr-FR" b="1" dirty="0" err="1" smtClean="0"/>
              <a:t>presentation</a:t>
            </a:r>
            <a:r>
              <a:rPr lang="fr-BE" altLang="fr-FR" b="1" dirty="0" smtClean="0"/>
              <a:t> sur la </a:t>
            </a:r>
            <a:r>
              <a:rPr lang="fr-BE" altLang="fr-FR" b="1" dirty="0" err="1" smtClean="0"/>
              <a:t>radeef</a:t>
            </a:r>
            <a:r>
              <a:rPr lang="fr-BE" altLang="fr-FR" b="1" dirty="0" smtClean="0"/>
              <a:t> comme</a:t>
            </a:r>
            <a:r>
              <a:rPr lang="fr-BE" altLang="fr-FR" b="1" baseline="0" dirty="0" smtClean="0"/>
              <a:t> une entreprise et son </a:t>
            </a:r>
            <a:r>
              <a:rPr lang="fr-BE" altLang="fr-FR" b="1" baseline="0" dirty="0" err="1" smtClean="0"/>
              <a:t>reseau</a:t>
            </a:r>
            <a:r>
              <a:rPr lang="fr-BE" altLang="fr-FR" b="1" baseline="0" dirty="0" smtClean="0"/>
              <a:t> </a:t>
            </a:r>
            <a:r>
              <a:rPr lang="fr-BE" altLang="fr-FR" b="1" baseline="0" dirty="0" err="1" smtClean="0"/>
              <a:t>electrique</a:t>
            </a:r>
            <a:endParaRPr lang="fr-BE" altLang="fr-FR" b="1" baseline="0" dirty="0" smtClean="0"/>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3</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termine </a:t>
            </a:r>
            <a:r>
              <a:rPr lang="fr-FR" sz="1200" kern="1200" dirty="0" err="1" smtClean="0">
                <a:solidFill>
                  <a:schemeClr val="tx1"/>
                </a:solidFill>
                <a:latin typeface="+mn-lt"/>
                <a:ea typeface="+mn-ea"/>
                <a:cs typeface="+mn-cs"/>
              </a:rPr>
              <a:t>apres</a:t>
            </a:r>
            <a:r>
              <a:rPr lang="fr-FR" sz="1200" kern="1200" dirty="0" smtClean="0">
                <a:solidFill>
                  <a:schemeClr val="tx1"/>
                </a:solidFill>
                <a:latin typeface="+mn-lt"/>
                <a:ea typeface="+mn-ea"/>
                <a:cs typeface="+mn-cs"/>
              </a:rPr>
              <a:t> une équipe part sur le terrain afin de manœuvrer les organes de coupure manuels des postes HTA/BTA de façon à réalimenter des clients supplémentaires. Ils peuvent ensuite effectuer la réparation sur </a:t>
            </a:r>
          </a:p>
          <a:p>
            <a:r>
              <a:rPr lang="fr-FR" sz="1200" kern="1200" dirty="0" smtClean="0">
                <a:solidFill>
                  <a:schemeClr val="tx1"/>
                </a:solidFill>
                <a:latin typeface="+mn-lt"/>
                <a:ea typeface="+mn-ea"/>
                <a:cs typeface="+mn-cs"/>
              </a:rPr>
              <a:t>le conducteur en défaut.</a:t>
            </a:r>
          </a:p>
        </p:txBody>
      </p:sp>
      <p:sp>
        <p:nvSpPr>
          <p:cNvPr id="4" name="Espace réservé de l'en-tête 3"/>
          <p:cNvSpPr>
            <a:spLocks noGrp="1"/>
          </p:cNvSpPr>
          <p:nvPr>
            <p:ph type="hdr" sz="quarter" idx="10"/>
          </p:nvPr>
        </p:nvSpPr>
        <p:spPr/>
        <p:txBody>
          <a:bodyPr/>
          <a:lstStyle/>
          <a:p>
            <a:r>
              <a:rPr lang="fr-FR" smtClean="0"/>
              <a:t>TEST DES CIRCUITS MICROELECTRONIQUES</a:t>
            </a:r>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La </a:t>
            </a:r>
            <a:r>
              <a:rPr lang="en-US" dirty="0" err="1" smtClean="0"/>
              <a:t>problématique</a:t>
            </a:r>
            <a:r>
              <a:rPr lang="en-US" dirty="0" smtClean="0"/>
              <a:t> qui se pose </a:t>
            </a:r>
            <a:r>
              <a:rPr lang="en-US" dirty="0" err="1" smtClean="0"/>
              <a:t>est</a:t>
            </a:r>
            <a:r>
              <a:rPr lang="en-US" dirty="0" smtClean="0"/>
              <a:t> comment </a:t>
            </a:r>
            <a:r>
              <a:rPr lang="en-US" dirty="0" err="1" smtClean="0"/>
              <a:t>réduire</a:t>
            </a:r>
            <a:r>
              <a:rPr lang="en-US" dirty="0" smtClean="0"/>
              <a:t> les indices de </a:t>
            </a:r>
            <a:r>
              <a:rPr lang="en-US" dirty="0" err="1" smtClean="0"/>
              <a:t>fiabilté</a:t>
            </a:r>
            <a:r>
              <a:rPr lang="en-US" dirty="0" smtClean="0"/>
              <a:t>, et comment arriver à </a:t>
            </a:r>
            <a:r>
              <a:rPr lang="en-US" dirty="0" err="1" smtClean="0"/>
              <a:t>controler</a:t>
            </a:r>
            <a:r>
              <a:rPr lang="en-US" dirty="0" smtClean="0"/>
              <a:t> les </a:t>
            </a:r>
            <a:r>
              <a:rPr lang="en-US" dirty="0" err="1" smtClean="0"/>
              <a:t>différentes</a:t>
            </a:r>
            <a:r>
              <a:rPr lang="en-US" dirty="0" smtClean="0"/>
              <a:t> </a:t>
            </a:r>
            <a:r>
              <a:rPr lang="en-US" dirty="0" err="1" smtClean="0"/>
              <a:t>postes</a:t>
            </a:r>
            <a:r>
              <a:rPr lang="en-US" dirty="0" smtClean="0"/>
              <a:t> HTA </a:t>
            </a:r>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25</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lgn="just"/>
            <a:r>
              <a:rPr lang="fr-FR" sz="1200" b="1" dirty="0" smtClean="0"/>
              <a:t>Pour cela on a conçue un système intelligent  a base des systèmes multi agent qui permet d’avoir un réseau électrique autonome et intelligent</a:t>
            </a:r>
          </a:p>
          <a:p>
            <a:pPr algn="just"/>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26</a:t>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27</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28</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smtClean="0"/>
              <a:t>. Cependant, ces plateformes n’intègrent pas de mécanismes de parallélisme, il est nécessaire de développer une </a:t>
            </a:r>
            <a:r>
              <a:rPr lang="fr-FR" b="1" dirty="0" err="1" smtClean="0"/>
              <a:t>sur-couche</a:t>
            </a:r>
            <a:r>
              <a:rPr lang="fr-FR" b="1" dirty="0" smtClean="0"/>
              <a:t> à la main, pour distribuer ou paralléliser une simulation. </a:t>
            </a:r>
          </a:p>
          <a:p>
            <a:r>
              <a:rPr lang="fr-FR" b="1" dirty="0" smtClean="0"/>
              <a:t>Un autre type de plateformes multi-agents prennent en compte nativement le parallélisme comme </a:t>
            </a:r>
            <a:r>
              <a:rPr lang="fr-FR" b="1" dirty="0" err="1" smtClean="0">
                <a:solidFill>
                  <a:srgbClr val="FF0000"/>
                </a:solidFill>
              </a:rPr>
              <a:t>RepastHPC</a:t>
            </a:r>
            <a:r>
              <a:rPr lang="fr-FR" b="1" dirty="0" smtClean="0">
                <a:solidFill>
                  <a:srgbClr val="FF0000"/>
                </a:solidFill>
              </a:rPr>
              <a:t> </a:t>
            </a:r>
            <a:r>
              <a:rPr lang="fr-FR" b="1" dirty="0" smtClean="0"/>
              <a:t>, </a:t>
            </a:r>
            <a:r>
              <a:rPr lang="fr-FR" b="1" dirty="0" smtClean="0">
                <a:solidFill>
                  <a:srgbClr val="FF0000"/>
                </a:solidFill>
              </a:rPr>
              <a:t>D-</a:t>
            </a:r>
            <a:r>
              <a:rPr lang="fr-FR" b="1" dirty="0" err="1" smtClean="0">
                <a:solidFill>
                  <a:srgbClr val="FF0000"/>
                </a:solidFill>
              </a:rPr>
              <a:t>Mason</a:t>
            </a:r>
            <a:r>
              <a:rPr lang="fr-FR" b="1" dirty="0" smtClean="0"/>
              <a:t> , </a:t>
            </a:r>
            <a:r>
              <a:rPr lang="fr-FR" b="1" dirty="0" err="1" smtClean="0">
                <a:solidFill>
                  <a:srgbClr val="FF0000"/>
                </a:solidFill>
              </a:rPr>
              <a:t>Pandora</a:t>
            </a:r>
            <a:r>
              <a:rPr lang="fr-FR" b="1" dirty="0" smtClean="0"/>
              <a:t> , </a:t>
            </a:r>
            <a:r>
              <a:rPr lang="fr-FR" b="1" dirty="0" smtClean="0">
                <a:solidFill>
                  <a:srgbClr val="FF0000"/>
                </a:solidFill>
              </a:rPr>
              <a:t>FLAME</a:t>
            </a:r>
            <a:r>
              <a:rPr lang="fr-FR" b="1" dirty="0" smtClean="0"/>
              <a:t> </a:t>
            </a:r>
            <a:r>
              <a:rPr lang="fr-FR" b="1" dirty="0" smtClean="0">
                <a:solidFill>
                  <a:srgbClr val="FF0000"/>
                </a:solidFill>
              </a:rPr>
              <a:t>, Jade </a:t>
            </a:r>
          </a:p>
          <a:p>
            <a:endParaRPr lang="fr-FR" sz="1200" b="1" kern="1200" dirty="0" smtClean="0">
              <a:solidFill>
                <a:srgbClr val="FF0000"/>
              </a:solidFill>
              <a:latin typeface="+mn-lt"/>
              <a:ea typeface="+mn-ea"/>
              <a:cs typeface="+mn-cs"/>
            </a:endParaRPr>
          </a:p>
          <a:p>
            <a:r>
              <a:rPr lang="fr-FR" sz="1200" kern="1200" dirty="0" smtClean="0">
                <a:solidFill>
                  <a:schemeClr val="tx1"/>
                </a:solidFill>
                <a:latin typeface="+mn-lt"/>
                <a:ea typeface="+mn-ea"/>
                <a:cs typeface="+mn-cs"/>
              </a:rPr>
              <a:t>Nous avons aussi introduit les outils JADE et </a:t>
            </a:r>
            <a:r>
              <a:rPr lang="fr-FR" sz="1200" kern="1200" dirty="0" err="1" smtClean="0">
                <a:solidFill>
                  <a:schemeClr val="tx1"/>
                </a:solidFill>
                <a:latin typeface="+mn-lt"/>
                <a:ea typeface="+mn-ea"/>
                <a:cs typeface="+mn-cs"/>
              </a:rPr>
              <a:t>JFreeChart</a:t>
            </a:r>
            <a:r>
              <a:rPr lang="fr-FR" sz="1200" kern="1200" dirty="0" smtClean="0">
                <a:solidFill>
                  <a:schemeClr val="tx1"/>
                </a:solidFill>
                <a:latin typeface="+mn-lt"/>
                <a:ea typeface="+mn-ea"/>
                <a:cs typeface="+mn-cs"/>
              </a:rPr>
              <a:t> que nous</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les utilisons pour la </a:t>
            </a:r>
            <a:r>
              <a:rPr lang="fr-FR" dirty="0" smtClean="0"/>
              <a:t>Les plateformes </a:t>
            </a:r>
            <a:r>
              <a:rPr lang="fr-FR" dirty="0" err="1" smtClean="0"/>
              <a:t>SMA</a:t>
            </a:r>
            <a:r>
              <a:rPr lang="fr-FR" sz="1200" kern="1200" dirty="0" err="1" smtClean="0">
                <a:solidFill>
                  <a:schemeClr val="tx1"/>
                </a:solidFill>
                <a:latin typeface="+mn-lt"/>
                <a:ea typeface="+mn-ea"/>
                <a:cs typeface="+mn-cs"/>
              </a:rPr>
              <a:t>réalisation</a:t>
            </a:r>
            <a:r>
              <a:rPr lang="fr-FR" sz="1200" kern="1200" dirty="0" smtClean="0">
                <a:solidFill>
                  <a:schemeClr val="tx1"/>
                </a:solidFill>
                <a:latin typeface="+mn-lt"/>
                <a:ea typeface="+mn-ea"/>
                <a:cs typeface="+mn-cs"/>
              </a:rPr>
              <a:t> de notre application dans le chapitre suivant</a:t>
            </a:r>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29</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baseline="0" dirty="0" err="1" smtClean="0">
                <a:solidFill>
                  <a:schemeClr val="tx1"/>
                </a:solidFill>
                <a:latin typeface="+mn-lt"/>
                <a:ea typeface="+mn-ea"/>
                <a:cs typeface="+mn-cs"/>
              </a:rPr>
              <a:t>Acc</a:t>
            </a:r>
            <a:r>
              <a:rPr lang="fr-FR" sz="1200" kern="1200" baseline="0" dirty="0" smtClean="0">
                <a:solidFill>
                  <a:schemeClr val="tx1"/>
                </a:solidFill>
                <a:latin typeface="+mn-lt"/>
                <a:ea typeface="+mn-ea"/>
                <a:cs typeface="+mn-cs"/>
              </a:rPr>
              <a:t> il est utiliser uniquement quand a la communication avec d’autre agents </a:t>
            </a:r>
            <a:r>
              <a:rPr lang="fr-FR" sz="1200" kern="1200" baseline="0" dirty="0" err="1" smtClean="0">
                <a:solidFill>
                  <a:schemeClr val="tx1"/>
                </a:solidFill>
                <a:latin typeface="+mn-lt"/>
                <a:ea typeface="+mn-ea"/>
                <a:cs typeface="+mn-cs"/>
              </a:rPr>
              <a:t>heterogene</a:t>
            </a:r>
            <a:r>
              <a:rPr lang="fr-FR" sz="1200" kern="1200" baseline="0" dirty="0" smtClean="0">
                <a:solidFill>
                  <a:schemeClr val="tx1"/>
                </a:solidFill>
                <a:latin typeface="+mn-lt"/>
                <a:ea typeface="+mn-ea"/>
                <a:cs typeface="+mn-cs"/>
              </a:rPr>
              <a:t> qui sont </a:t>
            </a:r>
            <a:r>
              <a:rPr lang="fr-FR" sz="1200" kern="1200" baseline="0" dirty="0" err="1" smtClean="0">
                <a:solidFill>
                  <a:schemeClr val="tx1"/>
                </a:solidFill>
                <a:latin typeface="+mn-lt"/>
                <a:ea typeface="+mn-ea"/>
                <a:cs typeface="+mn-cs"/>
              </a:rPr>
              <a:t>developer</a:t>
            </a:r>
            <a:r>
              <a:rPr lang="fr-FR" sz="1200" kern="1200" baseline="0" dirty="0" smtClean="0">
                <a:solidFill>
                  <a:schemeClr val="tx1"/>
                </a:solidFill>
                <a:latin typeface="+mn-lt"/>
                <a:ea typeface="+mn-ea"/>
                <a:cs typeface="+mn-cs"/>
              </a:rPr>
              <a:t> avec d’autre langage de programmation via le protocole suivante </a:t>
            </a:r>
            <a:r>
              <a:rPr lang="fr-FR" sz="1200" kern="1200" baseline="0" dirty="0" smtClean="0">
                <a:solidFill>
                  <a:srgbClr val="FF0000"/>
                </a:solidFill>
                <a:latin typeface="+mn-lt"/>
                <a:ea typeface="+mn-ea"/>
                <a:cs typeface="+mn-cs"/>
              </a:rPr>
              <a:t>((</a:t>
            </a:r>
            <a:r>
              <a:rPr lang="fr-FR" sz="1200" kern="1200" baseline="0" dirty="0" err="1" smtClean="0">
                <a:solidFill>
                  <a:srgbClr val="FF0000"/>
                </a:solidFill>
                <a:latin typeface="+mn-lt"/>
                <a:ea typeface="+mn-ea"/>
                <a:cs typeface="+mn-cs"/>
              </a:rPr>
              <a:t>corba</a:t>
            </a:r>
            <a:r>
              <a:rPr lang="fr-FR" sz="1200" kern="1200" baseline="0" dirty="0" smtClean="0">
                <a:solidFill>
                  <a:srgbClr val="FF0000"/>
                </a:solidFill>
                <a:latin typeface="+mn-lt"/>
                <a:ea typeface="+mn-ea"/>
                <a:cs typeface="+mn-cs"/>
              </a:rPr>
              <a:t> c’est </a:t>
            </a:r>
            <a:r>
              <a:rPr lang="fr-FR" sz="1200" kern="1200" baseline="0" dirty="0" err="1" smtClean="0">
                <a:solidFill>
                  <a:srgbClr val="FF0000"/>
                </a:solidFill>
                <a:latin typeface="+mn-lt"/>
                <a:ea typeface="+mn-ea"/>
                <a:cs typeface="+mn-cs"/>
              </a:rPr>
              <a:t>midlwer</a:t>
            </a:r>
            <a:r>
              <a:rPr lang="fr-FR" sz="1200" kern="1200" baseline="0" dirty="0" smtClean="0">
                <a:solidFill>
                  <a:srgbClr val="FF0000"/>
                </a:solidFill>
                <a:latin typeface="+mn-lt"/>
                <a:ea typeface="+mn-ea"/>
                <a:cs typeface="+mn-cs"/>
              </a:rPr>
              <a:t> ))</a:t>
            </a:r>
          </a:p>
          <a:p>
            <a:endParaRPr lang="fr-FR" sz="1200" kern="1200" baseline="0" dirty="0" smtClean="0">
              <a:solidFill>
                <a:srgbClr val="FF0000"/>
              </a:solidFill>
              <a:latin typeface="+mn-lt"/>
              <a:ea typeface="+mn-ea"/>
              <a:cs typeface="+mn-cs"/>
            </a:endParaRPr>
          </a:p>
          <a:p>
            <a:r>
              <a:rPr lang="fr-FR" sz="1200" kern="1200" baseline="0" dirty="0" smtClean="0">
                <a:solidFill>
                  <a:srgbClr val="FF0000"/>
                </a:solidFill>
                <a:latin typeface="+mn-lt"/>
                <a:ea typeface="+mn-ea"/>
                <a:cs typeface="+mn-cs"/>
              </a:rPr>
              <a:t>La figure suivante </a:t>
            </a:r>
            <a:r>
              <a:rPr lang="fr-FR" sz="1200" kern="1200" baseline="0" dirty="0" err="1" smtClean="0">
                <a:solidFill>
                  <a:srgbClr val="FF0000"/>
                </a:solidFill>
                <a:latin typeface="+mn-lt"/>
                <a:ea typeface="+mn-ea"/>
                <a:cs typeface="+mn-cs"/>
              </a:rPr>
              <a:t>represente</a:t>
            </a:r>
            <a:r>
              <a:rPr lang="fr-FR" sz="1200" kern="1200" baseline="0" dirty="0" smtClean="0">
                <a:solidFill>
                  <a:srgbClr val="FF0000"/>
                </a:solidFill>
                <a:latin typeface="+mn-lt"/>
                <a:ea typeface="+mn-ea"/>
                <a:cs typeface="+mn-cs"/>
              </a:rPr>
              <a:t> l’architecture </a:t>
            </a:r>
            <a:r>
              <a:rPr lang="fr-FR" sz="1200" kern="1200" baseline="0" dirty="0" err="1" smtClean="0">
                <a:solidFill>
                  <a:srgbClr val="FF0000"/>
                </a:solidFill>
                <a:latin typeface="+mn-lt"/>
                <a:ea typeface="+mn-ea"/>
                <a:cs typeface="+mn-cs"/>
              </a:rPr>
              <a:t>general</a:t>
            </a:r>
            <a:r>
              <a:rPr lang="fr-FR" sz="1200" kern="1200" baseline="0" dirty="0" smtClean="0">
                <a:solidFill>
                  <a:srgbClr val="FF0000"/>
                </a:solidFill>
                <a:latin typeface="+mn-lt"/>
                <a:ea typeface="+mn-ea"/>
                <a:cs typeface="+mn-cs"/>
              </a:rPr>
              <a:t> de la plate forme jade </a:t>
            </a:r>
          </a:p>
          <a:p>
            <a:r>
              <a:rPr lang="fr-FR" sz="1200" kern="1200" baseline="0" dirty="0" smtClean="0">
                <a:solidFill>
                  <a:srgbClr val="FF0000"/>
                </a:solidFill>
                <a:latin typeface="+mn-lt"/>
                <a:ea typeface="+mn-ea"/>
                <a:cs typeface="+mn-cs"/>
              </a:rPr>
              <a:t>Dans 1 1</a:t>
            </a:r>
            <a:r>
              <a:rPr lang="fr-FR" sz="1200" kern="1200" baseline="30000" dirty="0" smtClean="0">
                <a:solidFill>
                  <a:srgbClr val="FF0000"/>
                </a:solidFill>
                <a:latin typeface="+mn-lt"/>
                <a:ea typeface="+mn-ea"/>
                <a:cs typeface="+mn-cs"/>
              </a:rPr>
              <a:t>er</a:t>
            </a:r>
            <a:r>
              <a:rPr lang="fr-FR" sz="1200" kern="1200" baseline="0" dirty="0" smtClean="0">
                <a:solidFill>
                  <a:srgbClr val="FF0000"/>
                </a:solidFill>
                <a:latin typeface="+mn-lt"/>
                <a:ea typeface="+mn-ea"/>
                <a:cs typeface="+mn-cs"/>
              </a:rPr>
              <a:t> vue on peut dire que la plate forme jade est 1 ensemble des conteneur chaque conteneur contient des agents </a:t>
            </a:r>
          </a:p>
          <a:p>
            <a:r>
              <a:rPr lang="fr-FR" sz="1200" kern="1200" baseline="0" dirty="0" smtClean="0">
                <a:solidFill>
                  <a:srgbClr val="FF0000"/>
                </a:solidFill>
                <a:latin typeface="+mn-lt"/>
                <a:ea typeface="+mn-ea"/>
                <a:cs typeface="+mn-cs"/>
              </a:rPr>
              <a:t>De tel </a:t>
            </a:r>
            <a:r>
              <a:rPr lang="fr-FR" sz="1200" kern="1200" baseline="0" dirty="0" err="1" smtClean="0">
                <a:solidFill>
                  <a:srgbClr val="FF0000"/>
                </a:solidFill>
                <a:latin typeface="+mn-lt"/>
                <a:ea typeface="+mn-ea"/>
                <a:cs typeface="+mn-cs"/>
              </a:rPr>
              <a:t>facon</a:t>
            </a:r>
            <a:r>
              <a:rPr lang="fr-FR" sz="1200" kern="1200" baseline="0" dirty="0" smtClean="0">
                <a:solidFill>
                  <a:srgbClr val="FF0000"/>
                </a:solidFill>
                <a:latin typeface="+mn-lt"/>
                <a:ea typeface="+mn-ea"/>
                <a:cs typeface="+mn-cs"/>
              </a:rPr>
              <a:t> le conteneur principale </a:t>
            </a:r>
            <a:r>
              <a:rPr lang="fr-FR" sz="1200" kern="1200" baseline="0" dirty="0" err="1" smtClean="0">
                <a:solidFill>
                  <a:srgbClr val="FF0000"/>
                </a:solidFill>
                <a:latin typeface="+mn-lt"/>
                <a:ea typeface="+mn-ea"/>
                <a:cs typeface="+mn-cs"/>
              </a:rPr>
              <a:t>demarre</a:t>
            </a:r>
            <a:r>
              <a:rPr lang="fr-FR" sz="1200" kern="1200" baseline="0" dirty="0" smtClean="0">
                <a:solidFill>
                  <a:srgbClr val="FF0000"/>
                </a:solidFill>
                <a:latin typeface="+mn-lt"/>
                <a:ea typeface="+mn-ea"/>
                <a:cs typeface="+mn-cs"/>
              </a:rPr>
              <a:t> dans la machine m1 et les autres conteneur </a:t>
            </a:r>
            <a:r>
              <a:rPr lang="fr-FR" sz="1200" kern="1200" baseline="0" dirty="0" err="1" smtClean="0">
                <a:solidFill>
                  <a:srgbClr val="FF0000"/>
                </a:solidFill>
                <a:latin typeface="+mn-lt"/>
                <a:ea typeface="+mn-ea"/>
                <a:cs typeface="+mn-cs"/>
              </a:rPr>
              <a:t>demarre</a:t>
            </a:r>
            <a:r>
              <a:rPr lang="fr-FR" sz="1200" kern="1200" baseline="0" dirty="0" smtClean="0">
                <a:solidFill>
                  <a:srgbClr val="FF0000"/>
                </a:solidFill>
                <a:latin typeface="+mn-lt"/>
                <a:ea typeface="+mn-ea"/>
                <a:cs typeface="+mn-cs"/>
              </a:rPr>
              <a:t> dans m2 et m3 </a:t>
            </a:r>
          </a:p>
          <a:p>
            <a:r>
              <a:rPr lang="fr-FR" sz="1200" kern="1200" baseline="0" dirty="0" smtClean="0">
                <a:solidFill>
                  <a:srgbClr val="FF0000"/>
                </a:solidFill>
                <a:latin typeface="+mn-lt"/>
                <a:ea typeface="+mn-ea"/>
                <a:cs typeface="+mn-cs"/>
              </a:rPr>
              <a:t>Au </a:t>
            </a:r>
            <a:r>
              <a:rPr lang="fr-FR" sz="1200" kern="1200" baseline="0" dirty="0" err="1" smtClean="0">
                <a:solidFill>
                  <a:srgbClr val="FF0000"/>
                </a:solidFill>
                <a:latin typeface="+mn-lt"/>
                <a:ea typeface="+mn-ea"/>
                <a:cs typeface="+mn-cs"/>
              </a:rPr>
              <a:t>demarage</a:t>
            </a:r>
            <a:r>
              <a:rPr lang="fr-FR" sz="1200" kern="1200" baseline="0" dirty="0" smtClean="0">
                <a:solidFill>
                  <a:srgbClr val="FF0000"/>
                </a:solidFill>
                <a:latin typeface="+mn-lt"/>
                <a:ea typeface="+mn-ea"/>
                <a:cs typeface="+mn-cs"/>
              </a:rPr>
              <a:t> le conteneur principal </a:t>
            </a:r>
            <a:r>
              <a:rPr lang="fr-FR" sz="1200" kern="1200" baseline="0" dirty="0" smtClean="0">
                <a:solidFill>
                  <a:schemeClr val="tx1"/>
                </a:solidFill>
                <a:latin typeface="+mn-lt"/>
                <a:ea typeface="+mn-ea"/>
                <a:cs typeface="+mn-cs"/>
              </a:rPr>
              <a:t>automatiquement il </a:t>
            </a:r>
            <a:r>
              <a:rPr lang="fr-FR" sz="1200" kern="1200" baseline="0" dirty="0" err="1" smtClean="0">
                <a:solidFill>
                  <a:schemeClr val="tx1"/>
                </a:solidFill>
                <a:latin typeface="+mn-lt"/>
                <a:ea typeface="+mn-ea"/>
                <a:cs typeface="+mn-cs"/>
              </a:rPr>
              <a:t>deploie</a:t>
            </a:r>
            <a:r>
              <a:rPr lang="fr-FR" sz="1200" kern="1200" baseline="0" dirty="0" smtClean="0">
                <a:solidFill>
                  <a:schemeClr val="tx1"/>
                </a:solidFill>
                <a:latin typeface="+mn-lt"/>
                <a:ea typeface="+mn-ea"/>
                <a:cs typeface="+mn-cs"/>
              </a:rPr>
              <a:t>  2 agents </a:t>
            </a:r>
            <a:r>
              <a:rPr lang="fr-FR" sz="1200" kern="1200" baseline="0" dirty="0" err="1" smtClean="0">
                <a:solidFill>
                  <a:schemeClr val="tx1"/>
                </a:solidFill>
                <a:latin typeface="+mn-lt"/>
                <a:ea typeface="+mn-ea"/>
                <a:cs typeface="+mn-cs"/>
              </a:rPr>
              <a:t>speciaux</a:t>
            </a:r>
            <a:r>
              <a:rPr lang="fr-FR" sz="1200" kern="1200" baseline="0" dirty="0" smtClean="0">
                <a:solidFill>
                  <a:schemeClr val="tx1"/>
                </a:solidFill>
                <a:latin typeface="+mn-lt"/>
                <a:ea typeface="+mn-ea"/>
                <a:cs typeface="+mn-cs"/>
              </a:rPr>
              <a:t> dont la </a:t>
            </a:r>
            <a:r>
              <a:rPr lang="fr-FR" sz="1200" kern="1200" baseline="0" dirty="0" err="1" smtClean="0">
                <a:solidFill>
                  <a:schemeClr val="tx1"/>
                </a:solidFill>
                <a:latin typeface="+mn-lt"/>
                <a:ea typeface="+mn-ea"/>
                <a:cs typeface="+mn-cs"/>
              </a:rPr>
              <a:t>specification</a:t>
            </a:r>
            <a:r>
              <a:rPr lang="fr-FR" sz="1200" kern="1200" baseline="0" dirty="0" smtClean="0">
                <a:solidFill>
                  <a:schemeClr val="tx1"/>
                </a:solidFill>
                <a:latin typeface="+mn-lt"/>
                <a:ea typeface="+mn-ea"/>
                <a:cs typeface="+mn-cs"/>
              </a:rPr>
              <a:t> est déjà </a:t>
            </a:r>
            <a:r>
              <a:rPr lang="fr-FR" sz="1200" kern="1200" baseline="0" dirty="0" err="1" smtClean="0">
                <a:solidFill>
                  <a:schemeClr val="tx1"/>
                </a:solidFill>
                <a:latin typeface="+mn-lt"/>
                <a:ea typeface="+mn-ea"/>
                <a:cs typeface="+mn-cs"/>
              </a:rPr>
              <a:t>defini</a:t>
            </a:r>
            <a:r>
              <a:rPr lang="fr-FR" sz="1200" kern="1200" baseline="0" dirty="0" smtClean="0">
                <a:solidFill>
                  <a:schemeClr val="tx1"/>
                </a:solidFill>
                <a:latin typeface="+mn-lt"/>
                <a:ea typeface="+mn-ea"/>
                <a:cs typeface="+mn-cs"/>
              </a:rPr>
              <a:t> par la FIPA a savoir DF et l’agent AMS donc ça c’est pratiquement c’est le noyau de la plate forme multi agent c’est </a:t>
            </a:r>
            <a:r>
              <a:rPr lang="fr-FR" sz="1200" kern="1200" baseline="0" dirty="0" err="1" smtClean="0">
                <a:solidFill>
                  <a:schemeClr val="tx1"/>
                </a:solidFill>
                <a:latin typeface="+mn-lt"/>
                <a:ea typeface="+mn-ea"/>
                <a:cs typeface="+mn-cs"/>
              </a:rPr>
              <a:t>graçe</a:t>
            </a:r>
            <a:r>
              <a:rPr lang="fr-FR" sz="1200" kern="1200" baseline="0" dirty="0" smtClean="0">
                <a:solidFill>
                  <a:schemeClr val="tx1"/>
                </a:solidFill>
                <a:latin typeface="+mn-lt"/>
                <a:ea typeface="+mn-ea"/>
                <a:cs typeface="+mn-cs"/>
              </a:rPr>
              <a:t> a 2 agents la on peut </a:t>
            </a:r>
            <a:r>
              <a:rPr lang="fr-FR" sz="1200" kern="1200" baseline="0" dirty="0" err="1" smtClean="0">
                <a:solidFill>
                  <a:schemeClr val="tx1"/>
                </a:solidFill>
                <a:latin typeface="+mn-lt"/>
                <a:ea typeface="+mn-ea"/>
                <a:cs typeface="+mn-cs"/>
              </a:rPr>
              <a:t>facilielemn</a:t>
            </a:r>
            <a:r>
              <a:rPr lang="fr-FR" sz="1200" kern="1200" baseline="0" dirty="0" smtClean="0">
                <a:solidFill>
                  <a:schemeClr val="tx1"/>
                </a:solidFill>
                <a:latin typeface="+mn-lt"/>
                <a:ea typeface="+mn-ea"/>
                <a:cs typeface="+mn-cs"/>
              </a:rPr>
              <a:t> communiquer avec les autres agent en utilisant le langage </a:t>
            </a:r>
            <a:r>
              <a:rPr lang="fr-FR" sz="1200" kern="1200" baseline="0" dirty="0" err="1" smtClean="0">
                <a:solidFill>
                  <a:schemeClr val="tx1"/>
                </a:solidFill>
                <a:latin typeface="+mn-lt"/>
                <a:ea typeface="+mn-ea"/>
                <a:cs typeface="+mn-cs"/>
              </a:rPr>
              <a:t>acl</a:t>
            </a:r>
            <a:r>
              <a:rPr lang="fr-FR" sz="1200" kern="1200" baseline="0" dirty="0" smtClean="0">
                <a:solidFill>
                  <a:schemeClr val="tx1"/>
                </a:solidFill>
                <a:latin typeface="+mn-lt"/>
                <a:ea typeface="+mn-ea"/>
                <a:cs typeface="+mn-cs"/>
              </a:rPr>
              <a:t> fournie par le </a:t>
            </a:r>
            <a:r>
              <a:rPr lang="fr-FR" sz="1200" kern="1200" baseline="0" dirty="0" err="1" smtClean="0">
                <a:solidFill>
                  <a:schemeClr val="tx1"/>
                </a:solidFill>
                <a:latin typeface="+mn-lt"/>
                <a:ea typeface="+mn-ea"/>
                <a:cs typeface="+mn-cs"/>
              </a:rPr>
              <a:t>midlwer</a:t>
            </a:r>
            <a:r>
              <a:rPr lang="fr-FR" sz="1200" kern="1200" baseline="0" dirty="0" smtClean="0">
                <a:solidFill>
                  <a:schemeClr val="tx1"/>
                </a:solidFill>
                <a:latin typeface="+mn-lt"/>
                <a:ea typeface="+mn-ea"/>
                <a:cs typeface="+mn-cs"/>
              </a:rPr>
              <a:t> jade </a:t>
            </a:r>
            <a:endParaRPr lang="fr-FR" sz="1200" kern="1200" dirty="0" smtClean="0">
              <a:solidFill>
                <a:srgbClr val="FF0000"/>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30</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Voici</a:t>
            </a:r>
            <a:r>
              <a:rPr lang="fr-FR" baseline="0" dirty="0" smtClean="0"/>
              <a:t> l’architecture </a:t>
            </a:r>
            <a:r>
              <a:rPr lang="fr-FR" baseline="0" dirty="0" err="1" smtClean="0"/>
              <a:t>propsé</a:t>
            </a:r>
            <a:r>
              <a:rPr lang="fr-FR" baseline="0" dirty="0" smtClean="0"/>
              <a:t> comme solution </a:t>
            </a:r>
          </a:p>
          <a:p>
            <a:r>
              <a:rPr lang="fr-FR" baseline="0" dirty="0" smtClean="0"/>
              <a:t>On a </a:t>
            </a:r>
            <a:r>
              <a:rPr lang="fr-FR" baseline="0" dirty="0" err="1" smtClean="0"/>
              <a:t>modeliser</a:t>
            </a:r>
            <a:r>
              <a:rPr lang="fr-FR" baseline="0" dirty="0" smtClean="0"/>
              <a:t> chaque poste par un agent qui sont tjrs en communication avec l’agent manager avec la manière suivante </a:t>
            </a:r>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31</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Lors d’un </a:t>
            </a:r>
            <a:r>
              <a:rPr lang="fr-FR" dirty="0" err="1" smtClean="0"/>
              <a:t>defaut</a:t>
            </a:r>
            <a:r>
              <a:rPr lang="fr-FR" dirty="0" smtClean="0"/>
              <a:t> la localisation sera</a:t>
            </a:r>
            <a:r>
              <a:rPr lang="fr-FR" baseline="0" dirty="0" smtClean="0"/>
              <a:t> maintenant </a:t>
            </a:r>
            <a:r>
              <a:rPr lang="fr-FR" baseline="0" dirty="0" err="1" smtClean="0"/>
              <a:t>tres</a:t>
            </a:r>
            <a:r>
              <a:rPr lang="fr-FR" baseline="0" dirty="0" smtClean="0"/>
              <a:t> </a:t>
            </a:r>
            <a:r>
              <a:rPr lang="fr-FR" baseline="0" dirty="0" err="1" smtClean="0"/>
              <a:t>facil</a:t>
            </a:r>
            <a:endParaRPr lang="fr-FR" baseline="0" dirty="0" smtClean="0"/>
          </a:p>
          <a:p>
            <a:r>
              <a:rPr lang="fr-FR" baseline="0" dirty="0" smtClean="0"/>
              <a:t>donc le </a:t>
            </a:r>
            <a:r>
              <a:rPr lang="fr-FR" baseline="0" dirty="0" err="1" smtClean="0"/>
              <a:t>defaut</a:t>
            </a:r>
            <a:r>
              <a:rPr lang="fr-FR" baseline="0" dirty="0" smtClean="0"/>
              <a:t> est entre le dernier agent voit le </a:t>
            </a:r>
            <a:r>
              <a:rPr lang="fr-FR" baseline="0" dirty="0" err="1" smtClean="0"/>
              <a:t>defaut</a:t>
            </a:r>
            <a:r>
              <a:rPr lang="fr-FR" baseline="0" dirty="0" smtClean="0"/>
              <a:t> et le </a:t>
            </a:r>
            <a:r>
              <a:rPr lang="fr-FR" baseline="0" dirty="0" err="1" smtClean="0"/>
              <a:t>permier</a:t>
            </a:r>
            <a:r>
              <a:rPr lang="fr-FR" baseline="0" dirty="0" smtClean="0"/>
              <a:t> agent qui ne voit pas le </a:t>
            </a:r>
            <a:r>
              <a:rPr lang="fr-FR" baseline="0" dirty="0" err="1" smtClean="0"/>
              <a:t>defaut</a:t>
            </a:r>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32</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35</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4505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BE" altLang="fr-FR" dirty="0" smtClean="0"/>
              <a:t>RADEEF OU  Régie Autonome de Distribution d'Eau et d'Electricité de la wilaya de Fès</a:t>
            </a:r>
            <a:r>
              <a:rPr lang="fr-BE" altLang="fr-FR" baseline="0" dirty="0" smtClean="0"/>
              <a:t> </a:t>
            </a:r>
            <a:r>
              <a:rPr lang="fr-BE" altLang="fr-FR" dirty="0" smtClean="0"/>
              <a:t>est un établissement public à caractère industriel et commercial, doté de la personnalité morale et de l’autonomie financière, placé sous la tutelle du Ministère de l’Intérieur, elle a </a:t>
            </a:r>
            <a:r>
              <a:rPr lang="fr-FR" altLang="fr-FR" b="1" dirty="0" smtClean="0"/>
              <a:t>été créée par délibération du conseil municipal de la ville de Fès en date du 30 avril et 29 août 1969</a:t>
            </a:r>
            <a:r>
              <a:rPr lang="fr-FR" altLang="fr-FR" dirty="0" smtClean="0"/>
              <a:t> </a:t>
            </a:r>
          </a:p>
          <a:p>
            <a:r>
              <a:rPr lang="fr-FR" altLang="fr-FR" dirty="0" smtClean="0"/>
              <a:t>J’ai effectue mon stage au sein du </a:t>
            </a:r>
            <a:r>
              <a:rPr lang="fr-FR" altLang="fr-FR" dirty="0" err="1" smtClean="0"/>
              <a:t>departement</a:t>
            </a:r>
            <a:r>
              <a:rPr lang="fr-FR" altLang="fr-FR" baseline="0" dirty="0" smtClean="0"/>
              <a:t> d’exploitation de l’</a:t>
            </a:r>
            <a:r>
              <a:rPr lang="fr-FR" altLang="fr-FR" baseline="0" dirty="0" err="1" smtClean="0"/>
              <a:t>electricite</a:t>
            </a:r>
            <a:r>
              <a:rPr lang="fr-FR" altLang="fr-FR" baseline="0" dirty="0" smtClean="0"/>
              <a:t> qui se charge de la gestion de </a:t>
            </a:r>
            <a:r>
              <a:rPr lang="fr-FR" altLang="fr-FR" baseline="0" dirty="0" err="1" smtClean="0"/>
              <a:t>reseau</a:t>
            </a:r>
            <a:r>
              <a:rPr lang="fr-FR" altLang="fr-FR" baseline="0" dirty="0" smtClean="0"/>
              <a:t>  de distribution d’</a:t>
            </a:r>
            <a:r>
              <a:rPr lang="fr-FR" altLang="fr-FR" baseline="0" dirty="0" err="1" smtClean="0"/>
              <a:t>electricite</a:t>
            </a:r>
            <a:endParaRPr lang="fr-BE" altLang="fr-FR" dirty="0" smtClean="0"/>
          </a:p>
        </p:txBody>
      </p:sp>
      <p:sp>
        <p:nvSpPr>
          <p:cNvPr id="45060" name="Espace réservé du numéro de diapositive 3"/>
          <p:cNvSpPr>
            <a:spLocks noGrp="1"/>
          </p:cNvSpPr>
          <p:nvPr>
            <p:ph type="sldNum" sz="quarter" idx="5"/>
          </p:nvPr>
        </p:nvSpPr>
        <p:spPr bwMode="auto">
          <a:noFill/>
          <a:ln>
            <a:miter lim="800000"/>
            <a:headEnd/>
            <a:tailEnd/>
          </a:ln>
        </p:spPr>
        <p:txBody>
          <a:bodyPr/>
          <a:lstStyle/>
          <a:p>
            <a:fld id="{843A531E-F96E-4894-8AA3-473CA79F2611}" type="slidenum">
              <a:rPr lang="fr-FR" altLang="fr-FR" smtClean="0"/>
              <a:pPr/>
              <a:t>4</a:t>
            </a:fld>
            <a:endParaRPr lang="fr-FR" altLang="fr-FR"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smtClean="0"/>
              <a:t>Jfree</a:t>
            </a:r>
            <a:r>
              <a:rPr lang="fr-FR" dirty="0" smtClean="0"/>
              <a:t> </a:t>
            </a:r>
            <a:r>
              <a:rPr lang="fr-FR" dirty="0" err="1" smtClean="0"/>
              <a:t>chart</a:t>
            </a:r>
            <a:r>
              <a:rPr lang="fr-FR" dirty="0" smtClean="0"/>
              <a:t> c’est api qui permet affiché les statistiques sous</a:t>
            </a:r>
            <a:r>
              <a:rPr lang="fr-FR" baseline="0" dirty="0" smtClean="0"/>
              <a:t> forme des graphiques et des diagrammes </a:t>
            </a:r>
          </a:p>
          <a:p>
            <a:r>
              <a:rPr lang="fr-FR" baseline="0" dirty="0" smtClean="0"/>
              <a:t>L’</a:t>
            </a:r>
            <a:r>
              <a:rPr lang="fr-FR" baseline="0" dirty="0" err="1" smtClean="0"/>
              <a:t>excel</a:t>
            </a:r>
            <a:r>
              <a:rPr lang="fr-FR" baseline="0" dirty="0" smtClean="0"/>
              <a:t> permet la lecture des courants de chaque poste </a:t>
            </a:r>
          </a:p>
          <a:p>
            <a:r>
              <a:rPr lang="fr-FR" baseline="0" dirty="0" smtClean="0"/>
              <a:t>Jade </a:t>
            </a:r>
            <a:r>
              <a:rPr lang="fr-FR" sz="1200" kern="1200" dirty="0" err="1" smtClean="0">
                <a:solidFill>
                  <a:schemeClr val="tx1"/>
                </a:solidFill>
                <a:latin typeface="+mn-lt"/>
                <a:ea typeface="+mn-ea"/>
                <a:cs typeface="+mn-cs"/>
              </a:rPr>
              <a:t>JADE</a:t>
            </a:r>
            <a:r>
              <a:rPr lang="fr-FR" sz="1200" kern="1200" dirty="0" smtClean="0">
                <a:solidFill>
                  <a:schemeClr val="tx1"/>
                </a:solidFill>
                <a:latin typeface="+mn-lt"/>
                <a:ea typeface="+mn-ea"/>
                <a:cs typeface="+mn-cs"/>
              </a:rPr>
              <a:t> est une plate-forme multi-agent créée par le</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laboratoire TILAB</a:t>
            </a:r>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37</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Notre simulation est constitue de 3 </a:t>
            </a:r>
            <a:r>
              <a:rPr lang="fr-FR" dirty="0" err="1" smtClean="0"/>
              <a:t>phaes</a:t>
            </a:r>
            <a:r>
              <a:rPr lang="fr-FR" dirty="0" smtClean="0"/>
              <a:t>  principales</a:t>
            </a:r>
          </a:p>
          <a:p>
            <a:r>
              <a:rPr lang="fr-FR" dirty="0" smtClean="0"/>
              <a:t>On commence par le diagramme d’interaction</a:t>
            </a:r>
            <a:r>
              <a:rPr lang="fr-FR" baseline="0" dirty="0" smtClean="0"/>
              <a:t> entre les postes </a:t>
            </a:r>
            <a:r>
              <a:rPr lang="fr-FR" dirty="0" smtClean="0"/>
              <a:t>, on voit a</a:t>
            </a:r>
            <a:r>
              <a:rPr lang="fr-FR" baseline="0" dirty="0" smtClean="0"/>
              <a:t> ce </a:t>
            </a:r>
            <a:r>
              <a:rPr lang="fr-FR" dirty="0" smtClean="0"/>
              <a:t> niveau de cette simulation l’agent manager demande a chaque</a:t>
            </a:r>
            <a:r>
              <a:rPr lang="fr-FR" baseline="0" dirty="0" smtClean="0"/>
              <a:t> 5 seconde messages aux postes agents , les agents postes </a:t>
            </a:r>
            <a:r>
              <a:rPr lang="fr-FR" baseline="0" dirty="0" err="1" smtClean="0"/>
              <a:t>reponds</a:t>
            </a:r>
            <a:r>
              <a:rPr lang="fr-FR" baseline="0" dirty="0" smtClean="0"/>
              <a:t> de façon asynchrone par leur information , </a:t>
            </a:r>
            <a:r>
              <a:rPr lang="fr-FR" baseline="0" dirty="0" err="1" smtClean="0"/>
              <a:t>apres</a:t>
            </a:r>
            <a:r>
              <a:rPr lang="fr-FR" baseline="0" dirty="0" smtClean="0"/>
              <a:t> le traitement de </a:t>
            </a:r>
            <a:r>
              <a:rPr lang="fr-FR" baseline="0" dirty="0" err="1" smtClean="0"/>
              <a:t>reponse</a:t>
            </a:r>
            <a:r>
              <a:rPr lang="fr-FR" baseline="0" dirty="0" smtClean="0"/>
              <a:t> l’agent manager localise le </a:t>
            </a:r>
            <a:r>
              <a:rPr lang="fr-FR" baseline="0" dirty="0" err="1" smtClean="0"/>
              <a:t>defaut</a:t>
            </a:r>
            <a:r>
              <a:rPr lang="fr-FR" baseline="0" dirty="0" smtClean="0"/>
              <a:t> facilement et </a:t>
            </a:r>
            <a:r>
              <a:rPr lang="fr-FR" baseline="0" dirty="0" err="1" smtClean="0"/>
              <a:t>retabli</a:t>
            </a:r>
            <a:r>
              <a:rPr lang="fr-FR" baseline="0" dirty="0" smtClean="0"/>
              <a:t> le système </a:t>
            </a:r>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38</a:t>
            </a:fld>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La FIPA est=une organisation à but non lucratif fondée en 1996 dont l'objectif est de produire des standards</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pour l'interopération d'agents logiciels hétérogènes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API</a:t>
            </a:r>
            <a:r>
              <a:rPr lang="en-US" sz="1200" kern="1200" dirty="0" smtClean="0">
                <a:solidFill>
                  <a:schemeClr val="tx1"/>
                </a:solidFill>
                <a:latin typeface="+mn-lt"/>
                <a:ea typeface="+mn-ea"/>
                <a:cs typeface="+mn-cs"/>
              </a:rPr>
              <a:t> : Application Programming Interface</a:t>
            </a:r>
            <a:endParaRPr lang="fr-FR" sz="1200" kern="1200" dirty="0" smtClean="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40</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ce </a:t>
            </a:r>
            <a:r>
              <a:rPr lang="fr-FR" dirty="0" err="1" smtClean="0"/>
              <a:t>reseau</a:t>
            </a:r>
            <a:r>
              <a:rPr lang="fr-FR" dirty="0" smtClean="0"/>
              <a:t> est constitue de :</a:t>
            </a:r>
          </a:p>
          <a:p>
            <a:r>
              <a:rPr lang="fr-FR" dirty="0" smtClean="0"/>
              <a:t> 4</a:t>
            </a:r>
            <a:r>
              <a:rPr lang="fr-FR" baseline="0" dirty="0" smtClean="0"/>
              <a:t> poste source 3 poste existant de 60/20 KV et le 4 </a:t>
            </a:r>
            <a:r>
              <a:rPr lang="fr-FR" baseline="0" dirty="0" err="1" smtClean="0"/>
              <a:t>eme</a:t>
            </a:r>
            <a:r>
              <a:rPr lang="fr-FR" baseline="0" dirty="0" smtClean="0"/>
              <a:t> est en cours de construction c’est un poste de 225 / 20 KV (poste de </a:t>
            </a:r>
            <a:r>
              <a:rPr lang="fr-FR" baseline="0" dirty="0" err="1" smtClean="0"/>
              <a:t>transformaion</a:t>
            </a:r>
            <a:r>
              <a:rPr lang="fr-FR" baseline="0" dirty="0" smtClean="0"/>
              <a:t>)</a:t>
            </a:r>
          </a:p>
          <a:p>
            <a:r>
              <a:rPr lang="fr-FR" baseline="0" dirty="0" smtClean="0"/>
              <a:t>5 poste </a:t>
            </a:r>
            <a:r>
              <a:rPr lang="fr-FR" baseline="0" dirty="0" err="1" smtClean="0"/>
              <a:t>repartiteur</a:t>
            </a:r>
            <a:r>
              <a:rPr lang="fr-FR" baseline="0" dirty="0" smtClean="0"/>
              <a:t> </a:t>
            </a:r>
          </a:p>
          <a:p>
            <a:r>
              <a:rPr lang="fr-FR" baseline="0" dirty="0" smtClean="0"/>
              <a:t>1400 poste HTA/BT </a:t>
            </a:r>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5</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L’architecture centralisé de </a:t>
            </a:r>
            <a:r>
              <a:rPr lang="fr-FR" b="1" dirty="0" smtClean="0"/>
              <a:t>réseau électrique est constitue de 3 </a:t>
            </a:r>
            <a:r>
              <a:rPr lang="fr-FR" b="1" dirty="0" err="1" smtClean="0"/>
              <a:t>element</a:t>
            </a:r>
            <a:r>
              <a:rPr lang="fr-FR" b="1" dirty="0" smtClean="0"/>
              <a:t> essentiel</a:t>
            </a:r>
            <a:r>
              <a:rPr lang="fr-FR" b="1" baseline="0" dirty="0" smtClean="0"/>
              <a:t> la production le transport a pour </a:t>
            </a:r>
            <a:r>
              <a:rPr lang="fr-FR" b="1" baseline="0" dirty="0" err="1" smtClean="0"/>
              <a:t>role</a:t>
            </a:r>
            <a:r>
              <a:rPr lang="fr-FR" b="1" baseline="0" dirty="0" smtClean="0"/>
              <a:t> de </a:t>
            </a:r>
            <a:r>
              <a:rPr lang="fr-FR" b="1" baseline="0" dirty="0" err="1" smtClean="0"/>
              <a:t>transportr</a:t>
            </a:r>
            <a:r>
              <a:rPr lang="fr-FR" b="1" baseline="0" dirty="0" smtClean="0"/>
              <a:t> l’</a:t>
            </a:r>
            <a:r>
              <a:rPr lang="fr-FR" b="1" baseline="0" dirty="0" err="1" smtClean="0"/>
              <a:t>energie</a:t>
            </a:r>
            <a:r>
              <a:rPr lang="fr-FR" b="1" baseline="0" dirty="0" smtClean="0"/>
              <a:t> en </a:t>
            </a:r>
            <a:r>
              <a:rPr lang="fr-FR" b="1" baseline="0" dirty="0" err="1" smtClean="0"/>
              <a:t>tres</a:t>
            </a:r>
            <a:r>
              <a:rPr lang="fr-FR" b="1" baseline="0" dirty="0" smtClean="0"/>
              <a:t> haute tension depuis les centres de productions vers la zone de distribution </a:t>
            </a:r>
            <a:r>
              <a:rPr lang="fr-FR" b="1" dirty="0" smtClean="0"/>
              <a:t>chargés d’approvisionner les consommateurs moyenne et basse tension</a:t>
            </a:r>
            <a:endParaRPr lang="fr-FR" b="1" baseline="0" dirty="0" smtClean="0"/>
          </a:p>
          <a:p>
            <a:r>
              <a:rPr lang="fr-FR" b="1" baseline="0" dirty="0" smtClean="0"/>
              <a:t>Pour le </a:t>
            </a:r>
            <a:r>
              <a:rPr lang="fr-FR" b="1" baseline="0" dirty="0" err="1" smtClean="0"/>
              <a:t>maroc</a:t>
            </a:r>
            <a:r>
              <a:rPr lang="fr-FR" b="1" baseline="0" dirty="0" smtClean="0"/>
              <a:t> l’one  est l’</a:t>
            </a:r>
            <a:r>
              <a:rPr lang="fr-FR" b="1" baseline="0" dirty="0" err="1" smtClean="0"/>
              <a:t>etablissement</a:t>
            </a:r>
            <a:r>
              <a:rPr lang="fr-FR" b="1" baseline="0" dirty="0" smtClean="0"/>
              <a:t>  qui </a:t>
            </a:r>
            <a:r>
              <a:rPr lang="fr-FR" b="1" baseline="0" dirty="0" err="1" smtClean="0"/>
              <a:t>gere</a:t>
            </a:r>
            <a:r>
              <a:rPr lang="fr-FR" b="1" baseline="0" dirty="0" smtClean="0"/>
              <a:t>  la production  le transport  et la distribution ms dans les grands villes  les </a:t>
            </a:r>
            <a:r>
              <a:rPr lang="fr-FR" b="1" baseline="0" dirty="0" err="1" smtClean="0"/>
              <a:t>regies</a:t>
            </a:r>
            <a:r>
              <a:rPr lang="fr-FR" b="1" baseline="0" dirty="0" smtClean="0"/>
              <a:t>  de distribution d’eau et d’</a:t>
            </a:r>
            <a:r>
              <a:rPr lang="fr-FR" b="1" baseline="0" dirty="0" err="1" smtClean="0"/>
              <a:t>electricite</a:t>
            </a:r>
            <a:r>
              <a:rPr lang="fr-FR" b="1" baseline="0" dirty="0" smtClean="0"/>
              <a:t> se charge de la gestion de </a:t>
            </a:r>
            <a:r>
              <a:rPr lang="fr-FR" b="1" baseline="0" dirty="0" err="1" smtClean="0"/>
              <a:t>reseau</a:t>
            </a:r>
            <a:r>
              <a:rPr lang="fr-FR" b="1" baseline="0" dirty="0" smtClean="0"/>
              <a:t> de distribution </a:t>
            </a:r>
            <a:r>
              <a:rPr lang="fr-FR" b="1" baseline="0" dirty="0" err="1" smtClean="0"/>
              <a:t>electrique</a:t>
            </a:r>
            <a:r>
              <a:rPr lang="fr-FR" b="1" baseline="0" dirty="0" smtClean="0"/>
              <a:t>  parmi les </a:t>
            </a:r>
            <a:r>
              <a:rPr lang="fr-FR" b="1" baseline="0" dirty="0" err="1" smtClean="0"/>
              <a:t>regies</a:t>
            </a:r>
            <a:r>
              <a:rPr lang="fr-FR" b="1" baseline="0" dirty="0" smtClean="0"/>
              <a:t> existant au </a:t>
            </a:r>
            <a:r>
              <a:rPr lang="fr-FR" b="1" baseline="0" dirty="0" err="1" smtClean="0"/>
              <a:t>maroc</a:t>
            </a:r>
            <a:r>
              <a:rPr lang="fr-FR" b="1" baseline="0" dirty="0" smtClean="0"/>
              <a:t>  RADEEM RADEEMA RAK RADEEF …. LA RADEEF  est l’</a:t>
            </a:r>
            <a:r>
              <a:rPr lang="fr-FR" b="1" baseline="0" dirty="0" err="1" smtClean="0"/>
              <a:t>etablissement</a:t>
            </a:r>
            <a:r>
              <a:rPr lang="fr-FR" b="1" baseline="0" dirty="0" smtClean="0"/>
              <a:t> dans laquelle j’ai effectué mon stage </a:t>
            </a:r>
          </a:p>
          <a:p>
            <a:endParaRPr lang="fr-FR" b="1" baseline="0" dirty="0" smtClean="0"/>
          </a:p>
          <a:p>
            <a:r>
              <a:rPr lang="fr-FR" b="0" baseline="0" dirty="0" smtClean="0"/>
              <a:t>Le </a:t>
            </a:r>
            <a:r>
              <a:rPr lang="fr-FR" b="0" baseline="0" dirty="0" err="1" smtClean="0"/>
              <a:t>reseau</a:t>
            </a:r>
            <a:r>
              <a:rPr lang="fr-FR" b="0" baseline="0" dirty="0" smtClean="0"/>
              <a:t> de transport se situe au niveau de la HTB , le </a:t>
            </a:r>
            <a:r>
              <a:rPr lang="fr-FR" b="0" baseline="0" dirty="0" err="1" smtClean="0"/>
              <a:t>reseau</a:t>
            </a:r>
            <a:r>
              <a:rPr lang="fr-FR" b="0" baseline="0" dirty="0" smtClean="0"/>
              <a:t> de distribution se situe au niveau de HTA-BTA</a:t>
            </a:r>
            <a:endParaRPr lang="fr-FR" b="0" dirty="0" smtClean="0"/>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8</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err="1" smtClean="0">
                <a:solidFill>
                  <a:schemeClr val="tx1"/>
                </a:solidFill>
                <a:latin typeface="+mn-lt"/>
                <a:ea typeface="+mn-ea"/>
                <a:cs typeface="+mn-cs"/>
              </a:rPr>
              <a:t>Mntnt</a:t>
            </a:r>
            <a:r>
              <a:rPr lang="fr-FR" sz="1200" kern="1200" dirty="0" smtClean="0">
                <a:solidFill>
                  <a:schemeClr val="tx1"/>
                </a:solidFill>
                <a:latin typeface="+mn-lt"/>
                <a:ea typeface="+mn-ea"/>
                <a:cs typeface="+mn-cs"/>
              </a:rPr>
              <a:t> nous allons </a:t>
            </a:r>
            <a:r>
              <a:rPr lang="fr-FR" baseline="0" dirty="0" smtClean="0"/>
              <a:t> citer les mode de distributions des </a:t>
            </a:r>
            <a:r>
              <a:rPr lang="fr-FR" baseline="0" dirty="0" err="1" smtClean="0"/>
              <a:t>reseau</a:t>
            </a:r>
            <a:r>
              <a:rPr lang="fr-FR" baseline="0" dirty="0" smtClean="0"/>
              <a:t> </a:t>
            </a:r>
            <a:r>
              <a:rPr lang="fr-FR" baseline="0" dirty="0" err="1" smtClean="0"/>
              <a:t>hta</a:t>
            </a:r>
            <a:r>
              <a:rPr lang="fr-FR" baseline="0" dirty="0" smtClean="0"/>
              <a:t> dans les milieux urbains </a:t>
            </a:r>
          </a:p>
          <a:p>
            <a:r>
              <a:rPr lang="fr-FR" sz="1200" kern="1200" dirty="0" smtClean="0">
                <a:solidFill>
                  <a:schemeClr val="tx1"/>
                </a:solidFill>
                <a:latin typeface="+mn-lt"/>
                <a:ea typeface="+mn-ea"/>
                <a:cs typeface="+mn-cs"/>
              </a:rPr>
              <a:t>La</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structure des réseaux de distribution dépend du pays où l’on se trouve</a:t>
            </a:r>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La structure</a:t>
            </a:r>
            <a:r>
              <a:rPr lang="fr-FR" baseline="0" dirty="0" smtClean="0"/>
              <a:t> utilise par la </a:t>
            </a:r>
            <a:r>
              <a:rPr lang="fr-FR" baseline="0" dirty="0" err="1" smtClean="0"/>
              <a:t>radeef</a:t>
            </a:r>
            <a:r>
              <a:rPr lang="fr-FR" baseline="0" dirty="0" smtClean="0"/>
              <a:t> est en coupure d’</a:t>
            </a:r>
            <a:r>
              <a:rPr lang="fr-FR" baseline="0" dirty="0" err="1" smtClean="0"/>
              <a:t>artere</a:t>
            </a:r>
            <a:endParaRPr lang="fr-FR" baseline="0" dirty="0" smtClean="0"/>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9</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1" dirty="0" smtClean="0">
                <a:solidFill>
                  <a:srgbClr val="00B050"/>
                </a:solidFill>
              </a:rPr>
              <a:t>D</a:t>
            </a:r>
            <a:r>
              <a:rPr lang="fr-FR" b="1" dirty="0" smtClean="0"/>
              <a:t>ans cette architecture, un câble part d’un poste source HTB/HTA, passe successivement par les postes HTA/BTA à desservir avant de rejoindre soit un autre poste source HTB/HTA, soit un départ différent du même poste source HTB/HTA, soit un câble secours.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dirty="0" smtClean="0"/>
          </a:p>
          <a:p>
            <a:r>
              <a:rPr lang="fr-FR" sz="1200" kern="1200" dirty="0" smtClean="0">
                <a:solidFill>
                  <a:schemeClr val="tx1"/>
                </a:solidFill>
                <a:latin typeface="+mn-lt"/>
                <a:ea typeface="+mn-ea"/>
                <a:cs typeface="+mn-cs"/>
              </a:rPr>
              <a:t>Au niveau des postes HTA/BTA, des</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interrupteurs sont placés de part et d’autre des postes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sources. Ils sont tous normalement fermés sauf un qui permet l’exploitation radiale. Ainsi en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cas de défaut sur un tronçon de câble, on peut l’isoler en ouvrant les deux interrupteurs qui </a:t>
            </a:r>
          </a:p>
          <a:p>
            <a:r>
              <a:rPr lang="fr-FR" sz="1200" kern="1200" dirty="0" smtClean="0">
                <a:solidFill>
                  <a:schemeClr val="tx1"/>
                </a:solidFill>
                <a:latin typeface="+mn-lt"/>
                <a:ea typeface="+mn-ea"/>
                <a:cs typeface="+mn-cs"/>
              </a:rPr>
              <a:t>l’encadrent</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 La fermeture de l’interrupteur normalement ouvert permet la réalimentation du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reste des charges non touchées par ce défaut. </a:t>
            </a:r>
          </a:p>
          <a:p>
            <a:endParaRPr lang="fr-FR" sz="1200" kern="1200" dirty="0" smtClean="0">
              <a:solidFill>
                <a:schemeClr val="tx1"/>
              </a:solidFill>
              <a:latin typeface="+mn-lt"/>
              <a:ea typeface="+mn-ea"/>
              <a:cs typeface="+mn-cs"/>
            </a:endParaRPr>
          </a:p>
          <a:p>
            <a:r>
              <a:rPr lang="fr-FR" sz="1200" kern="1200" dirty="0" smtClean="0">
                <a:solidFill>
                  <a:schemeClr val="tx1"/>
                </a:solidFill>
                <a:latin typeface="+mn-lt"/>
                <a:ea typeface="+mn-ea"/>
                <a:cs typeface="+mn-cs"/>
              </a:rPr>
              <a:t>chaque poste HTA/BT possède deux arrivées HTA indépendantes</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10</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b="1" dirty="0" smtClean="0">
                <a:solidFill>
                  <a:srgbClr val="00B050"/>
                </a:solidFill>
              </a:rPr>
              <a:t>D</a:t>
            </a:r>
            <a:r>
              <a:rPr lang="fr-FR" b="1" dirty="0" smtClean="0"/>
              <a:t>ans cette architecture, un câble part d’un poste source HTB/HTA, passe successivement par les postes HTA/BTA à desservir avant de rejoindre soit un autre poste source HTB/HTA, soit un départ différent du même poste source HTB/HTA, soit un câble secours.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1" dirty="0" smtClean="0"/>
          </a:p>
          <a:p>
            <a:r>
              <a:rPr lang="fr-FR" sz="1200" kern="1200" dirty="0" smtClean="0">
                <a:solidFill>
                  <a:schemeClr val="tx1"/>
                </a:solidFill>
                <a:latin typeface="+mn-lt"/>
                <a:ea typeface="+mn-ea"/>
                <a:cs typeface="+mn-cs"/>
              </a:rPr>
              <a:t>Au niveau des postes HTA/BTA, des</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interrupteurs sont placés de part et d’autre des postes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sources. Ils sont tous normalement fermés sauf un qui permet l’exploitation radiale. Ainsi en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cas de défaut sur un tronçon de câble, on peut l’isoler en ouvrant les deux interrupteurs qui </a:t>
            </a:r>
          </a:p>
          <a:p>
            <a:r>
              <a:rPr lang="fr-FR" sz="1200" kern="1200" dirty="0" smtClean="0">
                <a:solidFill>
                  <a:schemeClr val="tx1"/>
                </a:solidFill>
                <a:latin typeface="+mn-lt"/>
                <a:ea typeface="+mn-ea"/>
                <a:cs typeface="+mn-cs"/>
              </a:rPr>
              <a:t>l’encadrent</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 La fermeture de l’interrupteur normalement ouvert permet la réalimentation du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reste des charges non touchées par ce défaut. </a:t>
            </a:r>
          </a:p>
          <a:p>
            <a:r>
              <a:rPr lang="fr-FR" sz="1200" kern="1200" dirty="0" smtClean="0">
                <a:solidFill>
                  <a:schemeClr val="tx1"/>
                </a:solidFill>
                <a:latin typeface="+mn-lt"/>
                <a:ea typeface="+mn-ea"/>
                <a:cs typeface="+mn-cs"/>
              </a:rPr>
              <a:t>représente une artère principale d’un réseau en coupure d’artère constitué par deux postes sources HTB/HTA.</a:t>
            </a:r>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11</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On trouve plusieurs catégories de défauts dans les réseaux HTA. Ceux-ci sont caractérisés par leur type, leur durée et l’intensité du courant de</a:t>
            </a:r>
          </a:p>
          <a:p>
            <a:r>
              <a:rPr lang="fr-FR" sz="1200" kern="1200" dirty="0" smtClean="0">
                <a:solidFill>
                  <a:schemeClr val="tx1"/>
                </a:solidFill>
                <a:latin typeface="+mn-lt"/>
                <a:ea typeface="+mn-ea"/>
                <a:cs typeface="+mn-cs"/>
              </a:rPr>
              <a:t>défaut. Ainsi, on distingue : </a:t>
            </a:r>
          </a:p>
          <a:p>
            <a:r>
              <a:rPr lang="fr-FR" sz="1200" b="1" kern="1200" dirty="0" smtClean="0">
                <a:solidFill>
                  <a:schemeClr val="tx1"/>
                </a:solidFill>
                <a:latin typeface="+mn-lt"/>
                <a:ea typeface="+mn-ea"/>
                <a:cs typeface="+mn-cs"/>
              </a:rPr>
              <a:t>Défaut </a:t>
            </a:r>
            <a:r>
              <a:rPr lang="fr-FR" sz="1200" b="1" kern="1200" dirty="0" err="1" smtClean="0">
                <a:solidFill>
                  <a:schemeClr val="tx1"/>
                </a:solidFill>
                <a:latin typeface="+mn-lt"/>
                <a:ea typeface="+mn-ea"/>
                <a:cs typeface="+mn-cs"/>
              </a:rPr>
              <a:t>monphasé</a:t>
            </a:r>
            <a:r>
              <a:rPr lang="fr-FR" sz="1200" b="1" kern="1200" dirty="0" smtClean="0">
                <a:solidFill>
                  <a:schemeClr val="tx1"/>
                </a:solidFill>
                <a:latin typeface="+mn-lt"/>
                <a:ea typeface="+mn-ea"/>
                <a:cs typeface="+mn-cs"/>
              </a:rPr>
              <a:t> </a:t>
            </a:r>
            <a:r>
              <a:rPr lang="fr-FR" sz="1200" kern="1200" dirty="0" smtClean="0">
                <a:solidFill>
                  <a:schemeClr val="tx1"/>
                </a:solidFill>
                <a:latin typeface="+mn-lt"/>
                <a:ea typeface="+mn-ea"/>
                <a:cs typeface="+mn-cs"/>
              </a:rPr>
              <a:t>Ce sont des défauts entre une phase et la terre ou une phase et le neutre. Ils génèrent la circulation d’un courant homopolaire. Leur intensité est limitée par la résistance de terre et par la mise à la terre du neutre, </a:t>
            </a:r>
          </a:p>
          <a:p>
            <a:r>
              <a:rPr lang="fr-FR" sz="1200" b="1" kern="1200" dirty="0" smtClean="0">
                <a:solidFill>
                  <a:schemeClr val="tx1"/>
                </a:solidFill>
                <a:latin typeface="+mn-lt"/>
                <a:ea typeface="+mn-ea"/>
                <a:cs typeface="+mn-cs"/>
              </a:rPr>
              <a:t>Les défauts biphasés </a:t>
            </a:r>
            <a:r>
              <a:rPr lang="fr-FR" sz="1200" kern="1200" dirty="0" smtClean="0">
                <a:solidFill>
                  <a:schemeClr val="tx1"/>
                </a:solidFill>
                <a:latin typeface="+mn-lt"/>
                <a:ea typeface="+mn-ea"/>
                <a:cs typeface="+mn-cs"/>
              </a:rPr>
              <a:t>:Ce sont les courts-circuits entre deux phases ou une phase et le neutre avec ou sans mise à la terre, </a:t>
            </a:r>
          </a:p>
          <a:p>
            <a:r>
              <a:rPr lang="fr-FR" sz="1200" b="1" kern="1200" dirty="0" smtClean="0">
                <a:solidFill>
                  <a:schemeClr val="tx1"/>
                </a:solidFill>
                <a:latin typeface="+mn-lt"/>
                <a:ea typeface="+mn-ea"/>
                <a:cs typeface="+mn-cs"/>
              </a:rPr>
              <a:t>Les défauts triphasés </a:t>
            </a:r>
            <a:r>
              <a:rPr lang="fr-FR" sz="1200" kern="1200" dirty="0" smtClean="0">
                <a:solidFill>
                  <a:schemeClr val="tx1"/>
                </a:solidFill>
                <a:latin typeface="+mn-lt"/>
                <a:ea typeface="+mn-ea"/>
                <a:cs typeface="+mn-cs"/>
              </a:rPr>
              <a:t>: Ce sont les courts-circuits entre les trois phases avec ou sans mise à la terre</a:t>
            </a:r>
          </a:p>
          <a:p>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endParaRPr lang="fr-FR" sz="1200" kern="1200" dirty="0" smtClean="0">
              <a:solidFill>
                <a:schemeClr val="tx1"/>
              </a:solidFill>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7B865728-F38D-4423-BDCD-7CED5B29CEB0}" type="slidenum">
              <a:rPr lang="fr-FR" smtClean="0"/>
              <a:pPr/>
              <a:t>12</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E48B773C-2530-4AC9-95B2-05BC47558960}" type="datetime1">
              <a:rPr lang="fr-FR" smtClean="0"/>
              <a:pPr/>
              <a:t>19/06/2016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6DC3C193-198A-4EA8-B4A5-38C99843D68B}" type="datetime1">
              <a:rPr lang="fr-FR" smtClean="0"/>
              <a:pPr/>
              <a:t>19/06/2016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A6FEC993-F909-496F-8151-294A030A19CE}" type="datetime1">
              <a:rPr lang="fr-FR" smtClean="0"/>
              <a:pPr/>
              <a:t>19/06/2016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P7 Annimation ">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381002" y="5426824"/>
            <a:ext cx="5850750" cy="374295"/>
          </a:xfrm>
        </p:spPr>
        <p:txBody>
          <a:bodyPr vert="horz" wrap="square" lIns="0" tIns="0" rIns="0" bIns="0" rtlCol="0" anchor="t">
            <a:spAutoFit/>
          </a:bodyPr>
          <a:lstStyle>
            <a:lvl1pPr marL="0" indent="0">
              <a:spcBef>
                <a:spcPts val="0"/>
              </a:spcBef>
              <a:buFontTx/>
              <a:buNone/>
              <a:defRPr lang="en-US" sz="2700" b="1" kern="1200" spc="-150" dirty="0">
                <a:solidFill>
                  <a:srgbClr val="000096"/>
                </a:solidFill>
                <a:latin typeface="Segoe Light" pitchFamily="34" charset="0"/>
                <a:ea typeface="+mn-ea"/>
                <a:cs typeface="+mn-cs"/>
              </a:defRPr>
            </a:lvl1pPr>
          </a:lstStyle>
          <a:p>
            <a:pPr marL="0" lvl="0" indent="0" algn="l" defTabSz="685961" rtl="0" eaLnBrk="1" latinLnBrk="0" hangingPunct="1">
              <a:lnSpc>
                <a:spcPct val="90000"/>
              </a:lnSpc>
              <a:spcBef>
                <a:spcPts val="0"/>
              </a:spcBef>
              <a:buClr>
                <a:schemeClr val="tx2"/>
              </a:buClr>
              <a:buSzPct val="90000"/>
              <a:buFontTx/>
              <a:buNone/>
            </a:pPr>
            <a:r>
              <a:rPr lang="en-US" dirty="0" smtClean="0"/>
              <a:t>Click to edit Master subtitle style</a:t>
            </a:r>
            <a:endParaRPr lang="en-US" dirty="0"/>
          </a:p>
        </p:txBody>
      </p:sp>
      <p:sp>
        <p:nvSpPr>
          <p:cNvPr id="17" name="Text Placeholder 8"/>
          <p:cNvSpPr>
            <a:spLocks noGrp="1"/>
          </p:cNvSpPr>
          <p:nvPr>
            <p:ph type="body" sz="quarter" idx="10" hasCustomPrompt="1"/>
          </p:nvPr>
        </p:nvSpPr>
        <p:spPr>
          <a:xfrm>
            <a:off x="381001" y="5823667"/>
            <a:ext cx="5849432" cy="291118"/>
          </a:xfrm>
        </p:spPr>
        <p:txBody>
          <a:bodyPr/>
          <a:lstStyle>
            <a:lvl1pPr marL="0" indent="0">
              <a:spcBef>
                <a:spcPts val="0"/>
              </a:spcBef>
              <a:buFontTx/>
              <a:buNone/>
              <a:defRPr sz="2100">
                <a:latin typeface="Segoe Light" pitchFamily="34" charset="0"/>
              </a:defRPr>
            </a:lvl1pPr>
          </a:lstStyle>
          <a:p>
            <a:r>
              <a:rPr lang="en-US" dirty="0" smtClean="0"/>
              <a:t>Click to edit Master subtitle style</a:t>
            </a:r>
            <a:endParaRPr lang="en-US" dirty="0"/>
          </a:p>
        </p:txBody>
      </p:sp>
      <p:sp>
        <p:nvSpPr>
          <p:cNvPr id="18" name="Text Placeholder 8"/>
          <p:cNvSpPr>
            <a:spLocks noGrp="1"/>
          </p:cNvSpPr>
          <p:nvPr>
            <p:ph type="body" sz="quarter" idx="11" hasCustomPrompt="1"/>
          </p:nvPr>
        </p:nvSpPr>
        <p:spPr>
          <a:xfrm>
            <a:off x="381001" y="6109682"/>
            <a:ext cx="5849432" cy="291118"/>
          </a:xfrm>
        </p:spPr>
        <p:txBody>
          <a:bodyPr/>
          <a:lstStyle>
            <a:lvl1pPr marL="0" indent="0">
              <a:spcBef>
                <a:spcPts val="0"/>
              </a:spcBef>
              <a:buFontTx/>
              <a:buNone/>
              <a:defRPr sz="2100">
                <a:latin typeface="Segoe Light" pitchFamily="34" charset="0"/>
              </a:defRPr>
            </a:lvl1pPr>
          </a:lstStyle>
          <a:p>
            <a:r>
              <a:rPr lang="en-US" dirty="0" smtClean="0"/>
              <a:t>Click to edit Master subtitle style</a:t>
            </a:r>
            <a:endParaRPr lang="en-US" dirty="0"/>
          </a:p>
        </p:txBody>
      </p:sp>
      <p:sp>
        <p:nvSpPr>
          <p:cNvPr id="28" name="Title 1"/>
          <p:cNvSpPr>
            <a:spLocks noGrp="1"/>
          </p:cNvSpPr>
          <p:nvPr>
            <p:ph type="ctrTitle"/>
          </p:nvPr>
        </p:nvSpPr>
        <p:spPr>
          <a:xfrm>
            <a:off x="381001" y="2924048"/>
            <a:ext cx="8380412" cy="1569124"/>
          </a:xfrm>
        </p:spPr>
        <p:txBody>
          <a:bodyPr anchor="ctr" anchorCtr="0">
            <a:noAutofit/>
          </a:bodyPr>
          <a:lstStyle>
            <a:lvl1pPr>
              <a:lnSpc>
                <a:spcPct val="90000"/>
              </a:lnSpc>
              <a:tabLst>
                <a:tab pos="1504361" algn="l"/>
              </a:tabLst>
              <a:defRPr lang="en-US" sz="6000" b="0" kern="1200" cap="none" spc="-150" baseline="0" dirty="0">
                <a:ln w="3175">
                  <a:noFill/>
                </a:ln>
                <a:solidFill>
                  <a:srgbClr val="000000"/>
                </a:solidFill>
                <a:effectLst/>
                <a:latin typeface="Segoe Light" pitchFamily="34" charset="0"/>
                <a:ea typeface="+mn-ea"/>
                <a:cs typeface="+mn-cs"/>
              </a:defRPr>
            </a:lvl1pPr>
          </a:lstStyle>
          <a:p>
            <a:pPr lvl="0" algn="l" defTabSz="685961" rtl="0" eaLnBrk="1" latinLnBrk="0" hangingPunct="1">
              <a:lnSpc>
                <a:spcPct val="90000"/>
              </a:lnSpc>
              <a:spcBef>
                <a:spcPct val="0"/>
              </a:spcBef>
              <a:buNone/>
            </a:pPr>
            <a:r>
              <a:rPr lang="en-US" dirty="0" smtClean="0"/>
              <a:t>Click to edit Master title style</a:t>
            </a:r>
            <a:endParaRPr lang="en-US" dirty="0"/>
          </a:p>
        </p:txBody>
      </p:sp>
      <p:pic>
        <p:nvPicPr>
          <p:cNvPr id="2" name="Image 1"/>
          <p:cNvPicPr>
            <a:picLocks noChangeAspect="1"/>
          </p:cNvPicPr>
          <p:nvPr userDrawn="1"/>
        </p:nvPicPr>
        <p:blipFill>
          <a:blip r:embed="rId2">
            <a:extLst>
              <a:ext uri="{28A0092B-C50C-407E-A947-70E740481C1C}">
                <a14:useLocalDpi xmlns="" xmlns:a14="http://schemas.microsoft.com/office/drawing/2010/main" val="0"/>
              </a:ext>
            </a:extLst>
          </a:blip>
          <a:stretch>
            <a:fillRect/>
          </a:stretch>
        </p:blipFill>
        <p:spPr>
          <a:xfrm rot="10800000">
            <a:off x="0" y="-8484"/>
            <a:ext cx="9144000" cy="2683968"/>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childTnLst>
                                </p:cTn>
                              </p:par>
                              <p:par>
                                <p:cTn id="7" presetID="42" presetClass="path" presetSubtype="0" decel="100000" fill="hold" grpId="1" nodeType="withEffect">
                                  <p:stCondLst>
                                    <p:cond delay="250"/>
                                  </p:stCondLst>
                                  <p:childTnLst>
                                    <p:animMotion origin="layout" path="M 2.20661E-6 -4.07407E-6 L 1.02966 -0.00115 " pathEditMode="relative" rAng="0" ptsTypes="AA">
                                      <p:cBhvr>
                                        <p:cTn id="8" dur="750" spd="-100000" fill="hold"/>
                                        <p:tgtEl>
                                          <p:spTgt spid="28"/>
                                        </p:tgtEl>
                                        <p:attrNameLst>
                                          <p:attrName>ppt_x</p:attrName>
                                          <p:attrName>ppt_y</p:attrName>
                                        </p:attrNameLst>
                                      </p:cBhvr>
                                      <p:rCtr x="51483" y="-69"/>
                                    </p:animMotion>
                                  </p:childTnLst>
                                </p:cTn>
                              </p:par>
                              <p:par>
                                <p:cTn id="9" presetID="1" presetClass="entr" presetSubtype="0" fill="hold" grpId="0" nodeType="withEffect">
                                  <p:stCondLst>
                                    <p:cond delay="50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par>
                                <p:cTn id="11" presetID="42" presetClass="path" presetSubtype="0" decel="100000" fill="hold" grpId="1" nodeType="withEffect">
                                  <p:stCondLst>
                                    <p:cond delay="500"/>
                                  </p:stCondLst>
                                  <p:childTnLst>
                                    <p:animMotion origin="layout" path="M 4.93885E-6 3.7037E-6 L 1.09367 -0.00324 " pathEditMode="relative" rAng="0" ptsTypes="AA">
                                      <p:cBhvr>
                                        <p:cTn id="12" dur="750" spd="-100000" fill="hold"/>
                                        <p:tgtEl>
                                          <p:spTgt spid="16">
                                            <p:txEl>
                                              <p:pRg st="0" end="0"/>
                                            </p:txEl>
                                          </p:spTgt>
                                        </p:tgtEl>
                                        <p:attrNameLst>
                                          <p:attrName>ppt_x</p:attrName>
                                          <p:attrName>ppt_y</p:attrName>
                                        </p:attrNameLst>
                                      </p:cBhvr>
                                      <p:rCtr x="54684" y="-162"/>
                                    </p:animMotion>
                                  </p:childTnLst>
                                </p:cTn>
                              </p:par>
                              <p:par>
                                <p:cTn id="13" presetID="1" presetClass="entr" presetSubtype="0" fill="hold" grpId="0" nodeType="withEffect">
                                  <p:stCondLst>
                                    <p:cond delay="75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par>
                                <p:cTn id="15" presetID="42" presetClass="path" presetSubtype="0" decel="100000" fill="hold" grpId="1" nodeType="withEffect">
                                  <p:stCondLst>
                                    <p:cond delay="750"/>
                                  </p:stCondLst>
                                  <p:childTnLst>
                                    <p:animMotion origin="layout" path="M 1.66797E-6 7.40741E-7 L 1.14754 7.40741E-7 " pathEditMode="relative" rAng="0" ptsTypes="AA">
                                      <p:cBhvr>
                                        <p:cTn id="16" dur="750" spd="-100000" fill="hold"/>
                                        <p:tgtEl>
                                          <p:spTgt spid="17">
                                            <p:txEl>
                                              <p:pRg st="0" end="0"/>
                                            </p:txEl>
                                          </p:spTgt>
                                        </p:tgtEl>
                                        <p:attrNameLst>
                                          <p:attrName>ppt_x</p:attrName>
                                          <p:attrName>ppt_y</p:attrName>
                                        </p:attrNameLst>
                                      </p:cBhvr>
                                      <p:rCtr x="57377" y="0"/>
                                    </p:animMotion>
                                  </p:childTnLst>
                                </p:cTn>
                              </p:par>
                              <p:par>
                                <p:cTn id="17" presetID="1" presetClass="entr" presetSubtype="0" fill="hold" grpId="0" nodeType="withEffect">
                                  <p:stCondLst>
                                    <p:cond delay="100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par>
                                <p:cTn id="19" presetID="42" presetClass="path" presetSubtype="0" decel="100000" fill="hold" grpId="1" nodeType="withEffect">
                                  <p:stCondLst>
                                    <p:cond delay="1000"/>
                                  </p:stCondLst>
                                  <p:childTnLst>
                                    <p:animMotion origin="layout" path="M 1.66797E-6 7.40741E-7 L 1.14754 7.40741E-7 " pathEditMode="relative" rAng="0" ptsTypes="AA">
                                      <p:cBhvr>
                                        <p:cTn id="20" dur="750" spd="-100000" fill="hold"/>
                                        <p:tgtEl>
                                          <p:spTgt spid="18">
                                            <p:txEl>
                                              <p:pRg st="0" end="0"/>
                                            </p:txEl>
                                          </p:spTgt>
                                        </p:tgtEl>
                                        <p:attrNameLst>
                                          <p:attrName>ppt_x</p:attrName>
                                          <p:attrName>ppt_y</p:attrName>
                                        </p:attrNameLst>
                                      </p:cBhvr>
                                      <p:rCtr x="573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6" grpId="1"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16"/>
                        </p:tgtEl>
                        <p:attrNameLst>
                          <p:attrName>ppt_x</p:attrName>
                          <p:attrName>ppt_y</p:attrName>
                        </p:attrNameLst>
                      </p:cBhvr>
                      <p:rCtr x="54684" y="-162"/>
                    </p:animMotion>
                  </p:childTnLst>
                </p:cTn>
              </p:par>
            </p:tnLst>
          </p:tmpl>
        </p:tmplLst>
      </p:bldP>
      <p:bldP spid="17" grpId="0" build="p">
        <p:tmplLst>
          <p:tmpl lvl="1">
            <p:tnLst>
              <p:par>
                <p:cTn presetID="1" presetClass="entr" presetSubtype="0" fill="hold" nodeType="withEffect">
                  <p:stCondLst>
                    <p:cond delay="75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7" grpId="1"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17"/>
                        </p:tgtEl>
                        <p:attrNameLst>
                          <p:attrName>ppt_x</p:attrName>
                          <p:attrName>ppt_y</p:attrName>
                        </p:attrNameLst>
                      </p:cBhvr>
                      <p:rCtr x="57377" y="0"/>
                    </p:animMotion>
                  </p:childTnLst>
                </p:cTn>
              </p:par>
            </p:tnLst>
          </p:tmpl>
        </p:tmplLst>
      </p:bldP>
      <p:bldP spid="18" grpId="0" build="p">
        <p:tmplLst>
          <p:tmpl lvl="1">
            <p:tnLst>
              <p:par>
                <p:cTn presetID="1" presetClass="entr" presetSubtype="0" fill="hold" nodeType="withEffect">
                  <p:stCondLst>
                    <p:cond delay="100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8" grpId="1"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18"/>
                        </p:tgtEl>
                        <p:attrNameLst>
                          <p:attrName>ppt_x</p:attrName>
                          <p:attrName>ppt_y</p:attrName>
                        </p:attrNameLst>
                      </p:cBhvr>
                      <p:rCtr x="57377" y="0"/>
                    </p:animMotion>
                  </p:childTnLst>
                </p:cTn>
              </p:par>
            </p:tnLst>
          </p:tmpl>
        </p:tmplLst>
      </p:bldP>
      <p:bldP spid="28" grpId="0"/>
      <p:bldP spid="28" grpId="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95717795-0444-4F5B-8BC8-40C96C3C226D}" type="datetime1">
              <a:rPr lang="fr-FR" smtClean="0"/>
              <a:pPr/>
              <a:t>19/06/2016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7F3EC541-A45C-4D86-A753-95E2D4ABDCBF}" type="datetime1">
              <a:rPr lang="fr-FR" smtClean="0"/>
              <a:pPr/>
              <a:t>19/06/2016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50BC2624-A5FF-4D14-AF0E-6CCA0786840D}" type="datetime1">
              <a:rPr lang="fr-FR" smtClean="0"/>
              <a:pPr/>
              <a:t>19/06/2016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B08671FE-A84E-416E-BEC8-A51BA9FF1B79}" type="datetime1">
              <a:rPr lang="fr-FR" smtClean="0"/>
              <a:pPr/>
              <a:t>19/06/2016</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e la date 2"/>
          <p:cNvSpPr>
            <a:spLocks noGrp="1"/>
          </p:cNvSpPr>
          <p:nvPr>
            <p:ph type="dt" sz="half" idx="10"/>
          </p:nvPr>
        </p:nvSpPr>
        <p:spPr/>
        <p:txBody>
          <a:bodyPr/>
          <a:lstStyle/>
          <a:p>
            <a:fld id="{2FC8367D-D8BE-4EBC-B3B0-5C64C3B6646D}" type="datetime1">
              <a:rPr lang="fr-FR" smtClean="0"/>
              <a:pPr/>
              <a:t>19/06/2016</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C5C829D-F05B-4F24-95C7-2BCFC61674E7}" type="datetime1">
              <a:rPr lang="fr-FR" smtClean="0"/>
              <a:pPr/>
              <a:t>19/06/2016</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810A0BD1-5FFB-4FB1-AFD8-D3E63FB68F76}" type="datetime1">
              <a:rPr lang="fr-FR" smtClean="0"/>
              <a:pPr/>
              <a:t>19/06/2016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A5E5DBE8-2CBC-43E1-9710-20FDA8273259}" type="datetime1">
              <a:rPr lang="fr-FR" smtClean="0"/>
              <a:pPr/>
              <a:t>19/06/2016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94BC50-30CB-4F4D-ACE2-9EBA4A7D2C63}" type="datetime1">
              <a:rPr lang="fr-FR" smtClean="0"/>
              <a:pPr/>
              <a:t>19/06/2016</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sp>
        <p:nvSpPr>
          <p:cNvPr id="6" name="Espace réservé du numéro de diapositiv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668DC-857F-487D-BFFA-8C0CA5037977}" type="slidenum">
              <a:rPr lang="fr-BE" smtClean="0"/>
              <a:pPr/>
              <a:t>‹N°›</a:t>
            </a:fld>
            <a:endParaRPr lang="fr-B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em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12"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jpeg"/><Relationship Id="rId9"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12"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jpeg"/><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12"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jpeg"/><Relationship Id="rId9"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12"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jpeg"/><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12"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jpeg"/><Relationship Id="rId9" Type="http://schemas.microsoft.com/office/2007/relationships/hdphoto" Target="../media/hdphoto1.wdp"/></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5.png"/><Relationship Id="rId7" Type="http://schemas.openxmlformats.org/officeDocument/2006/relationships/image" Target="../media/image11.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 Id="rId9"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36.gif"/><Relationship Id="rId12"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jpeg"/><Relationship Id="rId10" Type="http://schemas.openxmlformats.org/officeDocument/2006/relationships/image" Target="../media/image11.png"/><Relationship Id="rId4" Type="http://schemas.openxmlformats.org/officeDocument/2006/relationships/image" Target="../media/image14.jpe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12"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11" Type="http://schemas.openxmlformats.org/officeDocument/2006/relationships/image" Target="../media/image12.png"/><Relationship Id="rId10" Type="http://schemas.openxmlformats.org/officeDocument/2006/relationships/image" Target="../media/image11.png"/><Relationship Id="rId4" Type="http://schemas.openxmlformats.org/officeDocument/2006/relationships/image" Target="../media/image10.png"/><Relationship Id="rId9"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0.png"/><Relationship Id="rId7" Type="http://schemas.openxmlformats.org/officeDocument/2006/relationships/image" Target="../media/image15.jpeg"/><Relationship Id="rId12"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7.png"/><Relationship Id="rId5" Type="http://schemas.openxmlformats.org/officeDocument/2006/relationships/image" Target="../media/image42.png"/><Relationship Id="rId10" Type="http://schemas.openxmlformats.org/officeDocument/2006/relationships/image" Target="../media/image11.png"/><Relationship Id="rId4" Type="http://schemas.openxmlformats.org/officeDocument/2006/relationships/image" Target="../media/image41.gif"/><Relationship Id="rId9"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12"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jpeg"/><Relationship Id="rId10" Type="http://schemas.openxmlformats.org/officeDocument/2006/relationships/image" Target="../media/image11.png"/><Relationship Id="rId4" Type="http://schemas.openxmlformats.org/officeDocument/2006/relationships/image" Target="../media/image14.jpeg"/><Relationship Id="rId9"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16.png"/><Relationship Id="rId12"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17.png"/><Relationship Id="rId5" Type="http://schemas.openxmlformats.org/officeDocument/2006/relationships/image" Target="../media/image14.jpeg"/><Relationship Id="rId10" Type="http://schemas.openxmlformats.org/officeDocument/2006/relationships/image" Target="../media/image11.png"/><Relationship Id="rId4" Type="http://schemas.openxmlformats.org/officeDocument/2006/relationships/image" Target="../media/image45.png"/><Relationship Id="rId9"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12" Type="http://schemas.openxmlformats.org/officeDocument/2006/relationships/image" Target="../media/image18.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jpeg"/><Relationship Id="rId10" Type="http://schemas.openxmlformats.org/officeDocument/2006/relationships/image" Target="../media/image11.png"/><Relationship Id="rId4" Type="http://schemas.openxmlformats.org/officeDocument/2006/relationships/image" Target="../media/image14.jpeg"/><Relationship Id="rId9" Type="http://schemas.microsoft.com/office/2007/relationships/hdphoto" Target="../media/hdphoto1.wdp"/></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image" Target="../media/image16.png"/><Relationship Id="rId3" Type="http://schemas.openxmlformats.org/officeDocument/2006/relationships/diagramData" Target="../diagrams/data1.xml"/><Relationship Id="rId7" Type="http://schemas.openxmlformats.org/officeDocument/2006/relationships/diagramData" Target="../diagrams/data2.xml"/><Relationship Id="rId12" Type="http://schemas.openxmlformats.org/officeDocument/2006/relationships/image" Target="../media/image15.jpeg"/><Relationship Id="rId17" Type="http://schemas.openxmlformats.org/officeDocument/2006/relationships/image" Target="../media/image18.jpeg"/><Relationship Id="rId2" Type="http://schemas.openxmlformats.org/officeDocument/2006/relationships/notesSlide" Target="../notesSlides/notesSlide25.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4.jpeg"/><Relationship Id="rId5" Type="http://schemas.openxmlformats.org/officeDocument/2006/relationships/diagramQuickStyle" Target="../diagrams/quickStyle1.xml"/><Relationship Id="rId15" Type="http://schemas.openxmlformats.org/officeDocument/2006/relationships/image" Target="../media/image11.png"/><Relationship Id="rId10" Type="http://schemas.openxmlformats.org/officeDocument/2006/relationships/diagramColors" Target="../diagrams/colors2.xml"/><Relationship Id="rId4" Type="http://schemas.openxmlformats.org/officeDocument/2006/relationships/diagramLayout" Target="../diagrams/layout1.xml"/><Relationship Id="rId9" Type="http://schemas.openxmlformats.org/officeDocument/2006/relationships/diagramQuickStyle" Target="../diagrams/quickStyle2.xml"/><Relationship Id="rId1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12"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jpeg"/><Relationship Id="rId9"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12"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jpeg"/><Relationship Id="rId10" Type="http://schemas.openxmlformats.org/officeDocument/2006/relationships/image" Target="../media/image11.png"/><Relationship Id="rId4" Type="http://schemas.openxmlformats.org/officeDocument/2006/relationships/image" Target="../media/image14.jpeg"/><Relationship Id="rId9" Type="http://schemas.microsoft.com/office/2007/relationships/hdphoto" Target="../media/hdphoto1.wdp"/></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27.xml"/><Relationship Id="rId7" Type="http://schemas.openxmlformats.org/officeDocument/2006/relationships/image" Target="../media/image15.jpeg"/><Relationship Id="rId12"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jpeg"/><Relationship Id="rId11" Type="http://schemas.openxmlformats.org/officeDocument/2006/relationships/image" Target="../media/image17.png"/><Relationship Id="rId5" Type="http://schemas.openxmlformats.org/officeDocument/2006/relationships/oleObject" Target="../embeddings/oleObject1.bin"/><Relationship Id="rId10" Type="http://schemas.openxmlformats.org/officeDocument/2006/relationships/image" Target="../media/image11.png"/><Relationship Id="rId4" Type="http://schemas.openxmlformats.org/officeDocument/2006/relationships/image" Target="../media/image49.jpeg"/><Relationship Id="rId9" Type="http://schemas.microsoft.com/office/2007/relationships/hdphoto" Target="../media/hdphoto1.wdp"/></Relationships>
</file>

<file path=ppt/slides/_rels/slide3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notesSlide" Target="../notesSlides/notesSlide28.xml"/><Relationship Id="rId7" Type="http://schemas.openxmlformats.org/officeDocument/2006/relationships/image" Target="../media/image15.jpeg"/><Relationship Id="rId12"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4.jpeg"/><Relationship Id="rId11" Type="http://schemas.openxmlformats.org/officeDocument/2006/relationships/image" Target="../media/image17.png"/><Relationship Id="rId5" Type="http://schemas.openxmlformats.org/officeDocument/2006/relationships/oleObject" Target="../embeddings/oleObject2.bin"/><Relationship Id="rId10" Type="http://schemas.openxmlformats.org/officeDocument/2006/relationships/image" Target="../media/image11.png"/><Relationship Id="rId4" Type="http://schemas.openxmlformats.org/officeDocument/2006/relationships/image" Target="../media/image49.jpeg"/><Relationship Id="rId9"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16.png"/><Relationship Id="rId12"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5.jpeg"/><Relationship Id="rId11" Type="http://schemas.openxmlformats.org/officeDocument/2006/relationships/image" Target="../media/image17.png"/><Relationship Id="rId5" Type="http://schemas.openxmlformats.org/officeDocument/2006/relationships/image" Target="../media/image14.jpeg"/><Relationship Id="rId10" Type="http://schemas.openxmlformats.org/officeDocument/2006/relationships/image" Target="../media/image11.png"/><Relationship Id="rId4" Type="http://schemas.openxmlformats.org/officeDocument/2006/relationships/oleObject" Target="../embeddings/oleObject3.bin"/><Relationship Id="rId9"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7" Type="http://schemas.openxmlformats.org/officeDocument/2006/relationships/image" Target="../media/image16.png"/><Relationship Id="rId12"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jpeg"/><Relationship Id="rId11" Type="http://schemas.openxmlformats.org/officeDocument/2006/relationships/image" Target="../media/image17.png"/><Relationship Id="rId5" Type="http://schemas.openxmlformats.org/officeDocument/2006/relationships/image" Target="../media/image14.jpeg"/><Relationship Id="rId10" Type="http://schemas.openxmlformats.org/officeDocument/2006/relationships/image" Target="../media/image11.png"/><Relationship Id="rId4" Type="http://schemas.openxmlformats.org/officeDocument/2006/relationships/oleObject" Target="../embeddings/oleObject4.bin"/><Relationship Id="rId9"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12"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jpeg"/><Relationship Id="rId10" Type="http://schemas.openxmlformats.org/officeDocument/2006/relationships/image" Target="../media/image11.png"/><Relationship Id="rId4" Type="http://schemas.openxmlformats.org/officeDocument/2006/relationships/image" Target="../media/image14.jpeg"/><Relationship Id="rId9"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1.png"/><Relationship Id="rId7" Type="http://schemas.openxmlformats.org/officeDocument/2006/relationships/image" Target="../media/image15.jpeg"/><Relationship Id="rId12" Type="http://schemas.openxmlformats.org/officeDocument/2006/relationships/image" Target="../media/image18.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jpeg"/><Relationship Id="rId11" Type="http://schemas.openxmlformats.org/officeDocument/2006/relationships/image" Target="../media/image17.png"/><Relationship Id="rId5" Type="http://schemas.openxmlformats.org/officeDocument/2006/relationships/oleObject" Target="../embeddings/oleObject5.bin"/><Relationship Id="rId10" Type="http://schemas.openxmlformats.org/officeDocument/2006/relationships/image" Target="../media/image11.png"/><Relationship Id="rId4" Type="http://schemas.openxmlformats.org/officeDocument/2006/relationships/image" Target="../media/image52.png"/><Relationship Id="rId9" Type="http://schemas.microsoft.com/office/2007/relationships/hdphoto" Target="../media/hdphoto1.wdp"/></Relationships>
</file>

<file path=ppt/slides/_rels/slide37.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18.jpeg"/><Relationship Id="rId3" Type="http://schemas.openxmlformats.org/officeDocument/2006/relationships/image" Target="../media/image53.png"/><Relationship Id="rId7" Type="http://schemas.openxmlformats.org/officeDocument/2006/relationships/image" Target="../media/image54.png"/><Relationship Id="rId12" Type="http://schemas.openxmlformats.org/officeDocument/2006/relationships/image" Target="../media/image11.png"/><Relationship Id="rId2" Type="http://schemas.openxmlformats.org/officeDocument/2006/relationships/notesSlide" Target="../notesSlides/notesSlide30.xml"/><Relationship Id="rId16"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15.jpeg"/><Relationship Id="rId5" Type="http://schemas.openxmlformats.org/officeDocument/2006/relationships/image" Target="../media/image51.png"/><Relationship Id="rId15" Type="http://schemas.microsoft.com/office/2007/relationships/hdphoto" Target="../media/hdphoto1.wdp"/><Relationship Id="rId10" Type="http://schemas.openxmlformats.org/officeDocument/2006/relationships/image" Target="../media/image14.jpeg"/><Relationship Id="rId4" Type="http://schemas.openxmlformats.org/officeDocument/2006/relationships/image" Target="http://4.bp.blogspot.com/_dC3lzUUsouM/TCcCp7AvHuI/AAAAAAAAAEo/LNKQlD4oIW4/s400/eclipse-helios.png" TargetMode="External"/><Relationship Id="rId9" Type="http://schemas.openxmlformats.org/officeDocument/2006/relationships/image" Target="../media/image56.png"/><Relationship Id="rId14" Type="http://schemas.openxmlformats.org/officeDocument/2006/relationships/image" Target="../media/image16.png"/></Relationships>
</file>

<file path=ppt/slides/_rels/slide38.xml.rels><?xml version="1.0" encoding="UTF-8" standalone="yes"?>
<Relationships xmlns="http://schemas.openxmlformats.org/package/2006/relationships"><Relationship Id="rId13" Type="http://schemas.openxmlformats.org/officeDocument/2006/relationships/image" Target="../media/image18.jpeg"/><Relationship Id="rId3" Type="http://schemas.openxmlformats.org/officeDocument/2006/relationships/image" Target="../media/image10.png"/><Relationship Id="rId12" Type="http://schemas.openxmlformats.org/officeDocument/2006/relationships/image" Target="../media/image11.png"/><Relationship Id="rId2" Type="http://schemas.openxmlformats.org/officeDocument/2006/relationships/notesSlide" Target="../notesSlides/notesSlide31.xml"/><Relationship Id="rId16" Type="http://schemas.openxmlformats.org/officeDocument/2006/relationships/image" Target="../media/image17.png"/><Relationship Id="rId1" Type="http://schemas.openxmlformats.org/officeDocument/2006/relationships/slideLayout" Target="../slideLayouts/slideLayout2.xml"/><Relationship Id="rId11" Type="http://schemas.openxmlformats.org/officeDocument/2006/relationships/image" Target="../media/image15.jpeg"/><Relationship Id="rId15" Type="http://schemas.microsoft.com/office/2007/relationships/hdphoto" Target="../media/hdphoto1.wdp"/><Relationship Id="rId10" Type="http://schemas.openxmlformats.org/officeDocument/2006/relationships/image" Target="../media/image14.jpeg"/><Relationship Id="rId9" Type="http://schemas.microsoft.com/office/2007/relationships/hdphoto" Target="../media/hdphoto1.wdp"/><Relationship Id="rId14"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8.jpeg"/><Relationship Id="rId10" Type="http://schemas.openxmlformats.org/officeDocument/2006/relationships/image" Target="../media/image17.png"/><Relationship Id="rId4" Type="http://schemas.openxmlformats.org/officeDocument/2006/relationships/image" Target="../media/image11.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19.jpeg"/><Relationship Id="rId12"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jpeg"/><Relationship Id="rId10" Type="http://schemas.openxmlformats.org/officeDocument/2006/relationships/image" Target="../media/image11.png"/><Relationship Id="rId4" Type="http://schemas.openxmlformats.org/officeDocument/2006/relationships/image" Target="../media/image14.jpeg"/><Relationship Id="rId9"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12"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jpeg"/><Relationship Id="rId10" Type="http://schemas.openxmlformats.org/officeDocument/2006/relationships/image" Target="../media/image11.png"/><Relationship Id="rId4" Type="http://schemas.openxmlformats.org/officeDocument/2006/relationships/image" Target="../media/image14.jpeg"/><Relationship Id="rId9"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2.gif"/><Relationship Id="rId12" Type="http://schemas.openxmlformats.org/officeDocument/2006/relationships/image" Target="../media/image18.jpe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5.jpeg"/><Relationship Id="rId10" Type="http://schemas.openxmlformats.org/officeDocument/2006/relationships/image" Target="../media/image11.png"/><Relationship Id="rId4" Type="http://schemas.openxmlformats.org/officeDocument/2006/relationships/image" Target="../media/image14.jpeg"/><Relationship Id="rId9" Type="http://schemas.microsoft.com/office/2007/relationships/hdphoto" Target="../media/hdphoto1.wdp"/></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11.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17" Type="http://schemas.microsoft.com/office/2007/relationships/hdphoto" Target="../media/hdphoto1.wdp"/><Relationship Id="rId2" Type="http://schemas.openxmlformats.org/officeDocument/2006/relationships/notesSlide" Target="../notesSlides/notesSlide5.xml"/><Relationship Id="rId16" Type="http://schemas.openxmlformats.org/officeDocument/2006/relationships/image" Target="../media/image16.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15.jpeg"/><Relationship Id="rId10" Type="http://schemas.openxmlformats.org/officeDocument/2006/relationships/image" Target="../media/image30.png"/><Relationship Id="rId19" Type="http://schemas.openxmlformats.org/officeDocument/2006/relationships/image" Target="../media/image17.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12"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11"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5.jpeg"/><Relationship Id="rId9"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1785918" y="5715016"/>
            <a:ext cx="3143272" cy="256224"/>
          </a:xfrm>
        </p:spPr>
        <p:txBody>
          <a:bodyPr/>
          <a:lstStyle/>
          <a:p>
            <a:pPr algn="just" defTabSz="914363">
              <a:lnSpc>
                <a:spcPct val="90000"/>
              </a:lnSpc>
              <a:buClr>
                <a:schemeClr val="accent1"/>
              </a:buClr>
              <a:buSzPct val="100000"/>
            </a:pPr>
            <a:r>
              <a:rPr lang="fr-FR" sz="1800" dirty="0" smtClean="0">
                <a:solidFill>
                  <a:srgbClr val="C00000"/>
                </a:solidFill>
                <a:latin typeface="Kartika" pitchFamily="18" charset="0"/>
                <a:cs typeface="Kartika" pitchFamily="18" charset="0"/>
              </a:rPr>
              <a:t>BOUNA   Mohammed</a:t>
            </a:r>
            <a:endParaRPr lang="fr-FR" sz="1800" dirty="0">
              <a:solidFill>
                <a:srgbClr val="C00000"/>
              </a:solidFill>
              <a:latin typeface="Kartika" pitchFamily="18" charset="0"/>
              <a:cs typeface="Kartika" pitchFamily="18" charset="0"/>
            </a:endParaRPr>
          </a:p>
        </p:txBody>
      </p:sp>
      <p:sp>
        <p:nvSpPr>
          <p:cNvPr id="9" name="Text Placeholder 8"/>
          <p:cNvSpPr>
            <a:spLocks noGrp="1"/>
          </p:cNvSpPr>
          <p:nvPr>
            <p:ph type="body" sz="quarter" idx="11"/>
          </p:nvPr>
        </p:nvSpPr>
        <p:spPr>
          <a:xfrm>
            <a:off x="2071670" y="5281022"/>
            <a:ext cx="1685924" cy="291118"/>
          </a:xfrm>
        </p:spPr>
        <p:txBody>
          <a:bodyPr>
            <a:noAutofit/>
          </a:bodyPr>
          <a:lstStyle/>
          <a:p>
            <a:r>
              <a:rPr lang="en-US" sz="2000" b="1" i="1" u="sng" dirty="0" err="1" smtClean="0">
                <a:solidFill>
                  <a:schemeClr val="accent5">
                    <a:lumMod val="50000"/>
                  </a:schemeClr>
                </a:solidFill>
                <a:latin typeface="Times New Roman" pitchFamily="18" charset="0"/>
                <a:cs typeface="Times New Roman" pitchFamily="18" charset="0"/>
              </a:rPr>
              <a:t>Réalisé</a:t>
            </a:r>
            <a:r>
              <a:rPr lang="en-US" sz="2000" b="1" i="1" u="sng" dirty="0" smtClean="0">
                <a:solidFill>
                  <a:schemeClr val="accent5">
                    <a:lumMod val="50000"/>
                  </a:schemeClr>
                </a:solidFill>
                <a:latin typeface="Times New Roman" pitchFamily="18" charset="0"/>
                <a:cs typeface="Times New Roman" pitchFamily="18" charset="0"/>
              </a:rPr>
              <a:t> par</a:t>
            </a:r>
            <a:endParaRPr lang="en-US" sz="2000" b="1" i="1" u="sng" dirty="0">
              <a:solidFill>
                <a:schemeClr val="accent5">
                  <a:lumMod val="50000"/>
                </a:schemeClr>
              </a:solidFill>
              <a:latin typeface="Times New Roman" pitchFamily="18" charset="0"/>
              <a:cs typeface="Times New Roman" pitchFamily="18" charset="0"/>
            </a:endParaRPr>
          </a:p>
        </p:txBody>
      </p:sp>
      <p:sp>
        <p:nvSpPr>
          <p:cNvPr id="13" name="Text Placeholder 8"/>
          <p:cNvSpPr>
            <a:spLocks noGrp="1"/>
          </p:cNvSpPr>
          <p:nvPr>
            <p:ph type="body" sz="quarter" idx="11"/>
          </p:nvPr>
        </p:nvSpPr>
        <p:spPr>
          <a:xfrm>
            <a:off x="4386274" y="5214950"/>
            <a:ext cx="1685924" cy="291118"/>
          </a:xfrm>
        </p:spPr>
        <p:txBody>
          <a:bodyPr>
            <a:noAutofit/>
          </a:bodyPr>
          <a:lstStyle/>
          <a:p>
            <a:r>
              <a:rPr lang="en-US" sz="2000" b="1" i="1" u="sng" dirty="0" err="1" smtClean="0">
                <a:solidFill>
                  <a:schemeClr val="accent5">
                    <a:lumMod val="50000"/>
                  </a:schemeClr>
                </a:solidFill>
                <a:latin typeface="Times New Roman" pitchFamily="18" charset="0"/>
                <a:cs typeface="Times New Roman" pitchFamily="18" charset="0"/>
              </a:rPr>
              <a:t>Encadré</a:t>
            </a:r>
            <a:r>
              <a:rPr lang="en-US" sz="2000" b="1" i="1" u="sng" dirty="0" smtClean="0">
                <a:solidFill>
                  <a:schemeClr val="accent5">
                    <a:lumMod val="50000"/>
                  </a:schemeClr>
                </a:solidFill>
                <a:latin typeface="Times New Roman" pitchFamily="18" charset="0"/>
                <a:cs typeface="Times New Roman" pitchFamily="18" charset="0"/>
              </a:rPr>
              <a:t> par</a:t>
            </a:r>
            <a:endParaRPr lang="en-US" sz="2000" b="1" i="1" u="sng" dirty="0">
              <a:solidFill>
                <a:schemeClr val="accent5">
                  <a:lumMod val="50000"/>
                </a:schemeClr>
              </a:solidFill>
              <a:latin typeface="Times New Roman" pitchFamily="18" charset="0"/>
              <a:cs typeface="Times New Roman" pitchFamily="18" charset="0"/>
            </a:endParaRPr>
          </a:p>
        </p:txBody>
      </p:sp>
      <p:sp>
        <p:nvSpPr>
          <p:cNvPr id="16" name="Subtitle 6"/>
          <p:cNvSpPr txBox="1">
            <a:spLocks/>
          </p:cNvSpPr>
          <p:nvPr/>
        </p:nvSpPr>
        <p:spPr>
          <a:xfrm>
            <a:off x="4500594" y="5643578"/>
            <a:ext cx="2214546" cy="256224"/>
          </a:xfrm>
          <a:prstGeom prst="rect">
            <a:avLst/>
          </a:prstGeom>
        </p:spPr>
        <p:txBody>
          <a:bodyPr vert="horz" wrap="square" lIns="0" tIns="0" rIns="0" bIns="0" rtlCol="0" anchor="t">
            <a:spAutoFit/>
          </a:bodyPr>
          <a:lstStyle>
            <a:lvl1pPr marL="0" indent="0" algn="l" defTabSz="914363" rtl="0" eaLnBrk="1" latinLnBrk="0" hangingPunct="1">
              <a:lnSpc>
                <a:spcPct val="90000"/>
              </a:lnSpc>
              <a:spcBef>
                <a:spcPts val="0"/>
              </a:spcBef>
              <a:buClr>
                <a:schemeClr val="accent1"/>
              </a:buClr>
              <a:buSzPct val="100000"/>
              <a:buFontTx/>
              <a:buNone/>
              <a:defRPr lang="en-US" sz="2700" b="1" kern="1200" spc="-150" dirty="0">
                <a:solidFill>
                  <a:srgbClr val="000096"/>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3"/>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3"/>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3"/>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3"/>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fr-FR" sz="1800" dirty="0" smtClean="0">
                <a:solidFill>
                  <a:srgbClr val="C00000"/>
                </a:solidFill>
                <a:latin typeface="Kartika" pitchFamily="18" charset="0"/>
                <a:cs typeface="Kartika" pitchFamily="18" charset="0"/>
              </a:rPr>
              <a:t>Pr : H.QJIDAA</a:t>
            </a:r>
            <a:endParaRPr lang="fr-FR" sz="1800" dirty="0">
              <a:solidFill>
                <a:srgbClr val="C00000"/>
              </a:solidFill>
              <a:latin typeface="Kartika" pitchFamily="18" charset="0"/>
              <a:cs typeface="Kartika" pitchFamily="18" charset="0"/>
            </a:endParaRPr>
          </a:p>
        </p:txBody>
      </p:sp>
      <p:sp>
        <p:nvSpPr>
          <p:cNvPr id="14" name="Rectangle 13"/>
          <p:cNvSpPr/>
          <p:nvPr/>
        </p:nvSpPr>
        <p:spPr>
          <a:xfrm>
            <a:off x="3143240" y="2928934"/>
            <a:ext cx="5143536" cy="2062103"/>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fr-FR"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Modélisation d’un réseau de distribution d’</a:t>
            </a:r>
            <a:r>
              <a:rPr lang="fr-FR" sz="3200"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énérgie</a:t>
            </a:r>
            <a:r>
              <a:rPr lang="fr-FR"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à  base des </a:t>
            </a:r>
            <a:r>
              <a:rPr lang="fr-FR" sz="3200"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systemes</a:t>
            </a:r>
            <a:r>
              <a:rPr lang="fr-FR" sz="32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multi-agents</a:t>
            </a:r>
            <a:endParaRPr lang="fr-FR" sz="32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pic>
        <p:nvPicPr>
          <p:cNvPr id="18" name="Image 17"/>
          <p:cNvPicPr/>
          <p:nvPr/>
        </p:nvPicPr>
        <p:blipFill>
          <a:blip r:embed="rId4">
            <a:extLst>
              <a:ext uri="{28A0092B-C50C-407E-A947-70E740481C1C}">
                <a14:useLocalDpi xmlns:lc="http://schemas.openxmlformats.org/drawingml/2006/lockedCanvas" xmlns:pic="http://schemas.openxmlformats.org/drawingml/2006/picture" xmlns:a14="http://schemas.microsoft.com/office/drawing/2010/main" xmlns:wps="http://schemas.microsoft.com/office/word/2010/wordprocessingShape" xmlns:wpi="http://schemas.microsoft.com/office/word/2010/wordprocessingInk" xmlns:wpg="http://schemas.microsoft.com/office/word/2010/wordprocessingGroup" xmlns:w14="http://schemas.microsoft.com/office/word/2010/wordml" xmlns:w="http://schemas.openxmlformats.org/wordprocessingml/2006/main" xmlns:w10="urn:schemas-microsoft-com:office:word" xmlns:wp14="http://schemas.microsoft.com/office/word/2010/wordprocessingDrawing" xmlns:v="urn:schemas-microsoft-com:vml" xmlns:o="urn:schemas-microsoft-com:office:office" xmlns:mc="http://schemas.openxmlformats.org/markup-compatibility/2006" xmlns:wpc="http://schemas.microsoft.com/office/word/2010/wordprocessingCanvas" xmlns="" xmlns:wne="http://schemas.microsoft.com/office/word/2006/wordml" xmlns:wp="http://schemas.openxmlformats.org/drawingml/2006/wordprocessingDrawing" xmlns:m="http://schemas.openxmlformats.org/officeDocument/2006/math" xmlns:ve="http://schemas.openxmlformats.org/markup-compatibility/2006" val="0"/>
              </a:ext>
            </a:extLst>
          </a:blip>
          <a:srcRect/>
          <a:stretch>
            <a:fillRect/>
          </a:stretch>
        </p:blipFill>
        <p:spPr bwMode="auto">
          <a:xfrm>
            <a:off x="0" y="0"/>
            <a:ext cx="9144000" cy="1643050"/>
          </a:xfrm>
          <a:prstGeom prst="rect">
            <a:avLst/>
          </a:prstGeom>
          <a:noFill/>
          <a:ln>
            <a:noFill/>
          </a:ln>
        </p:spPr>
      </p:pic>
      <p:sp>
        <p:nvSpPr>
          <p:cNvPr id="12" name="Rectangle 11"/>
          <p:cNvSpPr/>
          <p:nvPr/>
        </p:nvSpPr>
        <p:spPr>
          <a:xfrm>
            <a:off x="1000100" y="1669309"/>
            <a:ext cx="6786546" cy="830997"/>
          </a:xfrm>
          <a:prstGeom prst="rect">
            <a:avLst/>
          </a:prstGeom>
        </p:spPr>
        <p:txBody>
          <a:bodyPr wrap="square">
            <a:spAutoFit/>
          </a:bodyPr>
          <a:lstStyle/>
          <a:p>
            <a:pPr algn="ctr"/>
            <a:r>
              <a:rPr lang="fr-FR" sz="1600" b="1" dirty="0" smtClean="0">
                <a:solidFill>
                  <a:schemeClr val="accent1">
                    <a:lumMod val="75000"/>
                  </a:schemeClr>
                </a:solidFill>
                <a:latin typeface="Microsoft New Tai Lue" pitchFamily="34" charset="0"/>
                <a:cs typeface="Microsoft New Tai Lue" pitchFamily="34" charset="0"/>
              </a:rPr>
              <a:t>Master Microélectronique</a:t>
            </a:r>
          </a:p>
          <a:p>
            <a:pPr algn="ctr"/>
            <a:r>
              <a:rPr lang="fr-FR" sz="1600" b="1" dirty="0" smtClean="0">
                <a:solidFill>
                  <a:schemeClr val="accent1">
                    <a:lumMod val="75000"/>
                  </a:schemeClr>
                </a:solidFill>
                <a:latin typeface="Microsoft New Tai Lue" pitchFamily="34" charset="0"/>
                <a:cs typeface="Microsoft New Tai Lue" pitchFamily="34" charset="0"/>
              </a:rPr>
              <a:t>Laboratoire Electronique Signaux Systèmes et Informatique LESSI</a:t>
            </a:r>
          </a:p>
          <a:p>
            <a:endParaRPr lang="fr-FR" sz="1600" b="1" dirty="0">
              <a:solidFill>
                <a:schemeClr val="accent1">
                  <a:lumMod val="75000"/>
                </a:schemeClr>
              </a:solidFill>
            </a:endParaRPr>
          </a:p>
        </p:txBody>
      </p:sp>
      <p:sp>
        <p:nvSpPr>
          <p:cNvPr id="10" name="Rectangle 9"/>
          <p:cNvSpPr/>
          <p:nvPr/>
        </p:nvSpPr>
        <p:spPr>
          <a:xfrm>
            <a:off x="5653749" y="6457890"/>
            <a:ext cx="3490251" cy="400110"/>
          </a:xfrm>
          <a:prstGeom prst="rect">
            <a:avLst/>
          </a:prstGeom>
        </p:spPr>
        <p:txBody>
          <a:bodyPr wrap="none">
            <a:spAutoFit/>
          </a:bodyPr>
          <a:lstStyle/>
          <a:p>
            <a:pPr algn="ctr"/>
            <a:r>
              <a:rPr lang="fr-FR" sz="2000" b="1" i="1" dirty="0" smtClean="0">
                <a:solidFill>
                  <a:schemeClr val="accent3">
                    <a:lumMod val="75000"/>
                  </a:schemeClr>
                </a:solidFill>
              </a:rPr>
              <a:t>Année Universitaire 2015/2016</a:t>
            </a:r>
            <a:endParaRPr lang="fr-FR" sz="2000" b="1" i="1" dirty="0">
              <a:solidFill>
                <a:schemeClr val="accent3">
                  <a:lumMod val="75000"/>
                </a:schemeClr>
              </a:solidFill>
            </a:endParaRPr>
          </a:p>
        </p:txBody>
      </p:sp>
      <p:pic>
        <p:nvPicPr>
          <p:cNvPr id="15" name="Image 12"/>
          <p:cNvPicPr>
            <a:picLocks noChangeAspect="1" noChangeArrowheads="1"/>
          </p:cNvPicPr>
          <p:nvPr/>
        </p:nvPicPr>
        <p:blipFill>
          <a:blip r:embed="rId5"/>
          <a:srcRect/>
          <a:stretch>
            <a:fillRect/>
          </a:stretch>
        </p:blipFill>
        <p:spPr bwMode="auto">
          <a:xfrm>
            <a:off x="7643834" y="714356"/>
            <a:ext cx="1143008" cy="857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0" name="Groupe 6"/>
          <p:cNvGrpSpPr>
            <a:grpSpLocks noChangeAspect="1"/>
          </p:cNvGrpSpPr>
          <p:nvPr/>
        </p:nvGrpSpPr>
        <p:grpSpPr bwMode="auto">
          <a:xfrm>
            <a:off x="119098" y="3214686"/>
            <a:ext cx="2414344" cy="1434617"/>
            <a:chOff x="621129" y="1402503"/>
            <a:chExt cx="4012118" cy="2508724"/>
          </a:xfrm>
        </p:grpSpPr>
        <p:pic>
          <p:nvPicPr>
            <p:cNvPr id="42" name="Image 7" descr="poteau.png"/>
            <p:cNvPicPr>
              <a:picLocks noChangeAspect="1"/>
            </p:cNvPicPr>
            <p:nvPr/>
          </p:nvPicPr>
          <p:blipFill>
            <a:blip r:embed="rId6"/>
            <a:srcRect/>
            <a:stretch>
              <a:fillRect/>
            </a:stretch>
          </p:blipFill>
          <p:spPr bwMode="auto">
            <a:xfrm>
              <a:off x="1429877" y="1983348"/>
              <a:ext cx="1211167" cy="1116173"/>
            </a:xfrm>
            <a:prstGeom prst="rect">
              <a:avLst/>
            </a:prstGeom>
            <a:noFill/>
            <a:ln w="9525">
              <a:noFill/>
              <a:miter lim="800000"/>
              <a:headEnd/>
              <a:tailEnd/>
            </a:ln>
          </p:spPr>
        </p:pic>
        <p:pic>
          <p:nvPicPr>
            <p:cNvPr id="43" name="Image 8" descr="poteau.png"/>
            <p:cNvPicPr>
              <a:picLocks noChangeAspect="1"/>
            </p:cNvPicPr>
            <p:nvPr/>
          </p:nvPicPr>
          <p:blipFill>
            <a:blip r:embed="rId6"/>
            <a:srcRect/>
            <a:stretch>
              <a:fillRect/>
            </a:stretch>
          </p:blipFill>
          <p:spPr bwMode="auto">
            <a:xfrm>
              <a:off x="2319768" y="2592889"/>
              <a:ext cx="1211167" cy="1116173"/>
            </a:xfrm>
            <a:prstGeom prst="rect">
              <a:avLst/>
            </a:prstGeom>
            <a:noFill/>
            <a:ln w="9525">
              <a:noFill/>
              <a:miter lim="800000"/>
              <a:headEnd/>
              <a:tailEnd/>
            </a:ln>
          </p:spPr>
        </p:pic>
        <p:pic>
          <p:nvPicPr>
            <p:cNvPr id="44" name="Image 9" descr="poteau.png"/>
            <p:cNvPicPr>
              <a:picLocks noChangeAspect="1"/>
            </p:cNvPicPr>
            <p:nvPr/>
          </p:nvPicPr>
          <p:blipFill>
            <a:blip r:embed="rId6"/>
            <a:srcRect/>
            <a:stretch>
              <a:fillRect/>
            </a:stretch>
          </p:blipFill>
          <p:spPr bwMode="auto">
            <a:xfrm>
              <a:off x="621129" y="1402503"/>
              <a:ext cx="1211167" cy="1116173"/>
            </a:xfrm>
            <a:prstGeom prst="rect">
              <a:avLst/>
            </a:prstGeom>
            <a:noFill/>
            <a:ln w="9525">
              <a:noFill/>
              <a:miter lim="800000"/>
              <a:headEnd/>
              <a:tailEnd/>
            </a:ln>
          </p:spPr>
        </p:pic>
        <p:grpSp>
          <p:nvGrpSpPr>
            <p:cNvPr id="45" name="Groupe 10"/>
            <p:cNvGrpSpPr>
              <a:grpSpLocks/>
            </p:cNvGrpSpPr>
            <p:nvPr/>
          </p:nvGrpSpPr>
          <p:grpSpPr bwMode="auto">
            <a:xfrm rot="2093110">
              <a:off x="1119017" y="1751232"/>
              <a:ext cx="1025508" cy="254812"/>
              <a:chOff x="813944" y="3106612"/>
              <a:chExt cx="1339908" cy="141958"/>
            </a:xfrm>
          </p:grpSpPr>
          <p:sp>
            <p:nvSpPr>
              <p:cNvPr id="58" name="Forme libre 57"/>
              <p:cNvSpPr/>
              <p:nvPr/>
            </p:nvSpPr>
            <p:spPr bwMode="auto">
              <a:xfrm>
                <a:off x="813944" y="3203593"/>
                <a:ext cx="1244231" cy="44977"/>
              </a:xfrm>
              <a:custGeom>
                <a:avLst/>
                <a:gdLst>
                  <a:gd name="connsiteX0" fmla="*/ 0 w 995083"/>
                  <a:gd name="connsiteY0" fmla="*/ 0 h 82923"/>
                  <a:gd name="connsiteX1" fmla="*/ 510988 w 995083"/>
                  <a:gd name="connsiteY1" fmla="*/ 80682 h 82923"/>
                  <a:gd name="connsiteX2" fmla="*/ 995083 w 995083"/>
                  <a:gd name="connsiteY2" fmla="*/ 13447 h 82923"/>
                </a:gdLst>
                <a:ahLst/>
                <a:cxnLst>
                  <a:cxn ang="0">
                    <a:pos x="connsiteX0" y="connsiteY0"/>
                  </a:cxn>
                  <a:cxn ang="0">
                    <a:pos x="connsiteX1" y="connsiteY1"/>
                  </a:cxn>
                  <a:cxn ang="0">
                    <a:pos x="connsiteX2" y="connsiteY2"/>
                  </a:cxn>
                </a:cxnLst>
                <a:rect l="l" t="t" r="r" b="b"/>
                <a:pathLst>
                  <a:path w="995083" h="82923">
                    <a:moveTo>
                      <a:pt x="0" y="0"/>
                    </a:moveTo>
                    <a:cubicBezTo>
                      <a:pt x="172570" y="39220"/>
                      <a:pt x="345141" y="78441"/>
                      <a:pt x="510988" y="80682"/>
                    </a:cubicBezTo>
                    <a:cubicBezTo>
                      <a:pt x="676835" y="82923"/>
                      <a:pt x="835959" y="48185"/>
                      <a:pt x="995083" y="13447"/>
                    </a:cubicBezTo>
                  </a:path>
                </a:pathLst>
              </a:custGeom>
              <a:noFill/>
              <a:ln w="9525" cap="flat" cmpd="sng" algn="ctr">
                <a:solidFill>
                  <a:schemeClr val="bg1">
                    <a:lumMod val="50000"/>
                  </a:schemeClr>
                </a:solidFill>
                <a:prstDash val="solid"/>
                <a:round/>
                <a:headEnd type="none" w="med" len="med"/>
                <a:tailEnd type="none" w="med" len="med"/>
              </a:ln>
              <a:effectLst/>
            </p:spPr>
            <p:txBody>
              <a:bodyPr wrap="none" lIns="36000" tIns="0" rIns="36000" bIns="0" anchor="ctr"/>
              <a:lstStyle>
                <a:defPPr>
                  <a:defRPr lang="en-GB"/>
                </a:defPPr>
                <a:lvl1pPr algn="ctr" rtl="0" fontAlgn="base">
                  <a:spcBef>
                    <a:spcPct val="0"/>
                  </a:spcBef>
                  <a:spcAft>
                    <a:spcPct val="0"/>
                  </a:spcAft>
                  <a:defRPr sz="2000" kern="1200">
                    <a:solidFill>
                      <a:schemeClr val="bg1"/>
                    </a:solidFill>
                    <a:latin typeface="Arial" charset="0"/>
                    <a:ea typeface="+mn-ea"/>
                    <a:cs typeface="Times New Roman" pitchFamily="18" charset="0"/>
                  </a:defRPr>
                </a:lvl1pPr>
                <a:lvl2pPr marL="457200" algn="ctr" rtl="0" fontAlgn="base">
                  <a:spcBef>
                    <a:spcPct val="0"/>
                  </a:spcBef>
                  <a:spcAft>
                    <a:spcPct val="0"/>
                  </a:spcAft>
                  <a:defRPr sz="2000" kern="1200">
                    <a:solidFill>
                      <a:schemeClr val="bg1"/>
                    </a:solidFill>
                    <a:latin typeface="Arial" charset="0"/>
                    <a:ea typeface="+mn-ea"/>
                    <a:cs typeface="Times New Roman" pitchFamily="18" charset="0"/>
                  </a:defRPr>
                </a:lvl2pPr>
                <a:lvl3pPr marL="914400" algn="ctr" rtl="0" fontAlgn="base">
                  <a:spcBef>
                    <a:spcPct val="0"/>
                  </a:spcBef>
                  <a:spcAft>
                    <a:spcPct val="0"/>
                  </a:spcAft>
                  <a:defRPr sz="2000" kern="1200">
                    <a:solidFill>
                      <a:schemeClr val="bg1"/>
                    </a:solidFill>
                    <a:latin typeface="Arial" charset="0"/>
                    <a:ea typeface="+mn-ea"/>
                    <a:cs typeface="Times New Roman" pitchFamily="18" charset="0"/>
                  </a:defRPr>
                </a:lvl3pPr>
                <a:lvl4pPr marL="1371600" algn="ctr" rtl="0" fontAlgn="base">
                  <a:spcBef>
                    <a:spcPct val="0"/>
                  </a:spcBef>
                  <a:spcAft>
                    <a:spcPct val="0"/>
                  </a:spcAft>
                  <a:defRPr sz="2000" kern="1200">
                    <a:solidFill>
                      <a:schemeClr val="bg1"/>
                    </a:solidFill>
                    <a:latin typeface="Arial" charset="0"/>
                    <a:ea typeface="+mn-ea"/>
                    <a:cs typeface="Times New Roman" pitchFamily="18" charset="0"/>
                  </a:defRPr>
                </a:lvl4pPr>
                <a:lvl5pPr marL="1828800" algn="ctr" rtl="0" fontAlgn="base">
                  <a:spcBef>
                    <a:spcPct val="0"/>
                  </a:spcBef>
                  <a:spcAft>
                    <a:spcPct val="0"/>
                  </a:spcAft>
                  <a:defRPr sz="2000" kern="1200">
                    <a:solidFill>
                      <a:schemeClr val="bg1"/>
                    </a:solidFill>
                    <a:latin typeface="Arial" charset="0"/>
                    <a:ea typeface="+mn-ea"/>
                    <a:cs typeface="Times New Roman" pitchFamily="18" charset="0"/>
                  </a:defRPr>
                </a:lvl5pPr>
                <a:lvl6pPr marL="2286000" algn="l" defTabSz="914400" rtl="0" eaLnBrk="1" latinLnBrk="0" hangingPunct="1">
                  <a:defRPr sz="2000" kern="1200">
                    <a:solidFill>
                      <a:schemeClr val="bg1"/>
                    </a:solidFill>
                    <a:latin typeface="Arial" charset="0"/>
                    <a:ea typeface="+mn-ea"/>
                    <a:cs typeface="Times New Roman" pitchFamily="18" charset="0"/>
                  </a:defRPr>
                </a:lvl6pPr>
                <a:lvl7pPr marL="2743200" algn="l" defTabSz="914400" rtl="0" eaLnBrk="1" latinLnBrk="0" hangingPunct="1">
                  <a:defRPr sz="2000" kern="1200">
                    <a:solidFill>
                      <a:schemeClr val="bg1"/>
                    </a:solidFill>
                    <a:latin typeface="Arial" charset="0"/>
                    <a:ea typeface="+mn-ea"/>
                    <a:cs typeface="Times New Roman" pitchFamily="18" charset="0"/>
                  </a:defRPr>
                </a:lvl7pPr>
                <a:lvl8pPr marL="3200400" algn="l" defTabSz="914400" rtl="0" eaLnBrk="1" latinLnBrk="0" hangingPunct="1">
                  <a:defRPr sz="2000" kern="1200">
                    <a:solidFill>
                      <a:schemeClr val="bg1"/>
                    </a:solidFill>
                    <a:latin typeface="Arial" charset="0"/>
                    <a:ea typeface="+mn-ea"/>
                    <a:cs typeface="Times New Roman" pitchFamily="18" charset="0"/>
                  </a:defRPr>
                </a:lvl8pPr>
                <a:lvl9pPr marL="3657600" algn="l" defTabSz="914400" rtl="0" eaLnBrk="1" latinLnBrk="0" hangingPunct="1">
                  <a:defRPr sz="2000" kern="1200">
                    <a:solidFill>
                      <a:schemeClr val="bg1"/>
                    </a:solidFill>
                    <a:latin typeface="Arial" charset="0"/>
                    <a:ea typeface="+mn-ea"/>
                    <a:cs typeface="Times New Roman" pitchFamily="18" charset="0"/>
                  </a:defRPr>
                </a:lvl9pPr>
              </a:lstStyle>
              <a:p>
                <a:pPr>
                  <a:buFont typeface="Times New Roman" pitchFamily="16" charset="0"/>
                  <a:buNone/>
                  <a:defRPr/>
                </a:pPr>
                <a:endParaRPr lang="fr-FR" sz="1600">
                  <a:solidFill>
                    <a:srgbClr val="00007A"/>
                  </a:solidFill>
                  <a:latin typeface="+mj-lt"/>
                </a:endParaRPr>
              </a:p>
            </p:txBody>
          </p:sp>
          <p:sp>
            <p:nvSpPr>
              <p:cNvPr id="59" name="Forme libre 58"/>
              <p:cNvSpPr/>
              <p:nvPr/>
            </p:nvSpPr>
            <p:spPr bwMode="auto">
              <a:xfrm>
                <a:off x="854340" y="3155690"/>
                <a:ext cx="1241833" cy="43955"/>
              </a:xfrm>
              <a:custGeom>
                <a:avLst/>
                <a:gdLst>
                  <a:gd name="connsiteX0" fmla="*/ 0 w 995083"/>
                  <a:gd name="connsiteY0" fmla="*/ 0 h 82923"/>
                  <a:gd name="connsiteX1" fmla="*/ 510988 w 995083"/>
                  <a:gd name="connsiteY1" fmla="*/ 80682 h 82923"/>
                  <a:gd name="connsiteX2" fmla="*/ 995083 w 995083"/>
                  <a:gd name="connsiteY2" fmla="*/ 13447 h 82923"/>
                </a:gdLst>
                <a:ahLst/>
                <a:cxnLst>
                  <a:cxn ang="0">
                    <a:pos x="connsiteX0" y="connsiteY0"/>
                  </a:cxn>
                  <a:cxn ang="0">
                    <a:pos x="connsiteX1" y="connsiteY1"/>
                  </a:cxn>
                  <a:cxn ang="0">
                    <a:pos x="connsiteX2" y="connsiteY2"/>
                  </a:cxn>
                </a:cxnLst>
                <a:rect l="l" t="t" r="r" b="b"/>
                <a:pathLst>
                  <a:path w="995083" h="82923">
                    <a:moveTo>
                      <a:pt x="0" y="0"/>
                    </a:moveTo>
                    <a:cubicBezTo>
                      <a:pt x="172570" y="39220"/>
                      <a:pt x="345141" y="78441"/>
                      <a:pt x="510988" y="80682"/>
                    </a:cubicBezTo>
                    <a:cubicBezTo>
                      <a:pt x="676835" y="82923"/>
                      <a:pt x="835959" y="48185"/>
                      <a:pt x="995083" y="13447"/>
                    </a:cubicBezTo>
                  </a:path>
                </a:pathLst>
              </a:custGeom>
              <a:noFill/>
              <a:ln w="9525" cap="flat" cmpd="sng" algn="ctr">
                <a:solidFill>
                  <a:schemeClr val="bg1">
                    <a:lumMod val="50000"/>
                  </a:schemeClr>
                </a:solidFill>
                <a:prstDash val="solid"/>
                <a:round/>
                <a:headEnd type="none" w="med" len="med"/>
                <a:tailEnd type="none" w="med" len="med"/>
              </a:ln>
              <a:effectLst/>
            </p:spPr>
            <p:txBody>
              <a:bodyPr wrap="none" lIns="36000" tIns="0" rIns="36000" bIns="0" anchor="ctr"/>
              <a:lstStyle>
                <a:defPPr>
                  <a:defRPr lang="en-GB"/>
                </a:defPPr>
                <a:lvl1pPr algn="ctr" rtl="0" fontAlgn="base">
                  <a:spcBef>
                    <a:spcPct val="0"/>
                  </a:spcBef>
                  <a:spcAft>
                    <a:spcPct val="0"/>
                  </a:spcAft>
                  <a:defRPr sz="2000" kern="1200">
                    <a:solidFill>
                      <a:schemeClr val="bg1"/>
                    </a:solidFill>
                    <a:latin typeface="Arial" charset="0"/>
                    <a:ea typeface="+mn-ea"/>
                    <a:cs typeface="Times New Roman" pitchFamily="18" charset="0"/>
                  </a:defRPr>
                </a:lvl1pPr>
                <a:lvl2pPr marL="457200" algn="ctr" rtl="0" fontAlgn="base">
                  <a:spcBef>
                    <a:spcPct val="0"/>
                  </a:spcBef>
                  <a:spcAft>
                    <a:spcPct val="0"/>
                  </a:spcAft>
                  <a:defRPr sz="2000" kern="1200">
                    <a:solidFill>
                      <a:schemeClr val="bg1"/>
                    </a:solidFill>
                    <a:latin typeface="Arial" charset="0"/>
                    <a:ea typeface="+mn-ea"/>
                    <a:cs typeface="Times New Roman" pitchFamily="18" charset="0"/>
                  </a:defRPr>
                </a:lvl2pPr>
                <a:lvl3pPr marL="914400" algn="ctr" rtl="0" fontAlgn="base">
                  <a:spcBef>
                    <a:spcPct val="0"/>
                  </a:spcBef>
                  <a:spcAft>
                    <a:spcPct val="0"/>
                  </a:spcAft>
                  <a:defRPr sz="2000" kern="1200">
                    <a:solidFill>
                      <a:schemeClr val="bg1"/>
                    </a:solidFill>
                    <a:latin typeface="Arial" charset="0"/>
                    <a:ea typeface="+mn-ea"/>
                    <a:cs typeface="Times New Roman" pitchFamily="18" charset="0"/>
                  </a:defRPr>
                </a:lvl3pPr>
                <a:lvl4pPr marL="1371600" algn="ctr" rtl="0" fontAlgn="base">
                  <a:spcBef>
                    <a:spcPct val="0"/>
                  </a:spcBef>
                  <a:spcAft>
                    <a:spcPct val="0"/>
                  </a:spcAft>
                  <a:defRPr sz="2000" kern="1200">
                    <a:solidFill>
                      <a:schemeClr val="bg1"/>
                    </a:solidFill>
                    <a:latin typeface="Arial" charset="0"/>
                    <a:ea typeface="+mn-ea"/>
                    <a:cs typeface="Times New Roman" pitchFamily="18" charset="0"/>
                  </a:defRPr>
                </a:lvl4pPr>
                <a:lvl5pPr marL="1828800" algn="ctr" rtl="0" fontAlgn="base">
                  <a:spcBef>
                    <a:spcPct val="0"/>
                  </a:spcBef>
                  <a:spcAft>
                    <a:spcPct val="0"/>
                  </a:spcAft>
                  <a:defRPr sz="2000" kern="1200">
                    <a:solidFill>
                      <a:schemeClr val="bg1"/>
                    </a:solidFill>
                    <a:latin typeface="Arial" charset="0"/>
                    <a:ea typeface="+mn-ea"/>
                    <a:cs typeface="Times New Roman" pitchFamily="18" charset="0"/>
                  </a:defRPr>
                </a:lvl5pPr>
                <a:lvl6pPr marL="2286000" algn="l" defTabSz="914400" rtl="0" eaLnBrk="1" latinLnBrk="0" hangingPunct="1">
                  <a:defRPr sz="2000" kern="1200">
                    <a:solidFill>
                      <a:schemeClr val="bg1"/>
                    </a:solidFill>
                    <a:latin typeface="Arial" charset="0"/>
                    <a:ea typeface="+mn-ea"/>
                    <a:cs typeface="Times New Roman" pitchFamily="18" charset="0"/>
                  </a:defRPr>
                </a:lvl6pPr>
                <a:lvl7pPr marL="2743200" algn="l" defTabSz="914400" rtl="0" eaLnBrk="1" latinLnBrk="0" hangingPunct="1">
                  <a:defRPr sz="2000" kern="1200">
                    <a:solidFill>
                      <a:schemeClr val="bg1"/>
                    </a:solidFill>
                    <a:latin typeface="Arial" charset="0"/>
                    <a:ea typeface="+mn-ea"/>
                    <a:cs typeface="Times New Roman" pitchFamily="18" charset="0"/>
                  </a:defRPr>
                </a:lvl7pPr>
                <a:lvl8pPr marL="3200400" algn="l" defTabSz="914400" rtl="0" eaLnBrk="1" latinLnBrk="0" hangingPunct="1">
                  <a:defRPr sz="2000" kern="1200">
                    <a:solidFill>
                      <a:schemeClr val="bg1"/>
                    </a:solidFill>
                    <a:latin typeface="Arial" charset="0"/>
                    <a:ea typeface="+mn-ea"/>
                    <a:cs typeface="Times New Roman" pitchFamily="18" charset="0"/>
                  </a:defRPr>
                </a:lvl8pPr>
                <a:lvl9pPr marL="3657600" algn="l" defTabSz="914400" rtl="0" eaLnBrk="1" latinLnBrk="0" hangingPunct="1">
                  <a:defRPr sz="2000" kern="1200">
                    <a:solidFill>
                      <a:schemeClr val="bg1"/>
                    </a:solidFill>
                    <a:latin typeface="Arial" charset="0"/>
                    <a:ea typeface="+mn-ea"/>
                    <a:cs typeface="Times New Roman" pitchFamily="18" charset="0"/>
                  </a:defRPr>
                </a:lvl9pPr>
              </a:lstStyle>
              <a:p>
                <a:pPr>
                  <a:buFont typeface="Times New Roman" pitchFamily="16" charset="0"/>
                  <a:buNone/>
                  <a:defRPr/>
                </a:pPr>
                <a:endParaRPr lang="fr-FR" sz="1600">
                  <a:solidFill>
                    <a:srgbClr val="00007A"/>
                  </a:solidFill>
                  <a:latin typeface="+mj-lt"/>
                </a:endParaRPr>
              </a:p>
            </p:txBody>
          </p:sp>
          <p:sp>
            <p:nvSpPr>
              <p:cNvPr id="60" name="Forme libre 59"/>
              <p:cNvSpPr/>
              <p:nvPr/>
            </p:nvSpPr>
            <p:spPr bwMode="auto">
              <a:xfrm>
                <a:off x="909622" y="3106612"/>
                <a:ext cx="1244230" cy="44977"/>
              </a:xfrm>
              <a:custGeom>
                <a:avLst/>
                <a:gdLst>
                  <a:gd name="connsiteX0" fmla="*/ 0 w 995083"/>
                  <a:gd name="connsiteY0" fmla="*/ 0 h 82923"/>
                  <a:gd name="connsiteX1" fmla="*/ 510988 w 995083"/>
                  <a:gd name="connsiteY1" fmla="*/ 80682 h 82923"/>
                  <a:gd name="connsiteX2" fmla="*/ 995083 w 995083"/>
                  <a:gd name="connsiteY2" fmla="*/ 13447 h 82923"/>
                </a:gdLst>
                <a:ahLst/>
                <a:cxnLst>
                  <a:cxn ang="0">
                    <a:pos x="connsiteX0" y="connsiteY0"/>
                  </a:cxn>
                  <a:cxn ang="0">
                    <a:pos x="connsiteX1" y="connsiteY1"/>
                  </a:cxn>
                  <a:cxn ang="0">
                    <a:pos x="connsiteX2" y="connsiteY2"/>
                  </a:cxn>
                </a:cxnLst>
                <a:rect l="l" t="t" r="r" b="b"/>
                <a:pathLst>
                  <a:path w="995083" h="82923">
                    <a:moveTo>
                      <a:pt x="0" y="0"/>
                    </a:moveTo>
                    <a:cubicBezTo>
                      <a:pt x="172570" y="39220"/>
                      <a:pt x="345141" y="78441"/>
                      <a:pt x="510988" y="80682"/>
                    </a:cubicBezTo>
                    <a:cubicBezTo>
                      <a:pt x="676835" y="82923"/>
                      <a:pt x="835959" y="48185"/>
                      <a:pt x="995083" y="13447"/>
                    </a:cubicBezTo>
                  </a:path>
                </a:pathLst>
              </a:custGeom>
              <a:noFill/>
              <a:ln w="9525" cap="flat" cmpd="sng" algn="ctr">
                <a:solidFill>
                  <a:schemeClr val="bg1">
                    <a:lumMod val="50000"/>
                  </a:schemeClr>
                </a:solidFill>
                <a:prstDash val="solid"/>
                <a:round/>
                <a:headEnd type="none" w="med" len="med"/>
                <a:tailEnd type="none" w="med" len="med"/>
              </a:ln>
              <a:effectLst/>
            </p:spPr>
            <p:txBody>
              <a:bodyPr wrap="none" lIns="36000" tIns="0" rIns="36000" bIns="0" anchor="ctr"/>
              <a:lstStyle>
                <a:defPPr>
                  <a:defRPr lang="en-GB"/>
                </a:defPPr>
                <a:lvl1pPr algn="ctr" rtl="0" fontAlgn="base">
                  <a:spcBef>
                    <a:spcPct val="0"/>
                  </a:spcBef>
                  <a:spcAft>
                    <a:spcPct val="0"/>
                  </a:spcAft>
                  <a:defRPr sz="2000" kern="1200">
                    <a:solidFill>
                      <a:schemeClr val="bg1"/>
                    </a:solidFill>
                    <a:latin typeface="Arial" charset="0"/>
                    <a:ea typeface="+mn-ea"/>
                    <a:cs typeface="Times New Roman" pitchFamily="18" charset="0"/>
                  </a:defRPr>
                </a:lvl1pPr>
                <a:lvl2pPr marL="457200" algn="ctr" rtl="0" fontAlgn="base">
                  <a:spcBef>
                    <a:spcPct val="0"/>
                  </a:spcBef>
                  <a:spcAft>
                    <a:spcPct val="0"/>
                  </a:spcAft>
                  <a:defRPr sz="2000" kern="1200">
                    <a:solidFill>
                      <a:schemeClr val="bg1"/>
                    </a:solidFill>
                    <a:latin typeface="Arial" charset="0"/>
                    <a:ea typeface="+mn-ea"/>
                    <a:cs typeface="Times New Roman" pitchFamily="18" charset="0"/>
                  </a:defRPr>
                </a:lvl2pPr>
                <a:lvl3pPr marL="914400" algn="ctr" rtl="0" fontAlgn="base">
                  <a:spcBef>
                    <a:spcPct val="0"/>
                  </a:spcBef>
                  <a:spcAft>
                    <a:spcPct val="0"/>
                  </a:spcAft>
                  <a:defRPr sz="2000" kern="1200">
                    <a:solidFill>
                      <a:schemeClr val="bg1"/>
                    </a:solidFill>
                    <a:latin typeface="Arial" charset="0"/>
                    <a:ea typeface="+mn-ea"/>
                    <a:cs typeface="Times New Roman" pitchFamily="18" charset="0"/>
                  </a:defRPr>
                </a:lvl3pPr>
                <a:lvl4pPr marL="1371600" algn="ctr" rtl="0" fontAlgn="base">
                  <a:spcBef>
                    <a:spcPct val="0"/>
                  </a:spcBef>
                  <a:spcAft>
                    <a:spcPct val="0"/>
                  </a:spcAft>
                  <a:defRPr sz="2000" kern="1200">
                    <a:solidFill>
                      <a:schemeClr val="bg1"/>
                    </a:solidFill>
                    <a:latin typeface="Arial" charset="0"/>
                    <a:ea typeface="+mn-ea"/>
                    <a:cs typeface="Times New Roman" pitchFamily="18" charset="0"/>
                  </a:defRPr>
                </a:lvl4pPr>
                <a:lvl5pPr marL="1828800" algn="ctr" rtl="0" fontAlgn="base">
                  <a:spcBef>
                    <a:spcPct val="0"/>
                  </a:spcBef>
                  <a:spcAft>
                    <a:spcPct val="0"/>
                  </a:spcAft>
                  <a:defRPr sz="2000" kern="1200">
                    <a:solidFill>
                      <a:schemeClr val="bg1"/>
                    </a:solidFill>
                    <a:latin typeface="Arial" charset="0"/>
                    <a:ea typeface="+mn-ea"/>
                    <a:cs typeface="Times New Roman" pitchFamily="18" charset="0"/>
                  </a:defRPr>
                </a:lvl5pPr>
                <a:lvl6pPr marL="2286000" algn="l" defTabSz="914400" rtl="0" eaLnBrk="1" latinLnBrk="0" hangingPunct="1">
                  <a:defRPr sz="2000" kern="1200">
                    <a:solidFill>
                      <a:schemeClr val="bg1"/>
                    </a:solidFill>
                    <a:latin typeface="Arial" charset="0"/>
                    <a:ea typeface="+mn-ea"/>
                    <a:cs typeface="Times New Roman" pitchFamily="18" charset="0"/>
                  </a:defRPr>
                </a:lvl6pPr>
                <a:lvl7pPr marL="2743200" algn="l" defTabSz="914400" rtl="0" eaLnBrk="1" latinLnBrk="0" hangingPunct="1">
                  <a:defRPr sz="2000" kern="1200">
                    <a:solidFill>
                      <a:schemeClr val="bg1"/>
                    </a:solidFill>
                    <a:latin typeface="Arial" charset="0"/>
                    <a:ea typeface="+mn-ea"/>
                    <a:cs typeface="Times New Roman" pitchFamily="18" charset="0"/>
                  </a:defRPr>
                </a:lvl7pPr>
                <a:lvl8pPr marL="3200400" algn="l" defTabSz="914400" rtl="0" eaLnBrk="1" latinLnBrk="0" hangingPunct="1">
                  <a:defRPr sz="2000" kern="1200">
                    <a:solidFill>
                      <a:schemeClr val="bg1"/>
                    </a:solidFill>
                    <a:latin typeface="Arial" charset="0"/>
                    <a:ea typeface="+mn-ea"/>
                    <a:cs typeface="Times New Roman" pitchFamily="18" charset="0"/>
                  </a:defRPr>
                </a:lvl8pPr>
                <a:lvl9pPr marL="3657600" algn="l" defTabSz="914400" rtl="0" eaLnBrk="1" latinLnBrk="0" hangingPunct="1">
                  <a:defRPr sz="2000" kern="1200">
                    <a:solidFill>
                      <a:schemeClr val="bg1"/>
                    </a:solidFill>
                    <a:latin typeface="Arial" charset="0"/>
                    <a:ea typeface="+mn-ea"/>
                    <a:cs typeface="Times New Roman" pitchFamily="18" charset="0"/>
                  </a:defRPr>
                </a:lvl9pPr>
              </a:lstStyle>
              <a:p>
                <a:pPr>
                  <a:buFont typeface="Times New Roman" pitchFamily="16" charset="0"/>
                  <a:buNone/>
                  <a:defRPr/>
                </a:pPr>
                <a:endParaRPr lang="fr-FR" sz="1600">
                  <a:solidFill>
                    <a:srgbClr val="00007A"/>
                  </a:solidFill>
                  <a:latin typeface="+mj-lt"/>
                </a:endParaRPr>
              </a:p>
            </p:txBody>
          </p:sp>
        </p:grpSp>
        <p:grpSp>
          <p:nvGrpSpPr>
            <p:cNvPr id="46" name="Groupe 11"/>
            <p:cNvGrpSpPr>
              <a:grpSpLocks/>
            </p:cNvGrpSpPr>
            <p:nvPr/>
          </p:nvGrpSpPr>
          <p:grpSpPr bwMode="auto">
            <a:xfrm rot="2093110">
              <a:off x="2847936" y="3030632"/>
              <a:ext cx="1309208" cy="254538"/>
              <a:chOff x="818157" y="3107030"/>
              <a:chExt cx="1335268" cy="141804"/>
            </a:xfrm>
          </p:grpSpPr>
          <p:sp>
            <p:nvSpPr>
              <p:cNvPr id="55" name="Forme libre 54"/>
              <p:cNvSpPr/>
              <p:nvPr/>
            </p:nvSpPr>
            <p:spPr bwMode="auto">
              <a:xfrm>
                <a:off x="818157" y="3204879"/>
                <a:ext cx="1240712" cy="43955"/>
              </a:xfrm>
              <a:custGeom>
                <a:avLst/>
                <a:gdLst>
                  <a:gd name="connsiteX0" fmla="*/ 0 w 995083"/>
                  <a:gd name="connsiteY0" fmla="*/ 0 h 82923"/>
                  <a:gd name="connsiteX1" fmla="*/ 510988 w 995083"/>
                  <a:gd name="connsiteY1" fmla="*/ 80682 h 82923"/>
                  <a:gd name="connsiteX2" fmla="*/ 995083 w 995083"/>
                  <a:gd name="connsiteY2" fmla="*/ 13447 h 82923"/>
                </a:gdLst>
                <a:ahLst/>
                <a:cxnLst>
                  <a:cxn ang="0">
                    <a:pos x="connsiteX0" y="connsiteY0"/>
                  </a:cxn>
                  <a:cxn ang="0">
                    <a:pos x="connsiteX1" y="connsiteY1"/>
                  </a:cxn>
                  <a:cxn ang="0">
                    <a:pos x="connsiteX2" y="connsiteY2"/>
                  </a:cxn>
                </a:cxnLst>
                <a:rect l="l" t="t" r="r" b="b"/>
                <a:pathLst>
                  <a:path w="995083" h="82923">
                    <a:moveTo>
                      <a:pt x="0" y="0"/>
                    </a:moveTo>
                    <a:cubicBezTo>
                      <a:pt x="172570" y="39220"/>
                      <a:pt x="345141" y="78441"/>
                      <a:pt x="510988" y="80682"/>
                    </a:cubicBezTo>
                    <a:cubicBezTo>
                      <a:pt x="676835" y="82923"/>
                      <a:pt x="835959" y="48185"/>
                      <a:pt x="995083" y="13447"/>
                    </a:cubicBezTo>
                  </a:path>
                </a:pathLst>
              </a:custGeom>
              <a:noFill/>
              <a:ln w="9525" cap="flat" cmpd="sng" algn="ctr">
                <a:solidFill>
                  <a:schemeClr val="bg1">
                    <a:lumMod val="50000"/>
                  </a:schemeClr>
                </a:solidFill>
                <a:prstDash val="solid"/>
                <a:round/>
                <a:headEnd type="none" w="med" len="med"/>
                <a:tailEnd type="none" w="med" len="med"/>
              </a:ln>
              <a:effectLst/>
            </p:spPr>
            <p:txBody>
              <a:bodyPr wrap="none" lIns="36000" tIns="0" rIns="36000" bIns="0" anchor="ctr"/>
              <a:lstStyle>
                <a:defPPr>
                  <a:defRPr lang="en-GB"/>
                </a:defPPr>
                <a:lvl1pPr algn="ctr" rtl="0" fontAlgn="base">
                  <a:spcBef>
                    <a:spcPct val="0"/>
                  </a:spcBef>
                  <a:spcAft>
                    <a:spcPct val="0"/>
                  </a:spcAft>
                  <a:defRPr sz="2000" kern="1200">
                    <a:solidFill>
                      <a:schemeClr val="bg1"/>
                    </a:solidFill>
                    <a:latin typeface="Arial" charset="0"/>
                    <a:ea typeface="+mn-ea"/>
                    <a:cs typeface="Times New Roman" pitchFamily="18" charset="0"/>
                  </a:defRPr>
                </a:lvl1pPr>
                <a:lvl2pPr marL="457200" algn="ctr" rtl="0" fontAlgn="base">
                  <a:spcBef>
                    <a:spcPct val="0"/>
                  </a:spcBef>
                  <a:spcAft>
                    <a:spcPct val="0"/>
                  </a:spcAft>
                  <a:defRPr sz="2000" kern="1200">
                    <a:solidFill>
                      <a:schemeClr val="bg1"/>
                    </a:solidFill>
                    <a:latin typeface="Arial" charset="0"/>
                    <a:ea typeface="+mn-ea"/>
                    <a:cs typeface="Times New Roman" pitchFamily="18" charset="0"/>
                  </a:defRPr>
                </a:lvl2pPr>
                <a:lvl3pPr marL="914400" algn="ctr" rtl="0" fontAlgn="base">
                  <a:spcBef>
                    <a:spcPct val="0"/>
                  </a:spcBef>
                  <a:spcAft>
                    <a:spcPct val="0"/>
                  </a:spcAft>
                  <a:defRPr sz="2000" kern="1200">
                    <a:solidFill>
                      <a:schemeClr val="bg1"/>
                    </a:solidFill>
                    <a:latin typeface="Arial" charset="0"/>
                    <a:ea typeface="+mn-ea"/>
                    <a:cs typeface="Times New Roman" pitchFamily="18" charset="0"/>
                  </a:defRPr>
                </a:lvl3pPr>
                <a:lvl4pPr marL="1371600" algn="ctr" rtl="0" fontAlgn="base">
                  <a:spcBef>
                    <a:spcPct val="0"/>
                  </a:spcBef>
                  <a:spcAft>
                    <a:spcPct val="0"/>
                  </a:spcAft>
                  <a:defRPr sz="2000" kern="1200">
                    <a:solidFill>
                      <a:schemeClr val="bg1"/>
                    </a:solidFill>
                    <a:latin typeface="Arial" charset="0"/>
                    <a:ea typeface="+mn-ea"/>
                    <a:cs typeface="Times New Roman" pitchFamily="18" charset="0"/>
                  </a:defRPr>
                </a:lvl4pPr>
                <a:lvl5pPr marL="1828800" algn="ctr" rtl="0" fontAlgn="base">
                  <a:spcBef>
                    <a:spcPct val="0"/>
                  </a:spcBef>
                  <a:spcAft>
                    <a:spcPct val="0"/>
                  </a:spcAft>
                  <a:defRPr sz="2000" kern="1200">
                    <a:solidFill>
                      <a:schemeClr val="bg1"/>
                    </a:solidFill>
                    <a:latin typeface="Arial" charset="0"/>
                    <a:ea typeface="+mn-ea"/>
                    <a:cs typeface="Times New Roman" pitchFamily="18" charset="0"/>
                  </a:defRPr>
                </a:lvl5pPr>
                <a:lvl6pPr marL="2286000" algn="l" defTabSz="914400" rtl="0" eaLnBrk="1" latinLnBrk="0" hangingPunct="1">
                  <a:defRPr sz="2000" kern="1200">
                    <a:solidFill>
                      <a:schemeClr val="bg1"/>
                    </a:solidFill>
                    <a:latin typeface="Arial" charset="0"/>
                    <a:ea typeface="+mn-ea"/>
                    <a:cs typeface="Times New Roman" pitchFamily="18" charset="0"/>
                  </a:defRPr>
                </a:lvl6pPr>
                <a:lvl7pPr marL="2743200" algn="l" defTabSz="914400" rtl="0" eaLnBrk="1" latinLnBrk="0" hangingPunct="1">
                  <a:defRPr sz="2000" kern="1200">
                    <a:solidFill>
                      <a:schemeClr val="bg1"/>
                    </a:solidFill>
                    <a:latin typeface="Arial" charset="0"/>
                    <a:ea typeface="+mn-ea"/>
                    <a:cs typeface="Times New Roman" pitchFamily="18" charset="0"/>
                  </a:defRPr>
                </a:lvl7pPr>
                <a:lvl8pPr marL="3200400" algn="l" defTabSz="914400" rtl="0" eaLnBrk="1" latinLnBrk="0" hangingPunct="1">
                  <a:defRPr sz="2000" kern="1200">
                    <a:solidFill>
                      <a:schemeClr val="bg1"/>
                    </a:solidFill>
                    <a:latin typeface="Arial" charset="0"/>
                    <a:ea typeface="+mn-ea"/>
                    <a:cs typeface="Times New Roman" pitchFamily="18" charset="0"/>
                  </a:defRPr>
                </a:lvl8pPr>
                <a:lvl9pPr marL="3657600" algn="l" defTabSz="914400" rtl="0" eaLnBrk="1" latinLnBrk="0" hangingPunct="1">
                  <a:defRPr sz="2000" kern="1200">
                    <a:solidFill>
                      <a:schemeClr val="bg1"/>
                    </a:solidFill>
                    <a:latin typeface="Arial" charset="0"/>
                    <a:ea typeface="+mn-ea"/>
                    <a:cs typeface="Times New Roman" pitchFamily="18" charset="0"/>
                  </a:defRPr>
                </a:lvl9pPr>
              </a:lstStyle>
              <a:p>
                <a:pPr>
                  <a:buFont typeface="Times New Roman" pitchFamily="16" charset="0"/>
                  <a:buNone/>
                  <a:defRPr/>
                </a:pPr>
                <a:endParaRPr lang="fr-FR" sz="1600">
                  <a:solidFill>
                    <a:srgbClr val="00007A"/>
                  </a:solidFill>
                  <a:latin typeface="+mj-lt"/>
                </a:endParaRPr>
              </a:p>
            </p:txBody>
          </p:sp>
          <p:sp>
            <p:nvSpPr>
              <p:cNvPr id="56" name="Forme libre 55"/>
              <p:cNvSpPr/>
              <p:nvPr/>
            </p:nvSpPr>
            <p:spPr bwMode="auto">
              <a:xfrm>
                <a:off x="854634" y="3158231"/>
                <a:ext cx="1242584" cy="43955"/>
              </a:xfrm>
              <a:custGeom>
                <a:avLst/>
                <a:gdLst>
                  <a:gd name="connsiteX0" fmla="*/ 0 w 995083"/>
                  <a:gd name="connsiteY0" fmla="*/ 0 h 82923"/>
                  <a:gd name="connsiteX1" fmla="*/ 510988 w 995083"/>
                  <a:gd name="connsiteY1" fmla="*/ 80682 h 82923"/>
                  <a:gd name="connsiteX2" fmla="*/ 995083 w 995083"/>
                  <a:gd name="connsiteY2" fmla="*/ 13447 h 82923"/>
                </a:gdLst>
                <a:ahLst/>
                <a:cxnLst>
                  <a:cxn ang="0">
                    <a:pos x="connsiteX0" y="connsiteY0"/>
                  </a:cxn>
                  <a:cxn ang="0">
                    <a:pos x="connsiteX1" y="connsiteY1"/>
                  </a:cxn>
                  <a:cxn ang="0">
                    <a:pos x="connsiteX2" y="connsiteY2"/>
                  </a:cxn>
                </a:cxnLst>
                <a:rect l="l" t="t" r="r" b="b"/>
                <a:pathLst>
                  <a:path w="995083" h="82923">
                    <a:moveTo>
                      <a:pt x="0" y="0"/>
                    </a:moveTo>
                    <a:cubicBezTo>
                      <a:pt x="172570" y="39220"/>
                      <a:pt x="345141" y="78441"/>
                      <a:pt x="510988" y="80682"/>
                    </a:cubicBezTo>
                    <a:cubicBezTo>
                      <a:pt x="676835" y="82923"/>
                      <a:pt x="835959" y="48185"/>
                      <a:pt x="995083" y="13447"/>
                    </a:cubicBezTo>
                  </a:path>
                </a:pathLst>
              </a:custGeom>
              <a:noFill/>
              <a:ln w="9525" cap="flat" cmpd="sng" algn="ctr">
                <a:solidFill>
                  <a:schemeClr val="bg1">
                    <a:lumMod val="50000"/>
                  </a:schemeClr>
                </a:solidFill>
                <a:prstDash val="solid"/>
                <a:round/>
                <a:headEnd type="none" w="med" len="med"/>
                <a:tailEnd type="none" w="med" len="med"/>
              </a:ln>
              <a:effectLst/>
            </p:spPr>
            <p:txBody>
              <a:bodyPr wrap="none" lIns="36000" tIns="0" rIns="36000" bIns="0" anchor="ctr"/>
              <a:lstStyle>
                <a:defPPr>
                  <a:defRPr lang="en-GB"/>
                </a:defPPr>
                <a:lvl1pPr algn="ctr" rtl="0" fontAlgn="base">
                  <a:spcBef>
                    <a:spcPct val="0"/>
                  </a:spcBef>
                  <a:spcAft>
                    <a:spcPct val="0"/>
                  </a:spcAft>
                  <a:defRPr sz="2000" kern="1200">
                    <a:solidFill>
                      <a:schemeClr val="bg1"/>
                    </a:solidFill>
                    <a:latin typeface="Arial" charset="0"/>
                    <a:ea typeface="+mn-ea"/>
                    <a:cs typeface="Times New Roman" pitchFamily="18" charset="0"/>
                  </a:defRPr>
                </a:lvl1pPr>
                <a:lvl2pPr marL="457200" algn="ctr" rtl="0" fontAlgn="base">
                  <a:spcBef>
                    <a:spcPct val="0"/>
                  </a:spcBef>
                  <a:spcAft>
                    <a:spcPct val="0"/>
                  </a:spcAft>
                  <a:defRPr sz="2000" kern="1200">
                    <a:solidFill>
                      <a:schemeClr val="bg1"/>
                    </a:solidFill>
                    <a:latin typeface="Arial" charset="0"/>
                    <a:ea typeface="+mn-ea"/>
                    <a:cs typeface="Times New Roman" pitchFamily="18" charset="0"/>
                  </a:defRPr>
                </a:lvl2pPr>
                <a:lvl3pPr marL="914400" algn="ctr" rtl="0" fontAlgn="base">
                  <a:spcBef>
                    <a:spcPct val="0"/>
                  </a:spcBef>
                  <a:spcAft>
                    <a:spcPct val="0"/>
                  </a:spcAft>
                  <a:defRPr sz="2000" kern="1200">
                    <a:solidFill>
                      <a:schemeClr val="bg1"/>
                    </a:solidFill>
                    <a:latin typeface="Arial" charset="0"/>
                    <a:ea typeface="+mn-ea"/>
                    <a:cs typeface="Times New Roman" pitchFamily="18" charset="0"/>
                  </a:defRPr>
                </a:lvl3pPr>
                <a:lvl4pPr marL="1371600" algn="ctr" rtl="0" fontAlgn="base">
                  <a:spcBef>
                    <a:spcPct val="0"/>
                  </a:spcBef>
                  <a:spcAft>
                    <a:spcPct val="0"/>
                  </a:spcAft>
                  <a:defRPr sz="2000" kern="1200">
                    <a:solidFill>
                      <a:schemeClr val="bg1"/>
                    </a:solidFill>
                    <a:latin typeface="Arial" charset="0"/>
                    <a:ea typeface="+mn-ea"/>
                    <a:cs typeface="Times New Roman" pitchFamily="18" charset="0"/>
                  </a:defRPr>
                </a:lvl4pPr>
                <a:lvl5pPr marL="1828800" algn="ctr" rtl="0" fontAlgn="base">
                  <a:spcBef>
                    <a:spcPct val="0"/>
                  </a:spcBef>
                  <a:spcAft>
                    <a:spcPct val="0"/>
                  </a:spcAft>
                  <a:defRPr sz="2000" kern="1200">
                    <a:solidFill>
                      <a:schemeClr val="bg1"/>
                    </a:solidFill>
                    <a:latin typeface="Arial" charset="0"/>
                    <a:ea typeface="+mn-ea"/>
                    <a:cs typeface="Times New Roman" pitchFamily="18" charset="0"/>
                  </a:defRPr>
                </a:lvl5pPr>
                <a:lvl6pPr marL="2286000" algn="l" defTabSz="914400" rtl="0" eaLnBrk="1" latinLnBrk="0" hangingPunct="1">
                  <a:defRPr sz="2000" kern="1200">
                    <a:solidFill>
                      <a:schemeClr val="bg1"/>
                    </a:solidFill>
                    <a:latin typeface="Arial" charset="0"/>
                    <a:ea typeface="+mn-ea"/>
                    <a:cs typeface="Times New Roman" pitchFamily="18" charset="0"/>
                  </a:defRPr>
                </a:lvl6pPr>
                <a:lvl7pPr marL="2743200" algn="l" defTabSz="914400" rtl="0" eaLnBrk="1" latinLnBrk="0" hangingPunct="1">
                  <a:defRPr sz="2000" kern="1200">
                    <a:solidFill>
                      <a:schemeClr val="bg1"/>
                    </a:solidFill>
                    <a:latin typeface="Arial" charset="0"/>
                    <a:ea typeface="+mn-ea"/>
                    <a:cs typeface="Times New Roman" pitchFamily="18" charset="0"/>
                  </a:defRPr>
                </a:lvl7pPr>
                <a:lvl8pPr marL="3200400" algn="l" defTabSz="914400" rtl="0" eaLnBrk="1" latinLnBrk="0" hangingPunct="1">
                  <a:defRPr sz="2000" kern="1200">
                    <a:solidFill>
                      <a:schemeClr val="bg1"/>
                    </a:solidFill>
                    <a:latin typeface="Arial" charset="0"/>
                    <a:ea typeface="+mn-ea"/>
                    <a:cs typeface="Times New Roman" pitchFamily="18" charset="0"/>
                  </a:defRPr>
                </a:lvl8pPr>
                <a:lvl9pPr marL="3657600" algn="l" defTabSz="914400" rtl="0" eaLnBrk="1" latinLnBrk="0" hangingPunct="1">
                  <a:defRPr sz="2000" kern="1200">
                    <a:solidFill>
                      <a:schemeClr val="bg1"/>
                    </a:solidFill>
                    <a:latin typeface="Arial" charset="0"/>
                    <a:ea typeface="+mn-ea"/>
                    <a:cs typeface="Times New Roman" pitchFamily="18" charset="0"/>
                  </a:defRPr>
                </a:lvl9pPr>
              </a:lstStyle>
              <a:p>
                <a:pPr>
                  <a:buFont typeface="Times New Roman" pitchFamily="16" charset="0"/>
                  <a:buNone/>
                  <a:defRPr/>
                </a:pPr>
                <a:endParaRPr lang="fr-FR" sz="1600">
                  <a:solidFill>
                    <a:srgbClr val="00007A"/>
                  </a:solidFill>
                  <a:latin typeface="+mj-lt"/>
                </a:endParaRPr>
              </a:p>
            </p:txBody>
          </p:sp>
          <p:sp>
            <p:nvSpPr>
              <p:cNvPr id="57" name="Forme libre 56"/>
              <p:cNvSpPr/>
              <p:nvPr/>
            </p:nvSpPr>
            <p:spPr bwMode="auto">
              <a:xfrm>
                <a:off x="910841" y="3107030"/>
                <a:ext cx="1242584" cy="44977"/>
              </a:xfrm>
              <a:custGeom>
                <a:avLst/>
                <a:gdLst>
                  <a:gd name="connsiteX0" fmla="*/ 0 w 995083"/>
                  <a:gd name="connsiteY0" fmla="*/ 0 h 82923"/>
                  <a:gd name="connsiteX1" fmla="*/ 510988 w 995083"/>
                  <a:gd name="connsiteY1" fmla="*/ 80682 h 82923"/>
                  <a:gd name="connsiteX2" fmla="*/ 995083 w 995083"/>
                  <a:gd name="connsiteY2" fmla="*/ 13447 h 82923"/>
                </a:gdLst>
                <a:ahLst/>
                <a:cxnLst>
                  <a:cxn ang="0">
                    <a:pos x="connsiteX0" y="connsiteY0"/>
                  </a:cxn>
                  <a:cxn ang="0">
                    <a:pos x="connsiteX1" y="connsiteY1"/>
                  </a:cxn>
                  <a:cxn ang="0">
                    <a:pos x="connsiteX2" y="connsiteY2"/>
                  </a:cxn>
                </a:cxnLst>
                <a:rect l="l" t="t" r="r" b="b"/>
                <a:pathLst>
                  <a:path w="995083" h="82923">
                    <a:moveTo>
                      <a:pt x="0" y="0"/>
                    </a:moveTo>
                    <a:cubicBezTo>
                      <a:pt x="172570" y="39220"/>
                      <a:pt x="345141" y="78441"/>
                      <a:pt x="510988" y="80682"/>
                    </a:cubicBezTo>
                    <a:cubicBezTo>
                      <a:pt x="676835" y="82923"/>
                      <a:pt x="835959" y="48185"/>
                      <a:pt x="995083" y="13447"/>
                    </a:cubicBezTo>
                  </a:path>
                </a:pathLst>
              </a:custGeom>
              <a:noFill/>
              <a:ln w="9525" cap="flat" cmpd="sng" algn="ctr">
                <a:solidFill>
                  <a:schemeClr val="bg1">
                    <a:lumMod val="50000"/>
                  </a:schemeClr>
                </a:solidFill>
                <a:prstDash val="solid"/>
                <a:round/>
                <a:headEnd type="none" w="med" len="med"/>
                <a:tailEnd type="none" w="med" len="med"/>
              </a:ln>
              <a:effectLst/>
            </p:spPr>
            <p:txBody>
              <a:bodyPr wrap="none" lIns="36000" tIns="0" rIns="36000" bIns="0" anchor="ctr"/>
              <a:lstStyle>
                <a:defPPr>
                  <a:defRPr lang="en-GB"/>
                </a:defPPr>
                <a:lvl1pPr algn="ctr" rtl="0" fontAlgn="base">
                  <a:spcBef>
                    <a:spcPct val="0"/>
                  </a:spcBef>
                  <a:spcAft>
                    <a:spcPct val="0"/>
                  </a:spcAft>
                  <a:defRPr sz="2000" kern="1200">
                    <a:solidFill>
                      <a:schemeClr val="bg1"/>
                    </a:solidFill>
                    <a:latin typeface="Arial" charset="0"/>
                    <a:ea typeface="+mn-ea"/>
                    <a:cs typeface="Times New Roman" pitchFamily="18" charset="0"/>
                  </a:defRPr>
                </a:lvl1pPr>
                <a:lvl2pPr marL="457200" algn="ctr" rtl="0" fontAlgn="base">
                  <a:spcBef>
                    <a:spcPct val="0"/>
                  </a:spcBef>
                  <a:spcAft>
                    <a:spcPct val="0"/>
                  </a:spcAft>
                  <a:defRPr sz="2000" kern="1200">
                    <a:solidFill>
                      <a:schemeClr val="bg1"/>
                    </a:solidFill>
                    <a:latin typeface="Arial" charset="0"/>
                    <a:ea typeface="+mn-ea"/>
                    <a:cs typeface="Times New Roman" pitchFamily="18" charset="0"/>
                  </a:defRPr>
                </a:lvl2pPr>
                <a:lvl3pPr marL="914400" algn="ctr" rtl="0" fontAlgn="base">
                  <a:spcBef>
                    <a:spcPct val="0"/>
                  </a:spcBef>
                  <a:spcAft>
                    <a:spcPct val="0"/>
                  </a:spcAft>
                  <a:defRPr sz="2000" kern="1200">
                    <a:solidFill>
                      <a:schemeClr val="bg1"/>
                    </a:solidFill>
                    <a:latin typeface="Arial" charset="0"/>
                    <a:ea typeface="+mn-ea"/>
                    <a:cs typeface="Times New Roman" pitchFamily="18" charset="0"/>
                  </a:defRPr>
                </a:lvl3pPr>
                <a:lvl4pPr marL="1371600" algn="ctr" rtl="0" fontAlgn="base">
                  <a:spcBef>
                    <a:spcPct val="0"/>
                  </a:spcBef>
                  <a:spcAft>
                    <a:spcPct val="0"/>
                  </a:spcAft>
                  <a:defRPr sz="2000" kern="1200">
                    <a:solidFill>
                      <a:schemeClr val="bg1"/>
                    </a:solidFill>
                    <a:latin typeface="Arial" charset="0"/>
                    <a:ea typeface="+mn-ea"/>
                    <a:cs typeface="Times New Roman" pitchFamily="18" charset="0"/>
                  </a:defRPr>
                </a:lvl4pPr>
                <a:lvl5pPr marL="1828800" algn="ctr" rtl="0" fontAlgn="base">
                  <a:spcBef>
                    <a:spcPct val="0"/>
                  </a:spcBef>
                  <a:spcAft>
                    <a:spcPct val="0"/>
                  </a:spcAft>
                  <a:defRPr sz="2000" kern="1200">
                    <a:solidFill>
                      <a:schemeClr val="bg1"/>
                    </a:solidFill>
                    <a:latin typeface="Arial" charset="0"/>
                    <a:ea typeface="+mn-ea"/>
                    <a:cs typeface="Times New Roman" pitchFamily="18" charset="0"/>
                  </a:defRPr>
                </a:lvl5pPr>
                <a:lvl6pPr marL="2286000" algn="l" defTabSz="914400" rtl="0" eaLnBrk="1" latinLnBrk="0" hangingPunct="1">
                  <a:defRPr sz="2000" kern="1200">
                    <a:solidFill>
                      <a:schemeClr val="bg1"/>
                    </a:solidFill>
                    <a:latin typeface="Arial" charset="0"/>
                    <a:ea typeface="+mn-ea"/>
                    <a:cs typeface="Times New Roman" pitchFamily="18" charset="0"/>
                  </a:defRPr>
                </a:lvl6pPr>
                <a:lvl7pPr marL="2743200" algn="l" defTabSz="914400" rtl="0" eaLnBrk="1" latinLnBrk="0" hangingPunct="1">
                  <a:defRPr sz="2000" kern="1200">
                    <a:solidFill>
                      <a:schemeClr val="bg1"/>
                    </a:solidFill>
                    <a:latin typeface="Arial" charset="0"/>
                    <a:ea typeface="+mn-ea"/>
                    <a:cs typeface="Times New Roman" pitchFamily="18" charset="0"/>
                  </a:defRPr>
                </a:lvl7pPr>
                <a:lvl8pPr marL="3200400" algn="l" defTabSz="914400" rtl="0" eaLnBrk="1" latinLnBrk="0" hangingPunct="1">
                  <a:defRPr sz="2000" kern="1200">
                    <a:solidFill>
                      <a:schemeClr val="bg1"/>
                    </a:solidFill>
                    <a:latin typeface="Arial" charset="0"/>
                    <a:ea typeface="+mn-ea"/>
                    <a:cs typeface="Times New Roman" pitchFamily="18" charset="0"/>
                  </a:defRPr>
                </a:lvl8pPr>
                <a:lvl9pPr marL="3657600" algn="l" defTabSz="914400" rtl="0" eaLnBrk="1" latinLnBrk="0" hangingPunct="1">
                  <a:defRPr sz="2000" kern="1200">
                    <a:solidFill>
                      <a:schemeClr val="bg1"/>
                    </a:solidFill>
                    <a:latin typeface="Arial" charset="0"/>
                    <a:ea typeface="+mn-ea"/>
                    <a:cs typeface="Times New Roman" pitchFamily="18" charset="0"/>
                  </a:defRPr>
                </a:lvl9pPr>
              </a:lstStyle>
              <a:p>
                <a:pPr>
                  <a:buFont typeface="Times New Roman" pitchFamily="16" charset="0"/>
                  <a:buNone/>
                  <a:defRPr/>
                </a:pPr>
                <a:endParaRPr lang="fr-FR" sz="1600">
                  <a:solidFill>
                    <a:srgbClr val="00007A"/>
                  </a:solidFill>
                  <a:latin typeface="+mj-lt"/>
                </a:endParaRPr>
              </a:p>
            </p:txBody>
          </p:sp>
        </p:grpSp>
        <p:grpSp>
          <p:nvGrpSpPr>
            <p:cNvPr id="48" name="Groupe 21"/>
            <p:cNvGrpSpPr>
              <a:grpSpLocks/>
            </p:cNvGrpSpPr>
            <p:nvPr/>
          </p:nvGrpSpPr>
          <p:grpSpPr bwMode="auto">
            <a:xfrm rot="2093110">
              <a:off x="1996066" y="2331043"/>
              <a:ext cx="1019644" cy="254123"/>
              <a:chOff x="817691" y="3106975"/>
              <a:chExt cx="1332246" cy="141574"/>
            </a:xfrm>
          </p:grpSpPr>
          <p:sp>
            <p:nvSpPr>
              <p:cNvPr id="52" name="Forme libre 51"/>
              <p:cNvSpPr/>
              <p:nvPr/>
            </p:nvSpPr>
            <p:spPr bwMode="auto">
              <a:xfrm>
                <a:off x="817691" y="3203572"/>
                <a:ext cx="1239437" cy="44977"/>
              </a:xfrm>
              <a:custGeom>
                <a:avLst/>
                <a:gdLst>
                  <a:gd name="connsiteX0" fmla="*/ 0 w 995083"/>
                  <a:gd name="connsiteY0" fmla="*/ 0 h 82923"/>
                  <a:gd name="connsiteX1" fmla="*/ 510988 w 995083"/>
                  <a:gd name="connsiteY1" fmla="*/ 80682 h 82923"/>
                  <a:gd name="connsiteX2" fmla="*/ 995083 w 995083"/>
                  <a:gd name="connsiteY2" fmla="*/ 13447 h 82923"/>
                </a:gdLst>
                <a:ahLst/>
                <a:cxnLst>
                  <a:cxn ang="0">
                    <a:pos x="connsiteX0" y="connsiteY0"/>
                  </a:cxn>
                  <a:cxn ang="0">
                    <a:pos x="connsiteX1" y="connsiteY1"/>
                  </a:cxn>
                  <a:cxn ang="0">
                    <a:pos x="connsiteX2" y="connsiteY2"/>
                  </a:cxn>
                </a:cxnLst>
                <a:rect l="l" t="t" r="r" b="b"/>
                <a:pathLst>
                  <a:path w="995083" h="82923">
                    <a:moveTo>
                      <a:pt x="0" y="0"/>
                    </a:moveTo>
                    <a:cubicBezTo>
                      <a:pt x="172570" y="39220"/>
                      <a:pt x="345141" y="78441"/>
                      <a:pt x="510988" y="80682"/>
                    </a:cubicBezTo>
                    <a:cubicBezTo>
                      <a:pt x="676835" y="82923"/>
                      <a:pt x="835959" y="48185"/>
                      <a:pt x="995083" y="13447"/>
                    </a:cubicBezTo>
                  </a:path>
                </a:pathLst>
              </a:custGeom>
              <a:noFill/>
              <a:ln w="9525" cap="flat" cmpd="sng" algn="ctr">
                <a:solidFill>
                  <a:schemeClr val="bg1">
                    <a:lumMod val="50000"/>
                  </a:schemeClr>
                </a:solidFill>
                <a:prstDash val="solid"/>
                <a:round/>
                <a:headEnd type="none" w="med" len="med"/>
                <a:tailEnd type="none" w="med" len="med"/>
              </a:ln>
              <a:effectLst/>
            </p:spPr>
            <p:txBody>
              <a:bodyPr wrap="none" lIns="36000" tIns="0" rIns="36000" bIns="0" anchor="ctr"/>
              <a:lstStyle>
                <a:defPPr>
                  <a:defRPr lang="en-GB"/>
                </a:defPPr>
                <a:lvl1pPr algn="ctr" rtl="0" fontAlgn="base">
                  <a:spcBef>
                    <a:spcPct val="0"/>
                  </a:spcBef>
                  <a:spcAft>
                    <a:spcPct val="0"/>
                  </a:spcAft>
                  <a:defRPr sz="2000" kern="1200">
                    <a:solidFill>
                      <a:schemeClr val="bg1"/>
                    </a:solidFill>
                    <a:latin typeface="Arial" charset="0"/>
                    <a:ea typeface="+mn-ea"/>
                    <a:cs typeface="Times New Roman" pitchFamily="18" charset="0"/>
                  </a:defRPr>
                </a:lvl1pPr>
                <a:lvl2pPr marL="457200" algn="ctr" rtl="0" fontAlgn="base">
                  <a:spcBef>
                    <a:spcPct val="0"/>
                  </a:spcBef>
                  <a:spcAft>
                    <a:spcPct val="0"/>
                  </a:spcAft>
                  <a:defRPr sz="2000" kern="1200">
                    <a:solidFill>
                      <a:schemeClr val="bg1"/>
                    </a:solidFill>
                    <a:latin typeface="Arial" charset="0"/>
                    <a:ea typeface="+mn-ea"/>
                    <a:cs typeface="Times New Roman" pitchFamily="18" charset="0"/>
                  </a:defRPr>
                </a:lvl2pPr>
                <a:lvl3pPr marL="914400" algn="ctr" rtl="0" fontAlgn="base">
                  <a:spcBef>
                    <a:spcPct val="0"/>
                  </a:spcBef>
                  <a:spcAft>
                    <a:spcPct val="0"/>
                  </a:spcAft>
                  <a:defRPr sz="2000" kern="1200">
                    <a:solidFill>
                      <a:schemeClr val="bg1"/>
                    </a:solidFill>
                    <a:latin typeface="Arial" charset="0"/>
                    <a:ea typeface="+mn-ea"/>
                    <a:cs typeface="Times New Roman" pitchFamily="18" charset="0"/>
                  </a:defRPr>
                </a:lvl3pPr>
                <a:lvl4pPr marL="1371600" algn="ctr" rtl="0" fontAlgn="base">
                  <a:spcBef>
                    <a:spcPct val="0"/>
                  </a:spcBef>
                  <a:spcAft>
                    <a:spcPct val="0"/>
                  </a:spcAft>
                  <a:defRPr sz="2000" kern="1200">
                    <a:solidFill>
                      <a:schemeClr val="bg1"/>
                    </a:solidFill>
                    <a:latin typeface="Arial" charset="0"/>
                    <a:ea typeface="+mn-ea"/>
                    <a:cs typeface="Times New Roman" pitchFamily="18" charset="0"/>
                  </a:defRPr>
                </a:lvl4pPr>
                <a:lvl5pPr marL="1828800" algn="ctr" rtl="0" fontAlgn="base">
                  <a:spcBef>
                    <a:spcPct val="0"/>
                  </a:spcBef>
                  <a:spcAft>
                    <a:spcPct val="0"/>
                  </a:spcAft>
                  <a:defRPr sz="2000" kern="1200">
                    <a:solidFill>
                      <a:schemeClr val="bg1"/>
                    </a:solidFill>
                    <a:latin typeface="Arial" charset="0"/>
                    <a:ea typeface="+mn-ea"/>
                    <a:cs typeface="Times New Roman" pitchFamily="18" charset="0"/>
                  </a:defRPr>
                </a:lvl5pPr>
                <a:lvl6pPr marL="2286000" algn="l" defTabSz="914400" rtl="0" eaLnBrk="1" latinLnBrk="0" hangingPunct="1">
                  <a:defRPr sz="2000" kern="1200">
                    <a:solidFill>
                      <a:schemeClr val="bg1"/>
                    </a:solidFill>
                    <a:latin typeface="Arial" charset="0"/>
                    <a:ea typeface="+mn-ea"/>
                    <a:cs typeface="Times New Roman" pitchFamily="18" charset="0"/>
                  </a:defRPr>
                </a:lvl6pPr>
                <a:lvl7pPr marL="2743200" algn="l" defTabSz="914400" rtl="0" eaLnBrk="1" latinLnBrk="0" hangingPunct="1">
                  <a:defRPr sz="2000" kern="1200">
                    <a:solidFill>
                      <a:schemeClr val="bg1"/>
                    </a:solidFill>
                    <a:latin typeface="Arial" charset="0"/>
                    <a:ea typeface="+mn-ea"/>
                    <a:cs typeface="Times New Roman" pitchFamily="18" charset="0"/>
                  </a:defRPr>
                </a:lvl7pPr>
                <a:lvl8pPr marL="3200400" algn="l" defTabSz="914400" rtl="0" eaLnBrk="1" latinLnBrk="0" hangingPunct="1">
                  <a:defRPr sz="2000" kern="1200">
                    <a:solidFill>
                      <a:schemeClr val="bg1"/>
                    </a:solidFill>
                    <a:latin typeface="Arial" charset="0"/>
                    <a:ea typeface="+mn-ea"/>
                    <a:cs typeface="Times New Roman" pitchFamily="18" charset="0"/>
                  </a:defRPr>
                </a:lvl8pPr>
                <a:lvl9pPr marL="3657600" algn="l" defTabSz="914400" rtl="0" eaLnBrk="1" latinLnBrk="0" hangingPunct="1">
                  <a:defRPr sz="2000" kern="1200">
                    <a:solidFill>
                      <a:schemeClr val="bg1"/>
                    </a:solidFill>
                    <a:latin typeface="Arial" charset="0"/>
                    <a:ea typeface="+mn-ea"/>
                    <a:cs typeface="Times New Roman" pitchFamily="18" charset="0"/>
                  </a:defRPr>
                </a:lvl9pPr>
              </a:lstStyle>
              <a:p>
                <a:pPr>
                  <a:buFont typeface="Times New Roman" pitchFamily="16" charset="0"/>
                  <a:buNone/>
                  <a:defRPr/>
                </a:pPr>
                <a:endParaRPr lang="fr-FR" sz="1600">
                  <a:solidFill>
                    <a:srgbClr val="00007A"/>
                  </a:solidFill>
                  <a:latin typeface="+mj-lt"/>
                </a:endParaRPr>
              </a:p>
            </p:txBody>
          </p:sp>
          <p:sp>
            <p:nvSpPr>
              <p:cNvPr id="53" name="Forme libre 52"/>
              <p:cNvSpPr/>
              <p:nvPr/>
            </p:nvSpPr>
            <p:spPr bwMode="auto">
              <a:xfrm>
                <a:off x="856590" y="3156892"/>
                <a:ext cx="1239437" cy="42932"/>
              </a:xfrm>
              <a:custGeom>
                <a:avLst/>
                <a:gdLst>
                  <a:gd name="connsiteX0" fmla="*/ 0 w 995083"/>
                  <a:gd name="connsiteY0" fmla="*/ 0 h 82923"/>
                  <a:gd name="connsiteX1" fmla="*/ 510988 w 995083"/>
                  <a:gd name="connsiteY1" fmla="*/ 80682 h 82923"/>
                  <a:gd name="connsiteX2" fmla="*/ 995083 w 995083"/>
                  <a:gd name="connsiteY2" fmla="*/ 13447 h 82923"/>
                </a:gdLst>
                <a:ahLst/>
                <a:cxnLst>
                  <a:cxn ang="0">
                    <a:pos x="connsiteX0" y="connsiteY0"/>
                  </a:cxn>
                  <a:cxn ang="0">
                    <a:pos x="connsiteX1" y="connsiteY1"/>
                  </a:cxn>
                  <a:cxn ang="0">
                    <a:pos x="connsiteX2" y="connsiteY2"/>
                  </a:cxn>
                </a:cxnLst>
                <a:rect l="l" t="t" r="r" b="b"/>
                <a:pathLst>
                  <a:path w="995083" h="82923">
                    <a:moveTo>
                      <a:pt x="0" y="0"/>
                    </a:moveTo>
                    <a:cubicBezTo>
                      <a:pt x="172570" y="39220"/>
                      <a:pt x="345141" y="78441"/>
                      <a:pt x="510988" y="80682"/>
                    </a:cubicBezTo>
                    <a:cubicBezTo>
                      <a:pt x="676835" y="82923"/>
                      <a:pt x="835959" y="48185"/>
                      <a:pt x="995083" y="13447"/>
                    </a:cubicBezTo>
                  </a:path>
                </a:pathLst>
              </a:custGeom>
              <a:noFill/>
              <a:ln w="9525" cap="flat" cmpd="sng" algn="ctr">
                <a:solidFill>
                  <a:schemeClr val="bg1">
                    <a:lumMod val="50000"/>
                  </a:schemeClr>
                </a:solidFill>
                <a:prstDash val="solid"/>
                <a:round/>
                <a:headEnd type="none" w="med" len="med"/>
                <a:tailEnd type="none" w="med" len="med"/>
              </a:ln>
              <a:effectLst/>
            </p:spPr>
            <p:txBody>
              <a:bodyPr wrap="none" lIns="36000" tIns="0" rIns="36000" bIns="0" anchor="ctr"/>
              <a:lstStyle>
                <a:defPPr>
                  <a:defRPr lang="en-GB"/>
                </a:defPPr>
                <a:lvl1pPr algn="ctr" rtl="0" fontAlgn="base">
                  <a:spcBef>
                    <a:spcPct val="0"/>
                  </a:spcBef>
                  <a:spcAft>
                    <a:spcPct val="0"/>
                  </a:spcAft>
                  <a:defRPr sz="2000" kern="1200">
                    <a:solidFill>
                      <a:schemeClr val="bg1"/>
                    </a:solidFill>
                    <a:latin typeface="Arial" charset="0"/>
                    <a:ea typeface="+mn-ea"/>
                    <a:cs typeface="Times New Roman" pitchFamily="18" charset="0"/>
                  </a:defRPr>
                </a:lvl1pPr>
                <a:lvl2pPr marL="457200" algn="ctr" rtl="0" fontAlgn="base">
                  <a:spcBef>
                    <a:spcPct val="0"/>
                  </a:spcBef>
                  <a:spcAft>
                    <a:spcPct val="0"/>
                  </a:spcAft>
                  <a:defRPr sz="2000" kern="1200">
                    <a:solidFill>
                      <a:schemeClr val="bg1"/>
                    </a:solidFill>
                    <a:latin typeface="Arial" charset="0"/>
                    <a:ea typeface="+mn-ea"/>
                    <a:cs typeface="Times New Roman" pitchFamily="18" charset="0"/>
                  </a:defRPr>
                </a:lvl2pPr>
                <a:lvl3pPr marL="914400" algn="ctr" rtl="0" fontAlgn="base">
                  <a:spcBef>
                    <a:spcPct val="0"/>
                  </a:spcBef>
                  <a:spcAft>
                    <a:spcPct val="0"/>
                  </a:spcAft>
                  <a:defRPr sz="2000" kern="1200">
                    <a:solidFill>
                      <a:schemeClr val="bg1"/>
                    </a:solidFill>
                    <a:latin typeface="Arial" charset="0"/>
                    <a:ea typeface="+mn-ea"/>
                    <a:cs typeface="Times New Roman" pitchFamily="18" charset="0"/>
                  </a:defRPr>
                </a:lvl3pPr>
                <a:lvl4pPr marL="1371600" algn="ctr" rtl="0" fontAlgn="base">
                  <a:spcBef>
                    <a:spcPct val="0"/>
                  </a:spcBef>
                  <a:spcAft>
                    <a:spcPct val="0"/>
                  </a:spcAft>
                  <a:defRPr sz="2000" kern="1200">
                    <a:solidFill>
                      <a:schemeClr val="bg1"/>
                    </a:solidFill>
                    <a:latin typeface="Arial" charset="0"/>
                    <a:ea typeface="+mn-ea"/>
                    <a:cs typeface="Times New Roman" pitchFamily="18" charset="0"/>
                  </a:defRPr>
                </a:lvl4pPr>
                <a:lvl5pPr marL="1828800" algn="ctr" rtl="0" fontAlgn="base">
                  <a:spcBef>
                    <a:spcPct val="0"/>
                  </a:spcBef>
                  <a:spcAft>
                    <a:spcPct val="0"/>
                  </a:spcAft>
                  <a:defRPr sz="2000" kern="1200">
                    <a:solidFill>
                      <a:schemeClr val="bg1"/>
                    </a:solidFill>
                    <a:latin typeface="Arial" charset="0"/>
                    <a:ea typeface="+mn-ea"/>
                    <a:cs typeface="Times New Roman" pitchFamily="18" charset="0"/>
                  </a:defRPr>
                </a:lvl5pPr>
                <a:lvl6pPr marL="2286000" algn="l" defTabSz="914400" rtl="0" eaLnBrk="1" latinLnBrk="0" hangingPunct="1">
                  <a:defRPr sz="2000" kern="1200">
                    <a:solidFill>
                      <a:schemeClr val="bg1"/>
                    </a:solidFill>
                    <a:latin typeface="Arial" charset="0"/>
                    <a:ea typeface="+mn-ea"/>
                    <a:cs typeface="Times New Roman" pitchFamily="18" charset="0"/>
                  </a:defRPr>
                </a:lvl6pPr>
                <a:lvl7pPr marL="2743200" algn="l" defTabSz="914400" rtl="0" eaLnBrk="1" latinLnBrk="0" hangingPunct="1">
                  <a:defRPr sz="2000" kern="1200">
                    <a:solidFill>
                      <a:schemeClr val="bg1"/>
                    </a:solidFill>
                    <a:latin typeface="Arial" charset="0"/>
                    <a:ea typeface="+mn-ea"/>
                    <a:cs typeface="Times New Roman" pitchFamily="18" charset="0"/>
                  </a:defRPr>
                </a:lvl7pPr>
                <a:lvl8pPr marL="3200400" algn="l" defTabSz="914400" rtl="0" eaLnBrk="1" latinLnBrk="0" hangingPunct="1">
                  <a:defRPr sz="2000" kern="1200">
                    <a:solidFill>
                      <a:schemeClr val="bg1"/>
                    </a:solidFill>
                    <a:latin typeface="Arial" charset="0"/>
                    <a:ea typeface="+mn-ea"/>
                    <a:cs typeface="Times New Roman" pitchFamily="18" charset="0"/>
                  </a:defRPr>
                </a:lvl8pPr>
                <a:lvl9pPr marL="3657600" algn="l" defTabSz="914400" rtl="0" eaLnBrk="1" latinLnBrk="0" hangingPunct="1">
                  <a:defRPr sz="2000" kern="1200">
                    <a:solidFill>
                      <a:schemeClr val="bg1"/>
                    </a:solidFill>
                    <a:latin typeface="Arial" charset="0"/>
                    <a:ea typeface="+mn-ea"/>
                    <a:cs typeface="Times New Roman" pitchFamily="18" charset="0"/>
                  </a:defRPr>
                </a:lvl9pPr>
              </a:lstStyle>
              <a:p>
                <a:pPr>
                  <a:buFont typeface="Times New Roman" pitchFamily="16" charset="0"/>
                  <a:buNone/>
                  <a:defRPr/>
                </a:pPr>
                <a:endParaRPr lang="fr-FR" sz="1600">
                  <a:solidFill>
                    <a:srgbClr val="00007A"/>
                  </a:solidFill>
                  <a:latin typeface="+mj-lt"/>
                </a:endParaRPr>
              </a:p>
            </p:txBody>
          </p:sp>
          <p:sp>
            <p:nvSpPr>
              <p:cNvPr id="54" name="Forme libre 53"/>
              <p:cNvSpPr/>
              <p:nvPr/>
            </p:nvSpPr>
            <p:spPr bwMode="auto">
              <a:xfrm>
                <a:off x="912899" y="3106975"/>
                <a:ext cx="1237038" cy="43955"/>
              </a:xfrm>
              <a:custGeom>
                <a:avLst/>
                <a:gdLst>
                  <a:gd name="connsiteX0" fmla="*/ 0 w 995083"/>
                  <a:gd name="connsiteY0" fmla="*/ 0 h 82923"/>
                  <a:gd name="connsiteX1" fmla="*/ 510988 w 995083"/>
                  <a:gd name="connsiteY1" fmla="*/ 80682 h 82923"/>
                  <a:gd name="connsiteX2" fmla="*/ 995083 w 995083"/>
                  <a:gd name="connsiteY2" fmla="*/ 13447 h 82923"/>
                </a:gdLst>
                <a:ahLst/>
                <a:cxnLst>
                  <a:cxn ang="0">
                    <a:pos x="connsiteX0" y="connsiteY0"/>
                  </a:cxn>
                  <a:cxn ang="0">
                    <a:pos x="connsiteX1" y="connsiteY1"/>
                  </a:cxn>
                  <a:cxn ang="0">
                    <a:pos x="connsiteX2" y="connsiteY2"/>
                  </a:cxn>
                </a:cxnLst>
                <a:rect l="l" t="t" r="r" b="b"/>
                <a:pathLst>
                  <a:path w="995083" h="82923">
                    <a:moveTo>
                      <a:pt x="0" y="0"/>
                    </a:moveTo>
                    <a:cubicBezTo>
                      <a:pt x="172570" y="39220"/>
                      <a:pt x="345141" y="78441"/>
                      <a:pt x="510988" y="80682"/>
                    </a:cubicBezTo>
                    <a:cubicBezTo>
                      <a:pt x="676835" y="82923"/>
                      <a:pt x="835959" y="48185"/>
                      <a:pt x="995083" y="13447"/>
                    </a:cubicBezTo>
                  </a:path>
                </a:pathLst>
              </a:custGeom>
              <a:noFill/>
              <a:ln w="9525" cap="flat" cmpd="sng" algn="ctr">
                <a:solidFill>
                  <a:schemeClr val="bg1">
                    <a:lumMod val="50000"/>
                  </a:schemeClr>
                </a:solidFill>
                <a:prstDash val="solid"/>
                <a:round/>
                <a:headEnd type="none" w="med" len="med"/>
                <a:tailEnd type="none" w="med" len="med"/>
              </a:ln>
              <a:effectLst/>
            </p:spPr>
            <p:txBody>
              <a:bodyPr wrap="none" lIns="36000" tIns="0" rIns="36000" bIns="0" anchor="ctr"/>
              <a:lstStyle>
                <a:defPPr>
                  <a:defRPr lang="en-GB"/>
                </a:defPPr>
                <a:lvl1pPr algn="ctr" rtl="0" fontAlgn="base">
                  <a:spcBef>
                    <a:spcPct val="0"/>
                  </a:spcBef>
                  <a:spcAft>
                    <a:spcPct val="0"/>
                  </a:spcAft>
                  <a:defRPr sz="2000" kern="1200">
                    <a:solidFill>
                      <a:schemeClr val="bg1"/>
                    </a:solidFill>
                    <a:latin typeface="Arial" charset="0"/>
                    <a:ea typeface="+mn-ea"/>
                    <a:cs typeface="Times New Roman" pitchFamily="18" charset="0"/>
                  </a:defRPr>
                </a:lvl1pPr>
                <a:lvl2pPr marL="457200" algn="ctr" rtl="0" fontAlgn="base">
                  <a:spcBef>
                    <a:spcPct val="0"/>
                  </a:spcBef>
                  <a:spcAft>
                    <a:spcPct val="0"/>
                  </a:spcAft>
                  <a:defRPr sz="2000" kern="1200">
                    <a:solidFill>
                      <a:schemeClr val="bg1"/>
                    </a:solidFill>
                    <a:latin typeface="Arial" charset="0"/>
                    <a:ea typeface="+mn-ea"/>
                    <a:cs typeface="Times New Roman" pitchFamily="18" charset="0"/>
                  </a:defRPr>
                </a:lvl2pPr>
                <a:lvl3pPr marL="914400" algn="ctr" rtl="0" fontAlgn="base">
                  <a:spcBef>
                    <a:spcPct val="0"/>
                  </a:spcBef>
                  <a:spcAft>
                    <a:spcPct val="0"/>
                  </a:spcAft>
                  <a:defRPr sz="2000" kern="1200">
                    <a:solidFill>
                      <a:schemeClr val="bg1"/>
                    </a:solidFill>
                    <a:latin typeface="Arial" charset="0"/>
                    <a:ea typeface="+mn-ea"/>
                    <a:cs typeface="Times New Roman" pitchFamily="18" charset="0"/>
                  </a:defRPr>
                </a:lvl3pPr>
                <a:lvl4pPr marL="1371600" algn="ctr" rtl="0" fontAlgn="base">
                  <a:spcBef>
                    <a:spcPct val="0"/>
                  </a:spcBef>
                  <a:spcAft>
                    <a:spcPct val="0"/>
                  </a:spcAft>
                  <a:defRPr sz="2000" kern="1200">
                    <a:solidFill>
                      <a:schemeClr val="bg1"/>
                    </a:solidFill>
                    <a:latin typeface="Arial" charset="0"/>
                    <a:ea typeface="+mn-ea"/>
                    <a:cs typeface="Times New Roman" pitchFamily="18" charset="0"/>
                  </a:defRPr>
                </a:lvl4pPr>
                <a:lvl5pPr marL="1828800" algn="ctr" rtl="0" fontAlgn="base">
                  <a:spcBef>
                    <a:spcPct val="0"/>
                  </a:spcBef>
                  <a:spcAft>
                    <a:spcPct val="0"/>
                  </a:spcAft>
                  <a:defRPr sz="2000" kern="1200">
                    <a:solidFill>
                      <a:schemeClr val="bg1"/>
                    </a:solidFill>
                    <a:latin typeface="Arial" charset="0"/>
                    <a:ea typeface="+mn-ea"/>
                    <a:cs typeface="Times New Roman" pitchFamily="18" charset="0"/>
                  </a:defRPr>
                </a:lvl5pPr>
                <a:lvl6pPr marL="2286000" algn="l" defTabSz="914400" rtl="0" eaLnBrk="1" latinLnBrk="0" hangingPunct="1">
                  <a:defRPr sz="2000" kern="1200">
                    <a:solidFill>
                      <a:schemeClr val="bg1"/>
                    </a:solidFill>
                    <a:latin typeface="Arial" charset="0"/>
                    <a:ea typeface="+mn-ea"/>
                    <a:cs typeface="Times New Roman" pitchFamily="18" charset="0"/>
                  </a:defRPr>
                </a:lvl6pPr>
                <a:lvl7pPr marL="2743200" algn="l" defTabSz="914400" rtl="0" eaLnBrk="1" latinLnBrk="0" hangingPunct="1">
                  <a:defRPr sz="2000" kern="1200">
                    <a:solidFill>
                      <a:schemeClr val="bg1"/>
                    </a:solidFill>
                    <a:latin typeface="Arial" charset="0"/>
                    <a:ea typeface="+mn-ea"/>
                    <a:cs typeface="Times New Roman" pitchFamily="18" charset="0"/>
                  </a:defRPr>
                </a:lvl7pPr>
                <a:lvl8pPr marL="3200400" algn="l" defTabSz="914400" rtl="0" eaLnBrk="1" latinLnBrk="0" hangingPunct="1">
                  <a:defRPr sz="2000" kern="1200">
                    <a:solidFill>
                      <a:schemeClr val="bg1"/>
                    </a:solidFill>
                    <a:latin typeface="Arial" charset="0"/>
                    <a:ea typeface="+mn-ea"/>
                    <a:cs typeface="Times New Roman" pitchFamily="18" charset="0"/>
                  </a:defRPr>
                </a:lvl8pPr>
                <a:lvl9pPr marL="3657600" algn="l" defTabSz="914400" rtl="0" eaLnBrk="1" latinLnBrk="0" hangingPunct="1">
                  <a:defRPr sz="2000" kern="1200">
                    <a:solidFill>
                      <a:schemeClr val="bg1"/>
                    </a:solidFill>
                    <a:latin typeface="Arial" charset="0"/>
                    <a:ea typeface="+mn-ea"/>
                    <a:cs typeface="Times New Roman" pitchFamily="18" charset="0"/>
                  </a:defRPr>
                </a:lvl9pPr>
              </a:lstStyle>
              <a:p>
                <a:pPr>
                  <a:buFont typeface="Times New Roman" pitchFamily="16" charset="0"/>
                  <a:buNone/>
                  <a:defRPr/>
                </a:pPr>
                <a:endParaRPr lang="fr-FR" sz="1600">
                  <a:solidFill>
                    <a:srgbClr val="00007A"/>
                  </a:solidFill>
                  <a:latin typeface="+mj-lt"/>
                </a:endParaRPr>
              </a:p>
            </p:txBody>
          </p:sp>
        </p:grpSp>
        <p:sp>
          <p:nvSpPr>
            <p:cNvPr id="51" name="Rectangle 38"/>
            <p:cNvSpPr>
              <a:spLocks noChangeArrowheads="1"/>
            </p:cNvSpPr>
            <p:nvPr/>
          </p:nvSpPr>
          <p:spPr bwMode="auto">
            <a:xfrm rot="-1701910">
              <a:off x="4525477" y="3857840"/>
              <a:ext cx="107770" cy="53387"/>
            </a:xfrm>
            <a:prstGeom prst="rect">
              <a:avLst/>
            </a:prstGeom>
            <a:solidFill>
              <a:srgbClr val="AFC915"/>
            </a:solidFill>
            <a:ln w="9525" algn="ctr">
              <a:noFill/>
              <a:round/>
              <a:headEnd/>
              <a:tailEnd/>
            </a:ln>
          </p:spPr>
          <p:txBody>
            <a:bodyPr wrap="none" lIns="36000" tIns="0" rIns="36000" bIns="0" anchor="ctr"/>
            <a:lstStyle/>
            <a:p>
              <a:endParaRPr lang="fr-FR">
                <a:solidFill>
                  <a:srgbClr val="00007A"/>
                </a:solidFill>
                <a:cs typeface="Times New Roman" pitchFamily="18" charset="0"/>
              </a:endParaRPr>
            </a:p>
          </p:txBody>
        </p:sp>
      </p:grpSp>
      <p:sp>
        <p:nvSpPr>
          <p:cNvPr id="61" name="Rectangle 60"/>
          <p:cNvSpPr/>
          <p:nvPr/>
        </p:nvSpPr>
        <p:spPr>
          <a:xfrm>
            <a:off x="4643438" y="2492541"/>
            <a:ext cx="2137124" cy="507831"/>
          </a:xfrm>
          <a:prstGeom prst="rect">
            <a:avLst/>
          </a:prstGeom>
        </p:spPr>
        <p:txBody>
          <a:bodyPr wrap="none">
            <a:spAutoFit/>
          </a:bodyPr>
          <a:lstStyle/>
          <a:p>
            <a:pPr algn="ctr">
              <a:lnSpc>
                <a:spcPct val="150000"/>
              </a:lnSpc>
              <a:defRPr/>
            </a:pPr>
            <a:r>
              <a:rPr lang="fr-FR" b="1" dirty="0" smtClean="0">
                <a:solidFill>
                  <a:srgbClr val="C00000"/>
                </a:solidFill>
                <a:latin typeface="Kristen ITC" pitchFamily="66" charset="0"/>
              </a:rPr>
              <a:t>Thème du projet:</a:t>
            </a:r>
            <a:endParaRPr lang="fr-FR" b="1" dirty="0">
              <a:solidFill>
                <a:srgbClr val="C00000"/>
              </a:solidFill>
              <a:latin typeface="Kristen ITC" pitchFamily="66" charset="0"/>
            </a:endParaRPr>
          </a:p>
        </p:txBody>
      </p:sp>
      <p:pic>
        <p:nvPicPr>
          <p:cNvPr id="33" name="Image 2" descr="photovoltaïque.png"/>
          <p:cNvPicPr>
            <a:picLocks noChangeAspect="1"/>
          </p:cNvPicPr>
          <p:nvPr/>
        </p:nvPicPr>
        <p:blipFill>
          <a:blip r:embed="rId7"/>
          <a:srcRect/>
          <a:stretch>
            <a:fillRect/>
          </a:stretch>
        </p:blipFill>
        <p:spPr bwMode="auto">
          <a:xfrm>
            <a:off x="1785918" y="3929066"/>
            <a:ext cx="1212850" cy="1200150"/>
          </a:xfrm>
          <a:prstGeom prst="rect">
            <a:avLst/>
          </a:prstGeom>
          <a:noFill/>
          <a:ln w="9525">
            <a:noFill/>
            <a:miter lim="800000"/>
            <a:headEnd/>
            <a:tailEnd/>
          </a:ln>
        </p:spPr>
      </p:pic>
      <p:pic>
        <p:nvPicPr>
          <p:cNvPr id="30" name="Image 29"/>
          <p:cNvPicPr>
            <a:picLocks noChangeAspect="1"/>
          </p:cNvPicPr>
          <p:nvPr/>
        </p:nvPicPr>
        <p:blipFill>
          <a:blip r:embed="rId8">
            <a:extLst>
              <a:ext uri="{28A0092B-C50C-407E-A947-70E740481C1C}">
                <a14:useLocalDpi xmlns="" xmlns:a14="http://schemas.microsoft.com/office/drawing/2010/main" val="0"/>
              </a:ext>
            </a:extLst>
          </a:blip>
          <a:stretch>
            <a:fillRect/>
          </a:stretch>
        </p:blipFill>
        <p:spPr>
          <a:xfrm flipH="1">
            <a:off x="0" y="4114800"/>
            <a:ext cx="6120680" cy="2743200"/>
          </a:xfrm>
          <a:prstGeom prst="rect">
            <a:avLst/>
          </a:prstGeom>
        </p:spPr>
      </p:pic>
      <p:sp>
        <p:nvSpPr>
          <p:cNvPr id="31" name="Subtitle 6"/>
          <p:cNvSpPr txBox="1">
            <a:spLocks/>
          </p:cNvSpPr>
          <p:nvPr/>
        </p:nvSpPr>
        <p:spPr>
          <a:xfrm>
            <a:off x="4500594" y="5929330"/>
            <a:ext cx="2214546" cy="256224"/>
          </a:xfrm>
          <a:prstGeom prst="rect">
            <a:avLst/>
          </a:prstGeom>
        </p:spPr>
        <p:txBody>
          <a:bodyPr vert="horz" wrap="square" lIns="0" tIns="0" rIns="0" bIns="0" rtlCol="0" anchor="t">
            <a:spAutoFit/>
          </a:bodyPr>
          <a:lstStyle>
            <a:lvl1pPr marL="0" indent="0" algn="l" defTabSz="914363" rtl="0" eaLnBrk="1" latinLnBrk="0" hangingPunct="1">
              <a:lnSpc>
                <a:spcPct val="90000"/>
              </a:lnSpc>
              <a:spcBef>
                <a:spcPts val="0"/>
              </a:spcBef>
              <a:buClr>
                <a:schemeClr val="accent1"/>
              </a:buClr>
              <a:buSzPct val="100000"/>
              <a:buFontTx/>
              <a:buNone/>
              <a:defRPr lang="en-US" sz="2700" b="1" kern="1200" spc="-150" dirty="0">
                <a:solidFill>
                  <a:srgbClr val="000096"/>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3"/>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3"/>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3"/>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3"/>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r>
              <a:rPr lang="fr-FR" sz="1800" dirty="0" smtClean="0">
                <a:solidFill>
                  <a:srgbClr val="C00000"/>
                </a:solidFill>
                <a:latin typeface="Kartika" pitchFamily="18" charset="0"/>
                <a:cs typeface="Kartika" pitchFamily="18" charset="0"/>
              </a:rPr>
              <a:t>Mr : Z. BARI</a:t>
            </a:r>
            <a:endParaRPr lang="fr-FR" sz="1800" dirty="0">
              <a:solidFill>
                <a:srgbClr val="C00000"/>
              </a:solidFill>
              <a:latin typeface="Kartika" pitchFamily="18" charset="0"/>
              <a:cs typeface="Kartika" pitchFamily="18" charset="0"/>
            </a:endParaRPr>
          </a:p>
        </p:txBody>
      </p:sp>
      <p:sp>
        <p:nvSpPr>
          <p:cNvPr id="32" name="ZoneTexte 31"/>
          <p:cNvSpPr txBox="1"/>
          <p:nvPr/>
        </p:nvSpPr>
        <p:spPr>
          <a:xfrm>
            <a:off x="6715108" y="5177395"/>
            <a:ext cx="2428892" cy="1323439"/>
          </a:xfrm>
          <a:prstGeom prst="rect">
            <a:avLst/>
          </a:prstGeom>
          <a:noFill/>
        </p:spPr>
        <p:txBody>
          <a:bodyPr wrap="square" rtlCol="0">
            <a:spAutoFit/>
          </a:bodyPr>
          <a:lstStyle/>
          <a:p>
            <a:r>
              <a:rPr lang="fr-FR" sz="2000" b="1" i="1" u="sng" dirty="0" smtClean="0">
                <a:solidFill>
                  <a:schemeClr val="accent5">
                    <a:lumMod val="50000"/>
                  </a:schemeClr>
                </a:solidFill>
                <a:latin typeface="Times New Roman" pitchFamily="18" charset="0"/>
                <a:cs typeface="Times New Roman" pitchFamily="18" charset="0"/>
              </a:rPr>
              <a:t>Les membres de jury</a:t>
            </a:r>
          </a:p>
          <a:p>
            <a:r>
              <a:rPr lang="fr-FR" sz="2000" b="1" dirty="0" smtClean="0">
                <a:solidFill>
                  <a:srgbClr val="C00000"/>
                </a:solidFill>
              </a:rPr>
              <a:t>Pr: </a:t>
            </a:r>
            <a:r>
              <a:rPr lang="fr-FR" sz="2000" b="1" dirty="0" err="1" smtClean="0">
                <a:solidFill>
                  <a:srgbClr val="C00000"/>
                </a:solidFill>
              </a:rPr>
              <a:t>H.Qjdaa</a:t>
            </a:r>
            <a:endParaRPr lang="fr-FR" sz="2000" b="1" dirty="0" smtClean="0">
              <a:solidFill>
                <a:srgbClr val="C00000"/>
              </a:solidFill>
            </a:endParaRPr>
          </a:p>
          <a:p>
            <a:r>
              <a:rPr lang="fr-FR" sz="2000" b="1" dirty="0" smtClean="0">
                <a:solidFill>
                  <a:srgbClr val="C00000"/>
                </a:solidFill>
              </a:rPr>
              <a:t>Pr :</a:t>
            </a:r>
            <a:r>
              <a:rPr lang="fr-FR" sz="2000" b="1" dirty="0" err="1" smtClean="0">
                <a:solidFill>
                  <a:srgbClr val="C00000"/>
                </a:solidFill>
              </a:rPr>
              <a:t>R.Alami</a:t>
            </a:r>
            <a:endParaRPr lang="fr-FR" sz="2000" b="1" dirty="0" smtClean="0">
              <a:solidFill>
                <a:srgbClr val="C00000"/>
              </a:solidFill>
            </a:endParaRPr>
          </a:p>
          <a:p>
            <a:r>
              <a:rPr lang="fr-FR" sz="2000" b="1" dirty="0" smtClean="0">
                <a:solidFill>
                  <a:srgbClr val="C00000"/>
                </a:solidFill>
              </a:rPr>
              <a:t>Pr: </a:t>
            </a:r>
            <a:r>
              <a:rPr lang="fr-FR" sz="2000" b="1" dirty="0" err="1" smtClean="0">
                <a:solidFill>
                  <a:srgbClr val="C00000"/>
                </a:solidFill>
              </a:rPr>
              <a:t>A.Aarab</a:t>
            </a:r>
            <a:endParaRPr lang="fr-FR" sz="2000" b="1" dirty="0">
              <a:solidFill>
                <a:srgbClr val="C00000"/>
              </a:solidFill>
            </a:endParaRPr>
          </a:p>
        </p:txBody>
      </p:sp>
    </p:spTree>
    <p:extLst>
      <p:ext uri="{BB962C8B-B14F-4D97-AF65-F5344CB8AC3E}">
        <p14:creationId xmlns="" xmlns:p14="http://schemas.microsoft.com/office/powerpoint/2010/main" val="1677213344"/>
      </p:ext>
    </p:extLst>
  </p:cSld>
  <p:clrMapOvr>
    <a:masterClrMapping/>
  </p:clrMapOvr>
  <p:transition spd="slow">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406" y="2500306"/>
            <a:ext cx="928694" cy="785818"/>
          </a:xfrm>
          <a:prstGeom prst="rect">
            <a:avLst/>
          </a:prstGeom>
          <a:noFill/>
          <a:ln>
            <a:solidFill>
              <a:srgbClr val="0051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285720" y="2714620"/>
            <a:ext cx="285752" cy="3571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500034" y="2714620"/>
            <a:ext cx="285752" cy="3571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p:cNvCxnSpPr/>
          <p:nvPr/>
        </p:nvCxnSpPr>
        <p:spPr>
          <a:xfrm>
            <a:off x="785786" y="2928934"/>
            <a:ext cx="3240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072198" y="2643182"/>
            <a:ext cx="642942" cy="571504"/>
          </a:xfrm>
          <a:prstGeom prst="rect">
            <a:avLst/>
          </a:prstGeom>
          <a:noFill/>
          <a:ln w="38100">
            <a:solidFill>
              <a:srgbClr val="4EFB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p:cNvCxnSpPr/>
          <p:nvPr/>
        </p:nvCxnSpPr>
        <p:spPr>
          <a:xfrm>
            <a:off x="5643570" y="2928934"/>
            <a:ext cx="57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rot="5400000">
            <a:off x="6179074" y="2748934"/>
            <a:ext cx="216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6352892" y="2928934"/>
            <a:ext cx="648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1071538" y="2928934"/>
            <a:ext cx="504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rot="5400000">
            <a:off x="1392398"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rot="5400000">
            <a:off x="1433798" y="3564558"/>
            <a:ext cx="27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rot="10800000">
            <a:off x="1393290"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rot="5400000">
            <a:off x="1747902"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rot="5400000">
            <a:off x="1789302" y="3564558"/>
            <a:ext cx="27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rot="10800000">
            <a:off x="1748794"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1568794" y="3713164"/>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Ellipse 30"/>
          <p:cNvSpPr/>
          <p:nvPr/>
        </p:nvSpPr>
        <p:spPr>
          <a:xfrm flipV="1">
            <a:off x="1643042" y="3857628"/>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flipV="1">
            <a:off x="1643042" y="4000504"/>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35"/>
          <p:cNvCxnSpPr/>
          <p:nvPr/>
        </p:nvCxnSpPr>
        <p:spPr>
          <a:xfrm rot="5400000">
            <a:off x="1643274" y="378483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rot="5400000">
            <a:off x="1643274" y="428602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1928794" y="2928934"/>
            <a:ext cx="57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rot="5400000">
            <a:off x="2321092"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rot="5400000">
            <a:off x="2362492" y="3564558"/>
            <a:ext cx="27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rot="10800000">
            <a:off x="2321984"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rot="5400000">
            <a:off x="2676596"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rot="5400000">
            <a:off x="2717996" y="3564558"/>
            <a:ext cx="27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rot="10800000">
            <a:off x="2677488"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497488" y="3713164"/>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Ellipse 47"/>
          <p:cNvSpPr/>
          <p:nvPr/>
        </p:nvSpPr>
        <p:spPr>
          <a:xfrm flipV="1">
            <a:off x="2571736" y="3857628"/>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p:cNvSpPr/>
          <p:nvPr/>
        </p:nvSpPr>
        <p:spPr>
          <a:xfrm flipV="1">
            <a:off x="2571736" y="4000504"/>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0" name="Connecteur droit 49"/>
          <p:cNvCxnSpPr/>
          <p:nvPr/>
        </p:nvCxnSpPr>
        <p:spPr>
          <a:xfrm rot="5400000">
            <a:off x="2571968" y="378483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rot="5400000">
            <a:off x="2571968" y="428602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rot="5400000">
            <a:off x="3213787"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rot="5400000">
            <a:off x="3255187" y="3564558"/>
            <a:ext cx="27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rot="10800000">
            <a:off x="3214679"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rot="5400000">
            <a:off x="3569291"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rot="5400000">
            <a:off x="3610691" y="3564558"/>
            <a:ext cx="27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rot="10800000">
            <a:off x="3570183"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3390183" y="3713164"/>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flipV="1">
            <a:off x="3464431" y="3857628"/>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p:cNvSpPr/>
          <p:nvPr/>
        </p:nvSpPr>
        <p:spPr>
          <a:xfrm flipV="1">
            <a:off x="3464431" y="4000504"/>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Connecteur droit 60"/>
          <p:cNvCxnSpPr/>
          <p:nvPr/>
        </p:nvCxnSpPr>
        <p:spPr>
          <a:xfrm rot="5400000">
            <a:off x="3464663" y="378483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rot="5400000">
            <a:off x="3464663" y="428602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rot="5400000">
            <a:off x="4178480"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rot="5400000">
            <a:off x="4219880" y="3564558"/>
            <a:ext cx="27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rot="10800000">
            <a:off x="4179372"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rot="5400000">
            <a:off x="4533984"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rot="5400000">
            <a:off x="4575384" y="3564558"/>
            <a:ext cx="27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rot="10800000">
            <a:off x="4534876"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4354876" y="3713164"/>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Ellipse 69"/>
          <p:cNvSpPr/>
          <p:nvPr/>
        </p:nvSpPr>
        <p:spPr>
          <a:xfrm flipV="1">
            <a:off x="4429124" y="3857628"/>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Ellipse 70"/>
          <p:cNvSpPr/>
          <p:nvPr/>
        </p:nvSpPr>
        <p:spPr>
          <a:xfrm flipV="1">
            <a:off x="4429124" y="4000504"/>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2" name="Connecteur droit 71"/>
          <p:cNvCxnSpPr/>
          <p:nvPr/>
        </p:nvCxnSpPr>
        <p:spPr>
          <a:xfrm rot="5400000">
            <a:off x="4429356" y="378483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rot="5400000">
            <a:off x="4429356" y="428602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rot="5400000">
            <a:off x="5107174"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rot="5400000">
            <a:off x="5148574" y="3564558"/>
            <a:ext cx="27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rot="10800000">
            <a:off x="5108066"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rot="5400000">
            <a:off x="5462678"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rot="5400000">
            <a:off x="5504078" y="3564558"/>
            <a:ext cx="2772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rot="10800000">
            <a:off x="5463570"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5283570" y="3713164"/>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Ellipse 80"/>
          <p:cNvSpPr/>
          <p:nvPr/>
        </p:nvSpPr>
        <p:spPr>
          <a:xfrm flipV="1">
            <a:off x="5357818" y="3857628"/>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flipV="1">
            <a:off x="5357818" y="4000504"/>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3" name="Connecteur droit 82"/>
          <p:cNvCxnSpPr/>
          <p:nvPr/>
        </p:nvCxnSpPr>
        <p:spPr>
          <a:xfrm rot="5400000">
            <a:off x="5358050" y="378483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rot="5400000">
            <a:off x="5358050" y="428602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2854116" y="2928934"/>
            <a:ext cx="54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a:off x="3781686" y="2928934"/>
            <a:ext cx="57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714876" y="2928934"/>
            <a:ext cx="57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Espace réservé du contenu 5"/>
          <p:cNvSpPr>
            <a:spLocks noGrp="1"/>
          </p:cNvSpPr>
          <p:nvPr>
            <p:ph idx="1"/>
          </p:nvPr>
        </p:nvSpPr>
        <p:spPr>
          <a:xfrm>
            <a:off x="2643174" y="1361819"/>
            <a:ext cx="3929090" cy="709859"/>
          </a:xfrm>
        </p:spPr>
        <p:txBody>
          <a:bodyPr>
            <a:normAutofit/>
          </a:bodyPr>
          <a:lstStyle/>
          <a:p>
            <a:pPr>
              <a:buNone/>
            </a:pPr>
            <a:r>
              <a:rPr lang="fr-FR" sz="18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Structures en coupure d’artère</a:t>
            </a:r>
            <a:endParaRPr lang="fr-FR" sz="18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89" name="Rectangle 88"/>
          <p:cNvSpPr/>
          <p:nvPr/>
        </p:nvSpPr>
        <p:spPr>
          <a:xfrm>
            <a:off x="8143900" y="2500306"/>
            <a:ext cx="928694" cy="785818"/>
          </a:xfrm>
          <a:prstGeom prst="rect">
            <a:avLst/>
          </a:prstGeom>
          <a:noFill/>
          <a:ln>
            <a:solidFill>
              <a:srgbClr val="0051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Ellipse 89"/>
          <p:cNvSpPr/>
          <p:nvPr/>
        </p:nvSpPr>
        <p:spPr>
          <a:xfrm>
            <a:off x="8429652" y="2714620"/>
            <a:ext cx="285752" cy="3571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Ellipse 90"/>
          <p:cNvSpPr/>
          <p:nvPr/>
        </p:nvSpPr>
        <p:spPr>
          <a:xfrm>
            <a:off x="8643966" y="2714620"/>
            <a:ext cx="285752" cy="3571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2" name="Connecteur droit 91"/>
          <p:cNvCxnSpPr/>
          <p:nvPr/>
        </p:nvCxnSpPr>
        <p:spPr>
          <a:xfrm>
            <a:off x="8072462" y="2928934"/>
            <a:ext cx="3600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rot="10800000">
            <a:off x="7929586" y="2820934"/>
            <a:ext cx="144000" cy="10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a:off x="6890644" y="2928934"/>
            <a:ext cx="1080000" cy="158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8" name="ZoneTexte 97"/>
          <p:cNvSpPr txBox="1"/>
          <p:nvPr/>
        </p:nvSpPr>
        <p:spPr>
          <a:xfrm>
            <a:off x="5214942" y="2285992"/>
            <a:ext cx="2786082" cy="369332"/>
          </a:xfrm>
          <a:prstGeom prst="rect">
            <a:avLst/>
          </a:prstGeom>
          <a:noFill/>
        </p:spPr>
        <p:txBody>
          <a:bodyPr wrap="square" rtlCol="0">
            <a:spAutoFit/>
          </a:bodyPr>
          <a:lstStyle/>
          <a:p>
            <a:r>
              <a:rPr lang="fr-FR" b="1" dirty="0" smtClean="0"/>
              <a:t>Normalement .Ouvert</a:t>
            </a:r>
            <a:endParaRPr lang="fr-FR" b="1" dirty="0"/>
          </a:p>
        </p:txBody>
      </p:sp>
      <p:sp>
        <p:nvSpPr>
          <p:cNvPr id="117" name="ZoneTexte 116"/>
          <p:cNvSpPr txBox="1"/>
          <p:nvPr/>
        </p:nvSpPr>
        <p:spPr>
          <a:xfrm>
            <a:off x="0" y="3857628"/>
            <a:ext cx="1571604" cy="646331"/>
          </a:xfrm>
          <a:prstGeom prst="rect">
            <a:avLst/>
          </a:prstGeom>
          <a:noFill/>
        </p:spPr>
        <p:txBody>
          <a:bodyPr wrap="square" rtlCol="0">
            <a:spAutoFit/>
          </a:bodyPr>
          <a:lstStyle/>
          <a:p>
            <a:r>
              <a:rPr lang="fr-FR" b="1" dirty="0" smtClean="0"/>
              <a:t>Normalement Fermée</a:t>
            </a:r>
            <a:endParaRPr lang="fr-FR" b="1" dirty="0"/>
          </a:p>
        </p:txBody>
      </p:sp>
      <p:cxnSp>
        <p:nvCxnSpPr>
          <p:cNvPr id="119" name="Connecteur droit avec flèche 118"/>
          <p:cNvCxnSpPr/>
          <p:nvPr/>
        </p:nvCxnSpPr>
        <p:spPr>
          <a:xfrm rot="5400000" flipH="1" flipV="1">
            <a:off x="892943" y="3464719"/>
            <a:ext cx="500066" cy="428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9" name="ZoneTexte 128"/>
          <p:cNvSpPr txBox="1"/>
          <p:nvPr/>
        </p:nvSpPr>
        <p:spPr>
          <a:xfrm>
            <a:off x="1357290" y="4357694"/>
            <a:ext cx="785818" cy="461665"/>
          </a:xfrm>
          <a:prstGeom prst="rect">
            <a:avLst/>
          </a:prstGeom>
          <a:noFill/>
          <a:ln>
            <a:solidFill>
              <a:schemeClr val="tx1"/>
            </a:solidFill>
          </a:ln>
        </p:spPr>
        <p:txBody>
          <a:bodyPr wrap="square" rtlCol="0">
            <a:spAutoFit/>
          </a:bodyPr>
          <a:lstStyle/>
          <a:p>
            <a:r>
              <a:rPr lang="fr-FR" sz="1200" b="1" dirty="0" smtClean="0"/>
              <a:t>Poste HTA/BTA</a:t>
            </a:r>
            <a:endParaRPr lang="fr-FR" sz="1200" b="1" dirty="0"/>
          </a:p>
        </p:txBody>
      </p:sp>
      <p:sp>
        <p:nvSpPr>
          <p:cNvPr id="130" name="ZoneTexte 129"/>
          <p:cNvSpPr txBox="1"/>
          <p:nvPr/>
        </p:nvSpPr>
        <p:spPr>
          <a:xfrm>
            <a:off x="2285984" y="4357694"/>
            <a:ext cx="785818" cy="461665"/>
          </a:xfrm>
          <a:prstGeom prst="rect">
            <a:avLst/>
          </a:prstGeom>
          <a:noFill/>
          <a:ln>
            <a:solidFill>
              <a:schemeClr val="tx1"/>
            </a:solidFill>
          </a:ln>
        </p:spPr>
        <p:txBody>
          <a:bodyPr wrap="square" rtlCol="0">
            <a:spAutoFit/>
          </a:bodyPr>
          <a:lstStyle/>
          <a:p>
            <a:r>
              <a:rPr lang="fr-FR" sz="1200" b="1" dirty="0" smtClean="0"/>
              <a:t>Poste HTA/BTA</a:t>
            </a:r>
            <a:endParaRPr lang="fr-FR" sz="1200" b="1" dirty="0"/>
          </a:p>
        </p:txBody>
      </p:sp>
      <p:sp>
        <p:nvSpPr>
          <p:cNvPr id="131" name="ZoneTexte 130"/>
          <p:cNvSpPr txBox="1"/>
          <p:nvPr/>
        </p:nvSpPr>
        <p:spPr>
          <a:xfrm>
            <a:off x="3214678" y="4357694"/>
            <a:ext cx="785818" cy="461665"/>
          </a:xfrm>
          <a:prstGeom prst="rect">
            <a:avLst/>
          </a:prstGeom>
          <a:noFill/>
          <a:ln>
            <a:solidFill>
              <a:schemeClr val="tx1"/>
            </a:solidFill>
          </a:ln>
        </p:spPr>
        <p:txBody>
          <a:bodyPr wrap="square" rtlCol="0">
            <a:spAutoFit/>
          </a:bodyPr>
          <a:lstStyle/>
          <a:p>
            <a:r>
              <a:rPr lang="fr-FR" sz="1200" b="1" dirty="0" smtClean="0"/>
              <a:t>Poste HTA/BTA</a:t>
            </a:r>
            <a:endParaRPr lang="fr-FR" sz="1200" b="1" dirty="0"/>
          </a:p>
        </p:txBody>
      </p:sp>
      <p:sp>
        <p:nvSpPr>
          <p:cNvPr id="132" name="ZoneTexte 131"/>
          <p:cNvSpPr txBox="1"/>
          <p:nvPr/>
        </p:nvSpPr>
        <p:spPr>
          <a:xfrm>
            <a:off x="4143372" y="4357694"/>
            <a:ext cx="785818" cy="461665"/>
          </a:xfrm>
          <a:prstGeom prst="rect">
            <a:avLst/>
          </a:prstGeom>
          <a:noFill/>
          <a:ln>
            <a:solidFill>
              <a:schemeClr val="tx1"/>
            </a:solidFill>
          </a:ln>
        </p:spPr>
        <p:txBody>
          <a:bodyPr wrap="square" rtlCol="0">
            <a:spAutoFit/>
          </a:bodyPr>
          <a:lstStyle/>
          <a:p>
            <a:r>
              <a:rPr lang="fr-FR" sz="1200" b="1" dirty="0" smtClean="0"/>
              <a:t>Poste HTA/BTA</a:t>
            </a:r>
            <a:endParaRPr lang="fr-FR" sz="1200" b="1" dirty="0"/>
          </a:p>
        </p:txBody>
      </p:sp>
      <p:sp>
        <p:nvSpPr>
          <p:cNvPr id="133" name="ZoneTexte 132"/>
          <p:cNvSpPr txBox="1"/>
          <p:nvPr/>
        </p:nvSpPr>
        <p:spPr>
          <a:xfrm>
            <a:off x="5072066" y="4357694"/>
            <a:ext cx="785818" cy="461665"/>
          </a:xfrm>
          <a:prstGeom prst="rect">
            <a:avLst/>
          </a:prstGeom>
          <a:noFill/>
          <a:ln>
            <a:solidFill>
              <a:schemeClr val="tx1"/>
            </a:solidFill>
          </a:ln>
        </p:spPr>
        <p:txBody>
          <a:bodyPr wrap="square" rtlCol="0">
            <a:spAutoFit/>
          </a:bodyPr>
          <a:lstStyle/>
          <a:p>
            <a:r>
              <a:rPr lang="fr-FR" sz="1200" b="1" dirty="0" smtClean="0"/>
              <a:t>Poste HTA/BTA</a:t>
            </a:r>
            <a:endParaRPr lang="fr-FR" sz="1200" b="1" dirty="0"/>
          </a:p>
        </p:txBody>
      </p:sp>
      <p:sp>
        <p:nvSpPr>
          <p:cNvPr id="134" name="ZoneTexte 133"/>
          <p:cNvSpPr txBox="1"/>
          <p:nvPr/>
        </p:nvSpPr>
        <p:spPr>
          <a:xfrm>
            <a:off x="142844" y="2857496"/>
            <a:ext cx="785818" cy="461665"/>
          </a:xfrm>
          <a:prstGeom prst="rect">
            <a:avLst/>
          </a:prstGeom>
          <a:noFill/>
          <a:ln>
            <a:noFill/>
          </a:ln>
        </p:spPr>
        <p:txBody>
          <a:bodyPr wrap="square" rtlCol="0">
            <a:spAutoFit/>
          </a:bodyPr>
          <a:lstStyle/>
          <a:p>
            <a:endParaRPr lang="fr-FR" sz="1200" b="1" dirty="0" smtClean="0"/>
          </a:p>
          <a:p>
            <a:r>
              <a:rPr lang="fr-FR" sz="1200" b="1" dirty="0" smtClean="0"/>
              <a:t>HTB/HTA</a:t>
            </a:r>
            <a:endParaRPr lang="fr-FR" sz="1200" b="1" dirty="0"/>
          </a:p>
        </p:txBody>
      </p:sp>
      <p:sp>
        <p:nvSpPr>
          <p:cNvPr id="135" name="ZoneTexte 134"/>
          <p:cNvSpPr txBox="1"/>
          <p:nvPr/>
        </p:nvSpPr>
        <p:spPr>
          <a:xfrm>
            <a:off x="8286776" y="2857496"/>
            <a:ext cx="785818" cy="461665"/>
          </a:xfrm>
          <a:prstGeom prst="rect">
            <a:avLst/>
          </a:prstGeom>
          <a:noFill/>
          <a:ln>
            <a:noFill/>
          </a:ln>
        </p:spPr>
        <p:txBody>
          <a:bodyPr wrap="square" rtlCol="0">
            <a:spAutoFit/>
          </a:bodyPr>
          <a:lstStyle/>
          <a:p>
            <a:endParaRPr lang="fr-FR" sz="1200" b="1" dirty="0" smtClean="0"/>
          </a:p>
          <a:p>
            <a:r>
              <a:rPr lang="fr-FR" sz="1200" b="1" dirty="0" smtClean="0"/>
              <a:t>HTB/HTA</a:t>
            </a:r>
            <a:endParaRPr lang="fr-FR" sz="1200" b="1" dirty="0"/>
          </a:p>
        </p:txBody>
      </p:sp>
      <p:pic>
        <p:nvPicPr>
          <p:cNvPr id="94"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95"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97"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99"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00"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01" name="Picture 2"/>
          <p:cNvPicPr>
            <a:picLocks noChangeAspect="1" noChangeArrowheads="1"/>
          </p:cNvPicPr>
          <p:nvPr/>
        </p:nvPicPr>
        <p:blipFill>
          <a:blip r:embed="rId5"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03"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04"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28926" y="64291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05"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06"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07" name="TextBox 7"/>
          <p:cNvSpPr txBox="1"/>
          <p:nvPr/>
        </p:nvSpPr>
        <p:spPr>
          <a:xfrm flipH="1">
            <a:off x="3428992" y="639529"/>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08" name="Connecteur droit 107"/>
          <p:cNvCxnSpPr/>
          <p:nvPr/>
        </p:nvCxnSpPr>
        <p:spPr>
          <a:xfrm>
            <a:off x="4464032" y="928670"/>
            <a:ext cx="4680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9" name="Connecteur droit 108"/>
          <p:cNvCxnSpPr/>
          <p:nvPr/>
        </p:nvCxnSpPr>
        <p:spPr>
          <a:xfrm>
            <a:off x="0" y="998520"/>
            <a:ext cx="273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13" name="Espace réservé de la date 112"/>
          <p:cNvSpPr>
            <a:spLocks noGrp="1"/>
          </p:cNvSpPr>
          <p:nvPr>
            <p:ph type="dt" sz="half" idx="10"/>
          </p:nvPr>
        </p:nvSpPr>
        <p:spPr/>
        <p:txBody>
          <a:bodyPr/>
          <a:lstStyle/>
          <a:p>
            <a:fld id="{D4510338-C49C-4A2F-B7C3-964A30A833C9}" type="datetime1">
              <a:rPr lang="fr-FR" smtClean="0"/>
              <a:pPr/>
              <a:t>19/06/2016</a:t>
            </a:fld>
            <a:endParaRPr lang="fr-BE"/>
          </a:p>
        </p:txBody>
      </p:sp>
      <p:sp>
        <p:nvSpPr>
          <p:cNvPr id="114" name="Espace réservé du numéro de diapositive 113"/>
          <p:cNvSpPr>
            <a:spLocks noGrp="1"/>
          </p:cNvSpPr>
          <p:nvPr>
            <p:ph type="sldNum" sz="quarter" idx="12"/>
          </p:nvPr>
        </p:nvSpPr>
        <p:spPr/>
        <p:txBody>
          <a:bodyPr/>
          <a:lstStyle/>
          <a:p>
            <a:fld id="{CF4668DC-857F-487D-BFFA-8C0CA5037977}" type="slidenum">
              <a:rPr lang="fr-BE" smtClean="0"/>
              <a:pPr/>
              <a:t>10</a:t>
            </a:fld>
            <a:endParaRPr lang="fr-BE"/>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1406" y="2500306"/>
            <a:ext cx="928694" cy="7858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llipse 6"/>
          <p:cNvSpPr/>
          <p:nvPr/>
        </p:nvSpPr>
        <p:spPr>
          <a:xfrm>
            <a:off x="285720" y="2714620"/>
            <a:ext cx="285752" cy="3571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Ellipse 7"/>
          <p:cNvSpPr/>
          <p:nvPr/>
        </p:nvSpPr>
        <p:spPr>
          <a:xfrm>
            <a:off x="500034" y="2714620"/>
            <a:ext cx="285752" cy="3571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p:cNvCxnSpPr/>
          <p:nvPr/>
        </p:nvCxnSpPr>
        <p:spPr>
          <a:xfrm>
            <a:off x="785786" y="2928934"/>
            <a:ext cx="3240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000760" y="2643182"/>
            <a:ext cx="642942" cy="571504"/>
          </a:xfrm>
          <a:prstGeom prst="rect">
            <a:avLst/>
          </a:prstGeom>
          <a:noFill/>
          <a:ln w="38100">
            <a:solidFill>
              <a:srgbClr val="4EFB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p:cNvCxnSpPr/>
          <p:nvPr/>
        </p:nvCxnSpPr>
        <p:spPr>
          <a:xfrm>
            <a:off x="5643570" y="2928934"/>
            <a:ext cx="57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rot="5400000">
            <a:off x="6179074" y="2748934"/>
            <a:ext cx="216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6352892" y="2928934"/>
            <a:ext cx="648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1071538" y="2928934"/>
            <a:ext cx="504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Connecteur droit 22"/>
          <p:cNvCxnSpPr/>
          <p:nvPr/>
        </p:nvCxnSpPr>
        <p:spPr>
          <a:xfrm rot="5400000">
            <a:off x="1392398"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rot="5400000">
            <a:off x="1419398" y="3578958"/>
            <a:ext cx="30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rot="10800000">
            <a:off x="1393290"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rot="5400000">
            <a:off x="1747902"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rot="5400000">
            <a:off x="1774902" y="3578958"/>
            <a:ext cx="30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rot="10800000">
            <a:off x="1748794"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1568794" y="3713164"/>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Ellipse 30"/>
          <p:cNvSpPr/>
          <p:nvPr/>
        </p:nvSpPr>
        <p:spPr>
          <a:xfrm flipV="1">
            <a:off x="1643042" y="3857628"/>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Ellipse 31"/>
          <p:cNvSpPr/>
          <p:nvPr/>
        </p:nvSpPr>
        <p:spPr>
          <a:xfrm flipV="1">
            <a:off x="1643042" y="4000504"/>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6" name="Connecteur droit 35"/>
          <p:cNvCxnSpPr/>
          <p:nvPr/>
        </p:nvCxnSpPr>
        <p:spPr>
          <a:xfrm rot="5400000">
            <a:off x="1643274" y="378483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Connecteur droit 36"/>
          <p:cNvCxnSpPr/>
          <p:nvPr/>
        </p:nvCxnSpPr>
        <p:spPr>
          <a:xfrm rot="5400000">
            <a:off x="1643274" y="428602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1928794" y="2928934"/>
            <a:ext cx="57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rot="5400000">
            <a:off x="2321092"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rot="5400000">
            <a:off x="2348092" y="3578958"/>
            <a:ext cx="30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rot="10800000">
            <a:off x="2321984"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rot="5400000">
            <a:off x="2676596"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p:cNvCxnSpPr/>
          <p:nvPr/>
        </p:nvCxnSpPr>
        <p:spPr>
          <a:xfrm rot="5400000">
            <a:off x="2703596" y="3578958"/>
            <a:ext cx="30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rot="10800000">
            <a:off x="2677488"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2497488" y="3713164"/>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Ellipse 47"/>
          <p:cNvSpPr/>
          <p:nvPr/>
        </p:nvSpPr>
        <p:spPr>
          <a:xfrm flipV="1">
            <a:off x="2571736" y="3857628"/>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Ellipse 48"/>
          <p:cNvSpPr/>
          <p:nvPr/>
        </p:nvSpPr>
        <p:spPr>
          <a:xfrm flipV="1">
            <a:off x="2571736" y="4000504"/>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0" name="Connecteur droit 49"/>
          <p:cNvCxnSpPr/>
          <p:nvPr/>
        </p:nvCxnSpPr>
        <p:spPr>
          <a:xfrm rot="5400000">
            <a:off x="2571968" y="378483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rot="5400000">
            <a:off x="2571968" y="428602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rot="5400000">
            <a:off x="3213787"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Connecteur droit 52"/>
          <p:cNvCxnSpPr/>
          <p:nvPr/>
        </p:nvCxnSpPr>
        <p:spPr>
          <a:xfrm rot="5400000">
            <a:off x="3240787" y="3578958"/>
            <a:ext cx="30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droit 53"/>
          <p:cNvCxnSpPr/>
          <p:nvPr/>
        </p:nvCxnSpPr>
        <p:spPr>
          <a:xfrm rot="10800000">
            <a:off x="3214679"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rot="5400000">
            <a:off x="3569291"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rot="5400000">
            <a:off x="3596291" y="3578958"/>
            <a:ext cx="30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rot="10800000">
            <a:off x="3570183" y="3286124"/>
            <a:ext cx="180000" cy="1440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3390183" y="3713164"/>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Ellipse 58"/>
          <p:cNvSpPr/>
          <p:nvPr/>
        </p:nvSpPr>
        <p:spPr>
          <a:xfrm flipV="1">
            <a:off x="3464431" y="3857628"/>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Ellipse 59"/>
          <p:cNvSpPr/>
          <p:nvPr/>
        </p:nvSpPr>
        <p:spPr>
          <a:xfrm flipV="1">
            <a:off x="3464431" y="4000504"/>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1" name="Connecteur droit 60"/>
          <p:cNvCxnSpPr/>
          <p:nvPr/>
        </p:nvCxnSpPr>
        <p:spPr>
          <a:xfrm rot="5400000">
            <a:off x="3464663" y="378483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rot="5400000">
            <a:off x="3464663" y="428602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rot="5400000">
            <a:off x="4178480"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rot="5400000">
            <a:off x="4205480" y="3578958"/>
            <a:ext cx="30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rot="10800000">
            <a:off x="4179372" y="3286124"/>
            <a:ext cx="180000" cy="14400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rot="5400000">
            <a:off x="4533984"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rot="5400000">
            <a:off x="4560984" y="3578958"/>
            <a:ext cx="30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Connecteur droit 67"/>
          <p:cNvCxnSpPr/>
          <p:nvPr/>
        </p:nvCxnSpPr>
        <p:spPr>
          <a:xfrm rot="10800000">
            <a:off x="4534876"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necteur droit 68"/>
          <p:cNvCxnSpPr/>
          <p:nvPr/>
        </p:nvCxnSpPr>
        <p:spPr>
          <a:xfrm>
            <a:off x="4354876" y="3713164"/>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Ellipse 69"/>
          <p:cNvSpPr/>
          <p:nvPr/>
        </p:nvSpPr>
        <p:spPr>
          <a:xfrm flipV="1">
            <a:off x="4429124" y="3857628"/>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Ellipse 70"/>
          <p:cNvSpPr/>
          <p:nvPr/>
        </p:nvSpPr>
        <p:spPr>
          <a:xfrm flipV="1">
            <a:off x="4429124" y="4000504"/>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2" name="Connecteur droit 71"/>
          <p:cNvCxnSpPr/>
          <p:nvPr/>
        </p:nvCxnSpPr>
        <p:spPr>
          <a:xfrm rot="5400000">
            <a:off x="4429356" y="378483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Connecteur droit 72"/>
          <p:cNvCxnSpPr/>
          <p:nvPr/>
        </p:nvCxnSpPr>
        <p:spPr>
          <a:xfrm rot="5400000">
            <a:off x="4429356" y="428602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rot="5400000">
            <a:off x="5107174"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rot="5400000">
            <a:off x="5134174" y="3578958"/>
            <a:ext cx="30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necteur droit 75"/>
          <p:cNvCxnSpPr/>
          <p:nvPr/>
        </p:nvCxnSpPr>
        <p:spPr>
          <a:xfrm rot="10800000">
            <a:off x="5108066"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Connecteur droit 76"/>
          <p:cNvCxnSpPr/>
          <p:nvPr/>
        </p:nvCxnSpPr>
        <p:spPr>
          <a:xfrm rot="5400000">
            <a:off x="5462678" y="3108140"/>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Connecteur droit 77"/>
          <p:cNvCxnSpPr/>
          <p:nvPr/>
        </p:nvCxnSpPr>
        <p:spPr>
          <a:xfrm rot="5400000">
            <a:off x="5489678" y="3578958"/>
            <a:ext cx="30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Connecteur droit 78"/>
          <p:cNvCxnSpPr/>
          <p:nvPr/>
        </p:nvCxnSpPr>
        <p:spPr>
          <a:xfrm rot="10800000">
            <a:off x="5463570" y="3286124"/>
            <a:ext cx="180000" cy="144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Connecteur droit 79"/>
          <p:cNvCxnSpPr/>
          <p:nvPr/>
        </p:nvCxnSpPr>
        <p:spPr>
          <a:xfrm>
            <a:off x="5283570" y="3713164"/>
            <a:ext cx="36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Ellipse 80"/>
          <p:cNvSpPr/>
          <p:nvPr/>
        </p:nvSpPr>
        <p:spPr>
          <a:xfrm flipV="1">
            <a:off x="5357818" y="3857628"/>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Ellipse 81"/>
          <p:cNvSpPr/>
          <p:nvPr/>
        </p:nvSpPr>
        <p:spPr>
          <a:xfrm flipV="1">
            <a:off x="5357818" y="4000504"/>
            <a:ext cx="214314" cy="21431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3" name="Connecteur droit 82"/>
          <p:cNvCxnSpPr/>
          <p:nvPr/>
        </p:nvCxnSpPr>
        <p:spPr>
          <a:xfrm rot="5400000">
            <a:off x="5358050" y="378483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Connecteur droit 83"/>
          <p:cNvCxnSpPr/>
          <p:nvPr/>
        </p:nvCxnSpPr>
        <p:spPr>
          <a:xfrm rot="5400000">
            <a:off x="5358050" y="4286024"/>
            <a:ext cx="144000"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Connecteur droit 84"/>
          <p:cNvCxnSpPr/>
          <p:nvPr/>
        </p:nvCxnSpPr>
        <p:spPr>
          <a:xfrm>
            <a:off x="2854116" y="2928934"/>
            <a:ext cx="54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Connecteur droit 85"/>
          <p:cNvCxnSpPr/>
          <p:nvPr/>
        </p:nvCxnSpPr>
        <p:spPr>
          <a:xfrm>
            <a:off x="3781686" y="2928934"/>
            <a:ext cx="57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Connecteur droit 86"/>
          <p:cNvCxnSpPr/>
          <p:nvPr/>
        </p:nvCxnSpPr>
        <p:spPr>
          <a:xfrm>
            <a:off x="4714876" y="2928934"/>
            <a:ext cx="576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Espace réservé du contenu 5"/>
          <p:cNvSpPr>
            <a:spLocks noGrp="1"/>
          </p:cNvSpPr>
          <p:nvPr>
            <p:ph idx="1"/>
          </p:nvPr>
        </p:nvSpPr>
        <p:spPr>
          <a:xfrm>
            <a:off x="2143108" y="1290381"/>
            <a:ext cx="6643734" cy="709859"/>
          </a:xfrm>
        </p:spPr>
        <p:txBody>
          <a:bodyPr>
            <a:normAutofit/>
          </a:bodyPr>
          <a:lstStyle/>
          <a:p>
            <a:pPr>
              <a:buNone/>
            </a:pPr>
            <a:r>
              <a:rPr lang="fr-FR" sz="18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Structures en coupure d’artère</a:t>
            </a:r>
            <a:endParaRPr lang="fr-FR" sz="18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89" name="Rectangle 88"/>
          <p:cNvSpPr/>
          <p:nvPr/>
        </p:nvSpPr>
        <p:spPr>
          <a:xfrm>
            <a:off x="8143900" y="2500306"/>
            <a:ext cx="928694" cy="7858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Ellipse 89"/>
          <p:cNvSpPr/>
          <p:nvPr/>
        </p:nvSpPr>
        <p:spPr>
          <a:xfrm>
            <a:off x="8429652" y="2714620"/>
            <a:ext cx="285752" cy="3571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Ellipse 90"/>
          <p:cNvSpPr/>
          <p:nvPr/>
        </p:nvSpPr>
        <p:spPr>
          <a:xfrm>
            <a:off x="8643966" y="2714620"/>
            <a:ext cx="285752" cy="3571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2" name="Connecteur droit 91"/>
          <p:cNvCxnSpPr/>
          <p:nvPr/>
        </p:nvCxnSpPr>
        <p:spPr>
          <a:xfrm>
            <a:off x="8072462" y="2928934"/>
            <a:ext cx="360000"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Connecteur droit 92"/>
          <p:cNvCxnSpPr/>
          <p:nvPr/>
        </p:nvCxnSpPr>
        <p:spPr>
          <a:xfrm rot="10800000">
            <a:off x="7929586" y="2820934"/>
            <a:ext cx="144000" cy="108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Connecteur droit 95"/>
          <p:cNvCxnSpPr/>
          <p:nvPr/>
        </p:nvCxnSpPr>
        <p:spPr>
          <a:xfrm>
            <a:off x="6890644" y="2928934"/>
            <a:ext cx="1080000" cy="1588"/>
          </a:xfrm>
          <a:prstGeom prst="line">
            <a:avLst/>
          </a:prstGeom>
          <a:ln w="28575">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98" name="ZoneTexte 97"/>
          <p:cNvSpPr txBox="1"/>
          <p:nvPr/>
        </p:nvSpPr>
        <p:spPr>
          <a:xfrm>
            <a:off x="6072198" y="2285992"/>
            <a:ext cx="785818" cy="369332"/>
          </a:xfrm>
          <a:prstGeom prst="rect">
            <a:avLst/>
          </a:prstGeom>
          <a:noFill/>
        </p:spPr>
        <p:txBody>
          <a:bodyPr wrap="square" rtlCol="0">
            <a:spAutoFit/>
          </a:bodyPr>
          <a:lstStyle/>
          <a:p>
            <a:r>
              <a:rPr lang="fr-FR" b="1" dirty="0" smtClean="0"/>
              <a:t>N.O</a:t>
            </a:r>
            <a:endParaRPr lang="fr-FR" b="1" dirty="0"/>
          </a:p>
        </p:txBody>
      </p:sp>
      <p:sp>
        <p:nvSpPr>
          <p:cNvPr id="117" name="ZoneTexte 116"/>
          <p:cNvSpPr txBox="1"/>
          <p:nvPr/>
        </p:nvSpPr>
        <p:spPr>
          <a:xfrm>
            <a:off x="357158" y="3857628"/>
            <a:ext cx="642942" cy="369332"/>
          </a:xfrm>
          <a:prstGeom prst="rect">
            <a:avLst/>
          </a:prstGeom>
          <a:noFill/>
        </p:spPr>
        <p:txBody>
          <a:bodyPr wrap="square" rtlCol="0">
            <a:spAutoFit/>
          </a:bodyPr>
          <a:lstStyle/>
          <a:p>
            <a:r>
              <a:rPr lang="fr-FR" b="1" dirty="0" smtClean="0"/>
              <a:t>N.F</a:t>
            </a:r>
            <a:endParaRPr lang="fr-FR" b="1" dirty="0"/>
          </a:p>
        </p:txBody>
      </p:sp>
      <p:cxnSp>
        <p:nvCxnSpPr>
          <p:cNvPr id="119" name="Connecteur droit avec flèche 118"/>
          <p:cNvCxnSpPr/>
          <p:nvPr/>
        </p:nvCxnSpPr>
        <p:spPr>
          <a:xfrm rot="5400000" flipH="1" flipV="1">
            <a:off x="892943" y="3464719"/>
            <a:ext cx="500066" cy="428628"/>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9" name="ZoneTexte 128"/>
          <p:cNvSpPr txBox="1"/>
          <p:nvPr/>
        </p:nvSpPr>
        <p:spPr>
          <a:xfrm>
            <a:off x="1357290" y="4357694"/>
            <a:ext cx="785818" cy="461665"/>
          </a:xfrm>
          <a:prstGeom prst="rect">
            <a:avLst/>
          </a:prstGeom>
          <a:noFill/>
          <a:ln>
            <a:solidFill>
              <a:srgbClr val="FFFF00"/>
            </a:solidFill>
          </a:ln>
        </p:spPr>
        <p:txBody>
          <a:bodyPr wrap="square" rtlCol="0">
            <a:spAutoFit/>
          </a:bodyPr>
          <a:lstStyle/>
          <a:p>
            <a:r>
              <a:rPr lang="fr-FR" sz="1200" b="1" dirty="0" smtClean="0"/>
              <a:t>Poste HTA/BTA</a:t>
            </a:r>
            <a:endParaRPr lang="fr-FR" sz="1200" b="1" dirty="0"/>
          </a:p>
        </p:txBody>
      </p:sp>
      <p:sp>
        <p:nvSpPr>
          <p:cNvPr id="130" name="ZoneTexte 129"/>
          <p:cNvSpPr txBox="1"/>
          <p:nvPr/>
        </p:nvSpPr>
        <p:spPr>
          <a:xfrm>
            <a:off x="2285984" y="4357694"/>
            <a:ext cx="785818" cy="461665"/>
          </a:xfrm>
          <a:prstGeom prst="rect">
            <a:avLst/>
          </a:prstGeom>
          <a:noFill/>
          <a:ln>
            <a:solidFill>
              <a:srgbClr val="FFFF00"/>
            </a:solidFill>
          </a:ln>
        </p:spPr>
        <p:txBody>
          <a:bodyPr wrap="square" rtlCol="0">
            <a:spAutoFit/>
          </a:bodyPr>
          <a:lstStyle/>
          <a:p>
            <a:r>
              <a:rPr lang="fr-FR" sz="1200" b="1" dirty="0" smtClean="0"/>
              <a:t>Poste HTA/BTA</a:t>
            </a:r>
            <a:endParaRPr lang="fr-FR" sz="1200" b="1" dirty="0"/>
          </a:p>
        </p:txBody>
      </p:sp>
      <p:sp>
        <p:nvSpPr>
          <p:cNvPr id="131" name="ZoneTexte 130"/>
          <p:cNvSpPr txBox="1"/>
          <p:nvPr/>
        </p:nvSpPr>
        <p:spPr>
          <a:xfrm>
            <a:off x="3214678" y="4357694"/>
            <a:ext cx="785818" cy="461665"/>
          </a:xfrm>
          <a:prstGeom prst="rect">
            <a:avLst/>
          </a:prstGeom>
          <a:noFill/>
          <a:ln>
            <a:solidFill>
              <a:srgbClr val="FFFF00"/>
            </a:solidFill>
          </a:ln>
        </p:spPr>
        <p:txBody>
          <a:bodyPr wrap="square" rtlCol="0">
            <a:spAutoFit/>
          </a:bodyPr>
          <a:lstStyle/>
          <a:p>
            <a:r>
              <a:rPr lang="fr-FR" sz="1200" b="1" dirty="0" smtClean="0"/>
              <a:t>Poste HTA/BTA</a:t>
            </a:r>
            <a:endParaRPr lang="fr-FR" sz="1200" b="1" dirty="0"/>
          </a:p>
        </p:txBody>
      </p:sp>
      <p:sp>
        <p:nvSpPr>
          <p:cNvPr id="132" name="ZoneTexte 131"/>
          <p:cNvSpPr txBox="1"/>
          <p:nvPr/>
        </p:nvSpPr>
        <p:spPr>
          <a:xfrm>
            <a:off x="4143372" y="4357694"/>
            <a:ext cx="785818" cy="461665"/>
          </a:xfrm>
          <a:prstGeom prst="rect">
            <a:avLst/>
          </a:prstGeom>
          <a:noFill/>
          <a:ln>
            <a:solidFill>
              <a:srgbClr val="FFFF00"/>
            </a:solidFill>
          </a:ln>
        </p:spPr>
        <p:txBody>
          <a:bodyPr wrap="square" rtlCol="0">
            <a:spAutoFit/>
          </a:bodyPr>
          <a:lstStyle/>
          <a:p>
            <a:r>
              <a:rPr lang="fr-FR" sz="1200" b="1" dirty="0" smtClean="0"/>
              <a:t>Poste HTA/BTA</a:t>
            </a:r>
            <a:endParaRPr lang="fr-FR" sz="1200" b="1" dirty="0"/>
          </a:p>
        </p:txBody>
      </p:sp>
      <p:sp>
        <p:nvSpPr>
          <p:cNvPr id="133" name="ZoneTexte 132"/>
          <p:cNvSpPr txBox="1"/>
          <p:nvPr/>
        </p:nvSpPr>
        <p:spPr>
          <a:xfrm>
            <a:off x="5072066" y="4357694"/>
            <a:ext cx="785818" cy="461665"/>
          </a:xfrm>
          <a:prstGeom prst="rect">
            <a:avLst/>
          </a:prstGeom>
          <a:noFill/>
          <a:ln>
            <a:solidFill>
              <a:srgbClr val="FFFF00"/>
            </a:solidFill>
          </a:ln>
        </p:spPr>
        <p:txBody>
          <a:bodyPr wrap="square" rtlCol="0">
            <a:spAutoFit/>
          </a:bodyPr>
          <a:lstStyle/>
          <a:p>
            <a:r>
              <a:rPr lang="fr-FR" sz="1200" b="1" dirty="0" smtClean="0"/>
              <a:t>Poste HTA/BTA</a:t>
            </a:r>
            <a:endParaRPr lang="fr-FR" sz="1200" b="1" dirty="0"/>
          </a:p>
        </p:txBody>
      </p:sp>
      <p:sp>
        <p:nvSpPr>
          <p:cNvPr id="134" name="ZoneTexte 133"/>
          <p:cNvSpPr txBox="1"/>
          <p:nvPr/>
        </p:nvSpPr>
        <p:spPr>
          <a:xfrm>
            <a:off x="142844" y="2857496"/>
            <a:ext cx="785818" cy="461665"/>
          </a:xfrm>
          <a:prstGeom prst="rect">
            <a:avLst/>
          </a:prstGeom>
          <a:noFill/>
          <a:ln>
            <a:noFill/>
          </a:ln>
        </p:spPr>
        <p:txBody>
          <a:bodyPr wrap="square" rtlCol="0">
            <a:spAutoFit/>
          </a:bodyPr>
          <a:lstStyle/>
          <a:p>
            <a:endParaRPr lang="fr-FR" sz="1200" b="1" dirty="0" smtClean="0"/>
          </a:p>
          <a:p>
            <a:r>
              <a:rPr lang="fr-FR" sz="1200" b="1" dirty="0" smtClean="0"/>
              <a:t>HTB/HTA</a:t>
            </a:r>
            <a:endParaRPr lang="fr-FR" sz="1200" b="1" dirty="0"/>
          </a:p>
        </p:txBody>
      </p:sp>
      <p:sp>
        <p:nvSpPr>
          <p:cNvPr id="135" name="ZoneTexte 134"/>
          <p:cNvSpPr txBox="1"/>
          <p:nvPr/>
        </p:nvSpPr>
        <p:spPr>
          <a:xfrm>
            <a:off x="8286776" y="2857496"/>
            <a:ext cx="785818" cy="461665"/>
          </a:xfrm>
          <a:prstGeom prst="rect">
            <a:avLst/>
          </a:prstGeom>
          <a:noFill/>
          <a:ln>
            <a:noFill/>
          </a:ln>
        </p:spPr>
        <p:txBody>
          <a:bodyPr wrap="square" rtlCol="0">
            <a:spAutoFit/>
          </a:bodyPr>
          <a:lstStyle/>
          <a:p>
            <a:endParaRPr lang="fr-FR" sz="1200" b="1" dirty="0" smtClean="0"/>
          </a:p>
          <a:p>
            <a:r>
              <a:rPr lang="fr-FR" sz="1200" b="1" dirty="0" smtClean="0"/>
              <a:t>HTB/HTA</a:t>
            </a:r>
            <a:endParaRPr lang="fr-FR" sz="1200" b="1" dirty="0"/>
          </a:p>
        </p:txBody>
      </p:sp>
      <p:sp>
        <p:nvSpPr>
          <p:cNvPr id="94" name="AutoShape 81"/>
          <p:cNvSpPr>
            <a:spLocks noChangeArrowheads="1"/>
          </p:cNvSpPr>
          <p:nvPr/>
        </p:nvSpPr>
        <p:spPr bwMode="auto">
          <a:xfrm>
            <a:off x="3929058" y="2714620"/>
            <a:ext cx="171450" cy="357190"/>
          </a:xfrm>
          <a:prstGeom prst="irregularSeal2">
            <a:avLst/>
          </a:prstGeom>
          <a:solidFill>
            <a:srgbClr val="FF0000"/>
          </a:solidFill>
          <a:ln w="9525">
            <a:solidFill>
              <a:schemeClr val="tx1"/>
            </a:solidFill>
            <a:miter lim="800000"/>
            <a:headEnd/>
            <a:tailEnd/>
          </a:ln>
          <a:effectLst/>
        </p:spPr>
        <p:txBody>
          <a:bodyPr wrap="none" anchor="ctr"/>
          <a:lstStyle/>
          <a:p>
            <a:endParaRPr lang="fr-FR"/>
          </a:p>
        </p:txBody>
      </p:sp>
      <p:sp>
        <p:nvSpPr>
          <p:cNvPr id="99" name="ZoneTexte 98"/>
          <p:cNvSpPr txBox="1"/>
          <p:nvPr/>
        </p:nvSpPr>
        <p:spPr>
          <a:xfrm>
            <a:off x="3786182" y="5214950"/>
            <a:ext cx="928694" cy="369332"/>
          </a:xfrm>
          <a:prstGeom prst="rect">
            <a:avLst/>
          </a:prstGeom>
          <a:noFill/>
        </p:spPr>
        <p:txBody>
          <a:bodyPr wrap="square" rtlCol="0">
            <a:spAutoFit/>
          </a:bodyPr>
          <a:lstStyle/>
          <a:p>
            <a:r>
              <a:rPr lang="fr-FR" b="1" dirty="0" smtClean="0"/>
              <a:t>Ouvert</a:t>
            </a:r>
            <a:endParaRPr lang="fr-FR" b="1" dirty="0"/>
          </a:p>
        </p:txBody>
      </p:sp>
      <p:cxnSp>
        <p:nvCxnSpPr>
          <p:cNvPr id="101" name="Connecteur droit avec flèche 100"/>
          <p:cNvCxnSpPr/>
          <p:nvPr/>
        </p:nvCxnSpPr>
        <p:spPr>
          <a:xfrm rot="5400000" flipH="1" flipV="1">
            <a:off x="3278810" y="4257000"/>
            <a:ext cx="1764000" cy="108000"/>
          </a:xfrm>
          <a:prstGeom prst="straightConnector1">
            <a:avLst/>
          </a:prstGeom>
          <a:ln w="28575">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2" name="Connecteur droit avec flèche 101"/>
          <p:cNvCxnSpPr/>
          <p:nvPr/>
        </p:nvCxnSpPr>
        <p:spPr>
          <a:xfrm rot="16200000" flipV="1">
            <a:off x="3135934" y="4207512"/>
            <a:ext cx="1656000" cy="216000"/>
          </a:xfrm>
          <a:prstGeom prst="straightConnector1">
            <a:avLst/>
          </a:prstGeom>
          <a:ln w="28575">
            <a:solidFill>
              <a:srgbClr val="00B05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03" name="Connecteur droit 102"/>
          <p:cNvCxnSpPr/>
          <p:nvPr/>
        </p:nvCxnSpPr>
        <p:spPr>
          <a:xfrm rot="5400000">
            <a:off x="6232744" y="2839826"/>
            <a:ext cx="252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5"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97"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00"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04"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05"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06" name="Picture 2"/>
          <p:cNvPicPr>
            <a:picLocks noChangeAspect="1" noChangeArrowheads="1"/>
          </p:cNvPicPr>
          <p:nvPr/>
        </p:nvPicPr>
        <p:blipFill>
          <a:blip r:embed="rId5"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7"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08"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09"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28926" y="64291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10"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11"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12" name="TextBox 7"/>
          <p:cNvSpPr txBox="1"/>
          <p:nvPr/>
        </p:nvSpPr>
        <p:spPr>
          <a:xfrm flipH="1">
            <a:off x="3428992" y="639529"/>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13" name="Connecteur droit 112"/>
          <p:cNvCxnSpPr/>
          <p:nvPr/>
        </p:nvCxnSpPr>
        <p:spPr>
          <a:xfrm>
            <a:off x="4464032" y="928670"/>
            <a:ext cx="4680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Connecteur droit 113"/>
          <p:cNvCxnSpPr/>
          <p:nvPr/>
        </p:nvCxnSpPr>
        <p:spPr>
          <a:xfrm>
            <a:off x="0" y="998520"/>
            <a:ext cx="273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0" name="Espace réservé de la date 119"/>
          <p:cNvSpPr>
            <a:spLocks noGrp="1"/>
          </p:cNvSpPr>
          <p:nvPr>
            <p:ph type="dt" sz="half" idx="10"/>
          </p:nvPr>
        </p:nvSpPr>
        <p:spPr/>
        <p:txBody>
          <a:bodyPr/>
          <a:lstStyle/>
          <a:p>
            <a:fld id="{B1235122-BBEF-4B6E-8F9B-8CB2F13B3C36}" type="datetime1">
              <a:rPr lang="fr-FR" smtClean="0"/>
              <a:pPr/>
              <a:t>19/06/2016</a:t>
            </a:fld>
            <a:endParaRPr lang="fr-BE"/>
          </a:p>
        </p:txBody>
      </p:sp>
      <p:sp>
        <p:nvSpPr>
          <p:cNvPr id="121" name="Espace réservé du numéro de diapositive 120"/>
          <p:cNvSpPr>
            <a:spLocks noGrp="1"/>
          </p:cNvSpPr>
          <p:nvPr>
            <p:ph type="sldNum" sz="quarter" idx="12"/>
          </p:nvPr>
        </p:nvSpPr>
        <p:spPr/>
        <p:txBody>
          <a:bodyPr/>
          <a:lstStyle/>
          <a:p>
            <a:fld id="{CF4668DC-857F-487D-BFFA-8C0CA5037977}" type="slidenum">
              <a:rPr lang="fr-BE" smtClean="0"/>
              <a:pPr/>
              <a:t>11</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Effect transition="in" filter="slide(fromBottom)">
                                      <p:cBhvr>
                                        <p:cTn id="7" dur="500"/>
                                        <p:tgtEl>
                                          <p:spTgt spid="99"/>
                                        </p:tgtEl>
                                      </p:cBhvr>
                                    </p:animEffect>
                                  </p:childTnLst>
                                </p:cTn>
                              </p:par>
                              <p:par>
                                <p:cTn id="8" presetID="12" presetClass="entr" presetSubtype="4"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slide(fromBottom)">
                                      <p:cBhvr>
                                        <p:cTn id="10" dur="500"/>
                                        <p:tgtEl>
                                          <p:spTgt spid="101"/>
                                        </p:tgtEl>
                                      </p:cBhvr>
                                    </p:animEffect>
                                  </p:childTnLst>
                                </p:cTn>
                              </p:par>
                              <p:par>
                                <p:cTn id="11" presetID="12" presetClass="entr" presetSubtype="4" fill="hold" nodeType="with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slide(fromBottom)">
                                      <p:cBhvr>
                                        <p:cTn id="13"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 name="Rectangle 11"/>
          <p:cNvSpPr/>
          <p:nvPr/>
        </p:nvSpPr>
        <p:spPr>
          <a:xfrm>
            <a:off x="2571736" y="1571612"/>
            <a:ext cx="5857916" cy="369332"/>
          </a:xfrm>
          <a:prstGeom prst="rect">
            <a:avLst/>
          </a:prstGeom>
        </p:spPr>
        <p:txBody>
          <a:bodyPr wrap="square">
            <a:spAutoFit/>
          </a:bodyPr>
          <a:lstStyle/>
          <a:p>
            <a:pPr>
              <a:buNone/>
            </a:pPr>
            <a:r>
              <a:rPr lang="fr-FR" b="1" dirty="0" smtClean="0"/>
              <a:t>Un défaut dans les réseaux électriques peut être</a:t>
            </a:r>
          </a:p>
        </p:txBody>
      </p:sp>
      <p:sp>
        <p:nvSpPr>
          <p:cNvPr id="15" name="Line 37"/>
          <p:cNvSpPr>
            <a:spLocks noChangeShapeType="1"/>
          </p:cNvSpPr>
          <p:nvPr/>
        </p:nvSpPr>
        <p:spPr bwMode="auto">
          <a:xfrm>
            <a:off x="4004494" y="4003011"/>
            <a:ext cx="541337"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r-FR"/>
          </a:p>
        </p:txBody>
      </p:sp>
      <p:grpSp>
        <p:nvGrpSpPr>
          <p:cNvPr id="20" name="Group 39"/>
          <p:cNvGrpSpPr>
            <a:grpSpLocks/>
          </p:cNvGrpSpPr>
          <p:nvPr/>
        </p:nvGrpSpPr>
        <p:grpSpPr bwMode="auto">
          <a:xfrm>
            <a:off x="3142164" y="2650461"/>
            <a:ext cx="1403668" cy="857776"/>
            <a:chOff x="1492" y="1538"/>
            <a:chExt cx="624" cy="240"/>
          </a:xfrm>
        </p:grpSpPr>
        <p:sp>
          <p:nvSpPr>
            <p:cNvPr id="21" name="Line 40"/>
            <p:cNvSpPr>
              <a:spLocks noChangeShapeType="1"/>
            </p:cNvSpPr>
            <p:nvPr/>
          </p:nvSpPr>
          <p:spPr bwMode="auto">
            <a:xfrm>
              <a:off x="1732" y="1538"/>
              <a:ext cx="38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r-FR"/>
            </a:p>
          </p:txBody>
        </p:sp>
        <p:sp>
          <p:nvSpPr>
            <p:cNvPr id="22" name="Line 41"/>
            <p:cNvSpPr>
              <a:spLocks noChangeShapeType="1"/>
            </p:cNvSpPr>
            <p:nvPr/>
          </p:nvSpPr>
          <p:spPr bwMode="auto">
            <a:xfrm flipV="1">
              <a:off x="1492" y="1538"/>
              <a:ext cx="240" cy="24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r-FR"/>
            </a:p>
          </p:txBody>
        </p:sp>
      </p:grpSp>
      <p:grpSp>
        <p:nvGrpSpPr>
          <p:cNvPr id="23" name="Group 42"/>
          <p:cNvGrpSpPr>
            <a:grpSpLocks/>
          </p:cNvGrpSpPr>
          <p:nvPr/>
        </p:nvGrpSpPr>
        <p:grpSpPr bwMode="auto">
          <a:xfrm>
            <a:off x="3142165" y="4427429"/>
            <a:ext cx="1444434" cy="1091781"/>
            <a:chOff x="1444" y="3218"/>
            <a:chExt cx="672" cy="192"/>
          </a:xfrm>
        </p:grpSpPr>
        <p:sp>
          <p:nvSpPr>
            <p:cNvPr id="24" name="Line 43"/>
            <p:cNvSpPr>
              <a:spLocks noChangeShapeType="1"/>
            </p:cNvSpPr>
            <p:nvPr/>
          </p:nvSpPr>
          <p:spPr bwMode="auto">
            <a:xfrm>
              <a:off x="1732" y="3410"/>
              <a:ext cx="38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r-FR"/>
            </a:p>
          </p:txBody>
        </p:sp>
        <p:sp>
          <p:nvSpPr>
            <p:cNvPr id="25" name="Line 44"/>
            <p:cNvSpPr>
              <a:spLocks noChangeShapeType="1"/>
            </p:cNvSpPr>
            <p:nvPr/>
          </p:nvSpPr>
          <p:spPr bwMode="auto">
            <a:xfrm>
              <a:off x="1444" y="3218"/>
              <a:ext cx="288" cy="192"/>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fr-FR"/>
            </a:p>
          </p:txBody>
        </p:sp>
      </p:grpSp>
      <p:grpSp>
        <p:nvGrpSpPr>
          <p:cNvPr id="26" name="Groupe 25"/>
          <p:cNvGrpSpPr/>
          <p:nvPr/>
        </p:nvGrpSpPr>
        <p:grpSpPr>
          <a:xfrm>
            <a:off x="4541069" y="2285992"/>
            <a:ext cx="3817145" cy="732909"/>
            <a:chOff x="3018578" y="2154753"/>
            <a:chExt cx="5369846" cy="732909"/>
          </a:xfrm>
        </p:grpSpPr>
        <p:sp>
          <p:nvSpPr>
            <p:cNvPr id="27" name="AutoShape 45"/>
            <p:cNvSpPr>
              <a:spLocks noChangeArrowheads="1"/>
            </p:cNvSpPr>
            <p:nvPr/>
          </p:nvSpPr>
          <p:spPr bwMode="gray">
            <a:xfrm>
              <a:off x="3018578" y="2154753"/>
              <a:ext cx="5369846" cy="732909"/>
            </a:xfrm>
            <a:prstGeom prst="roundRect">
              <a:avLst>
                <a:gd name="adj" fmla="val 9129"/>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fr-FR"/>
            </a:p>
          </p:txBody>
        </p:sp>
        <p:sp>
          <p:nvSpPr>
            <p:cNvPr id="28" name="Rectangle 46"/>
            <p:cNvSpPr>
              <a:spLocks noChangeArrowheads="1"/>
            </p:cNvSpPr>
            <p:nvPr/>
          </p:nvSpPr>
          <p:spPr bwMode="auto">
            <a:xfrm>
              <a:off x="3491880" y="2286000"/>
              <a:ext cx="2827480"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b="1" dirty="0" smtClean="0">
                  <a:solidFill>
                    <a:srgbClr val="00B0F0"/>
                  </a:solidFill>
                </a:rPr>
                <a:t>Défaut monophasé</a:t>
              </a:r>
              <a:endParaRPr lang="fr-FR" b="1" dirty="0">
                <a:solidFill>
                  <a:srgbClr val="00B0F0"/>
                </a:solidFill>
              </a:endParaRPr>
            </a:p>
          </p:txBody>
        </p:sp>
      </p:grpSp>
      <p:grpSp>
        <p:nvGrpSpPr>
          <p:cNvPr id="32" name="Groupe 31"/>
          <p:cNvGrpSpPr/>
          <p:nvPr/>
        </p:nvGrpSpPr>
        <p:grpSpPr>
          <a:xfrm>
            <a:off x="4537893" y="3643314"/>
            <a:ext cx="3963197" cy="769916"/>
            <a:chOff x="3015402" y="3541713"/>
            <a:chExt cx="5373021" cy="434975"/>
          </a:xfrm>
        </p:grpSpPr>
        <p:sp>
          <p:nvSpPr>
            <p:cNvPr id="33" name="AutoShape 49"/>
            <p:cNvSpPr>
              <a:spLocks noChangeArrowheads="1"/>
            </p:cNvSpPr>
            <p:nvPr/>
          </p:nvSpPr>
          <p:spPr bwMode="gray">
            <a:xfrm>
              <a:off x="3015402" y="3541713"/>
              <a:ext cx="5373021" cy="434975"/>
            </a:xfrm>
            <a:prstGeom prst="roundRect">
              <a:avLst>
                <a:gd name="adj" fmla="val 13142"/>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fr-FR"/>
            </a:p>
          </p:txBody>
        </p:sp>
        <p:sp>
          <p:nvSpPr>
            <p:cNvPr id="34" name="Rectangle 50"/>
            <p:cNvSpPr>
              <a:spLocks noChangeArrowheads="1"/>
            </p:cNvSpPr>
            <p:nvPr/>
          </p:nvSpPr>
          <p:spPr bwMode="auto">
            <a:xfrm>
              <a:off x="3131840" y="3609974"/>
              <a:ext cx="2651002" cy="20865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fr-FR" b="1" dirty="0" smtClean="0">
                  <a:solidFill>
                    <a:srgbClr val="00B0F0"/>
                  </a:solidFill>
                </a:rPr>
                <a:t>      Défaut Biphasé</a:t>
              </a:r>
            </a:p>
          </p:txBody>
        </p:sp>
      </p:grpSp>
      <p:sp>
        <p:nvSpPr>
          <p:cNvPr id="35" name="Oval 51"/>
          <p:cNvSpPr>
            <a:spLocks noChangeArrowheads="1"/>
          </p:cNvSpPr>
          <p:nvPr/>
        </p:nvSpPr>
        <p:spPr bwMode="gray">
          <a:xfrm>
            <a:off x="4461694" y="2552036"/>
            <a:ext cx="203200" cy="201612"/>
          </a:xfrm>
          <a:prstGeom prst="ellipse">
            <a:avLst/>
          </a:prstGeom>
          <a:solidFill>
            <a:srgbClr val="C00000"/>
          </a:soli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fr-FR"/>
          </a:p>
        </p:txBody>
      </p:sp>
      <p:sp>
        <p:nvSpPr>
          <p:cNvPr id="37" name="Oval 53"/>
          <p:cNvSpPr>
            <a:spLocks noChangeArrowheads="1"/>
          </p:cNvSpPr>
          <p:nvPr/>
        </p:nvSpPr>
        <p:spPr bwMode="gray">
          <a:xfrm>
            <a:off x="4472806" y="3901411"/>
            <a:ext cx="203200" cy="203200"/>
          </a:xfrm>
          <a:prstGeom prst="ellipse">
            <a:avLst/>
          </a:prstGeom>
          <a:solidFill>
            <a:srgbClr val="C00000"/>
          </a:soli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fr-FR"/>
          </a:p>
        </p:txBody>
      </p:sp>
      <p:grpSp>
        <p:nvGrpSpPr>
          <p:cNvPr id="42" name="Groupe 41"/>
          <p:cNvGrpSpPr/>
          <p:nvPr/>
        </p:nvGrpSpPr>
        <p:grpSpPr>
          <a:xfrm>
            <a:off x="4583433" y="5203216"/>
            <a:ext cx="3917657" cy="654676"/>
            <a:chOff x="3018578" y="4973694"/>
            <a:chExt cx="5489293" cy="631987"/>
          </a:xfrm>
        </p:grpSpPr>
        <p:sp>
          <p:nvSpPr>
            <p:cNvPr id="43" name="AutoShape 57"/>
            <p:cNvSpPr>
              <a:spLocks noChangeArrowheads="1"/>
            </p:cNvSpPr>
            <p:nvPr/>
          </p:nvSpPr>
          <p:spPr bwMode="gray">
            <a:xfrm>
              <a:off x="3018578" y="4973694"/>
              <a:ext cx="5350594" cy="631987"/>
            </a:xfrm>
            <a:prstGeom prst="roundRect">
              <a:avLst>
                <a:gd name="adj" fmla="val 21102"/>
              </a:avLst>
            </a:prstGeom>
            <a:gradFill rotWithShape="1">
              <a:gsLst>
                <a:gs pos="0">
                  <a:srgbClr val="F8F8F8"/>
                </a:gs>
                <a:gs pos="100000">
                  <a:srgbClr val="F8F8F8">
                    <a:gamma/>
                    <a:shade val="76471"/>
                    <a:invGamma/>
                  </a:srgbClr>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endParaRPr lang="fr-FR"/>
            </a:p>
          </p:txBody>
        </p:sp>
        <p:sp>
          <p:nvSpPr>
            <p:cNvPr id="44" name="Rectangle 58"/>
            <p:cNvSpPr>
              <a:spLocks noChangeArrowheads="1"/>
            </p:cNvSpPr>
            <p:nvPr/>
          </p:nvSpPr>
          <p:spPr bwMode="auto">
            <a:xfrm>
              <a:off x="3306878" y="5095280"/>
              <a:ext cx="5200993" cy="3693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square">
              <a:spAutoFit/>
            </a:bodyPr>
            <a:lstStyle/>
            <a:p>
              <a:r>
                <a:rPr lang="fr-FR" b="1" dirty="0" smtClean="0">
                  <a:solidFill>
                    <a:srgbClr val="00B0F0"/>
                  </a:solidFill>
                </a:rPr>
                <a:t>  Défaut Triphasé</a:t>
              </a:r>
            </a:p>
          </p:txBody>
        </p:sp>
      </p:grpSp>
      <p:sp>
        <p:nvSpPr>
          <p:cNvPr id="45" name="Oval 59"/>
          <p:cNvSpPr>
            <a:spLocks noChangeArrowheads="1"/>
          </p:cNvSpPr>
          <p:nvPr/>
        </p:nvSpPr>
        <p:spPr bwMode="gray">
          <a:xfrm>
            <a:off x="4413846" y="5409003"/>
            <a:ext cx="203200" cy="203200"/>
          </a:xfrm>
          <a:prstGeom prst="ellipse">
            <a:avLst/>
          </a:prstGeom>
          <a:solidFill>
            <a:srgbClr val="C00000"/>
          </a:solidFill>
          <a:ln w="19050">
            <a:solidFill>
              <a:srgbClr val="FFFFFF"/>
            </a:solidFill>
            <a:round/>
            <a:headEnd/>
            <a:tailEnd/>
          </a:ln>
          <a:effectLst>
            <a:outerShdw dist="63500" dir="2212194" algn="ctr" rotWithShape="0">
              <a:schemeClr val="bg2">
                <a:alpha val="50000"/>
              </a:schemeClr>
            </a:outerShdw>
          </a:effectLst>
        </p:spPr>
        <p:txBody>
          <a:bodyPr wrap="none" anchor="ctr"/>
          <a:lstStyle/>
          <a:p>
            <a:endParaRPr lang="fr-FR"/>
          </a:p>
        </p:txBody>
      </p:sp>
      <p:sp>
        <p:nvSpPr>
          <p:cNvPr id="47" name="Rectangle à coins arrondis 46"/>
          <p:cNvSpPr/>
          <p:nvPr/>
        </p:nvSpPr>
        <p:spPr>
          <a:xfrm>
            <a:off x="1357290" y="3571876"/>
            <a:ext cx="2071702" cy="714380"/>
          </a:xfrm>
          <a:prstGeom prst="roundRect">
            <a:avLst/>
          </a:prstGeom>
          <a:solidFill>
            <a:schemeClr val="bg1">
              <a:lumMod val="50000"/>
            </a:schemeClr>
          </a:solidFill>
          <a:ln>
            <a:noFill/>
          </a:ln>
          <a:effectLst>
            <a:reflection blurRad="6350" stA="50000" endA="300" endPos="38500" dist="508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Types de défaut</a:t>
            </a:r>
            <a:endParaRPr lang="fr-FR" b="1" dirty="0"/>
          </a:p>
        </p:txBody>
      </p:sp>
      <p:pic>
        <p:nvPicPr>
          <p:cNvPr id="29"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30"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31"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36"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38"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39" name="Picture 2"/>
          <p:cNvPicPr>
            <a:picLocks noChangeAspect="1" noChangeArrowheads="1"/>
          </p:cNvPicPr>
          <p:nvPr/>
        </p:nvPicPr>
        <p:blipFill>
          <a:blip r:embed="rId5"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0"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41"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46"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28926" y="64291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48"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49"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50" name="TextBox 7"/>
          <p:cNvSpPr txBox="1"/>
          <p:nvPr/>
        </p:nvSpPr>
        <p:spPr>
          <a:xfrm flipH="1">
            <a:off x="3428992" y="639529"/>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51" name="Connecteur droit 50"/>
          <p:cNvCxnSpPr/>
          <p:nvPr/>
        </p:nvCxnSpPr>
        <p:spPr>
          <a:xfrm>
            <a:off x="4464032" y="928670"/>
            <a:ext cx="4680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Connecteur droit 51"/>
          <p:cNvCxnSpPr/>
          <p:nvPr/>
        </p:nvCxnSpPr>
        <p:spPr>
          <a:xfrm>
            <a:off x="0" y="998520"/>
            <a:ext cx="273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6" name="Espace réservé de la date 55"/>
          <p:cNvSpPr>
            <a:spLocks noGrp="1"/>
          </p:cNvSpPr>
          <p:nvPr>
            <p:ph type="dt" sz="half" idx="10"/>
          </p:nvPr>
        </p:nvSpPr>
        <p:spPr/>
        <p:txBody>
          <a:bodyPr/>
          <a:lstStyle/>
          <a:p>
            <a:fld id="{2D1E9D66-7B0E-40C7-A089-1F97ADD6598C}" type="datetime1">
              <a:rPr lang="fr-FR" smtClean="0"/>
              <a:pPr/>
              <a:t>19/06/2016</a:t>
            </a:fld>
            <a:endParaRPr lang="fr-BE"/>
          </a:p>
        </p:txBody>
      </p:sp>
      <p:sp>
        <p:nvSpPr>
          <p:cNvPr id="57" name="Espace réservé du numéro de diapositive 56"/>
          <p:cNvSpPr>
            <a:spLocks noGrp="1"/>
          </p:cNvSpPr>
          <p:nvPr>
            <p:ph type="sldNum" sz="quarter" idx="12"/>
          </p:nvPr>
        </p:nvSpPr>
        <p:spPr/>
        <p:txBody>
          <a:bodyPr/>
          <a:lstStyle/>
          <a:p>
            <a:fld id="{CF4668DC-857F-487D-BFFA-8C0CA5037977}" type="slidenum">
              <a:rPr lang="fr-BE" smtClean="0"/>
              <a:pPr/>
              <a:t>12</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31" presetClass="entr" presetSubtype="0"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1000" fill="hold"/>
                                        <p:tgtEl>
                                          <p:spTgt spid="35"/>
                                        </p:tgtEl>
                                        <p:attrNameLst>
                                          <p:attrName>ppt_w</p:attrName>
                                        </p:attrNameLst>
                                      </p:cBhvr>
                                      <p:tavLst>
                                        <p:tav tm="0">
                                          <p:val>
                                            <p:fltVal val="0"/>
                                          </p:val>
                                        </p:tav>
                                        <p:tav tm="100000">
                                          <p:val>
                                            <p:strVal val="#ppt_w"/>
                                          </p:val>
                                        </p:tav>
                                      </p:tavLst>
                                    </p:anim>
                                    <p:anim calcmode="lin" valueType="num">
                                      <p:cBhvr>
                                        <p:cTn id="12" dur="1000" fill="hold"/>
                                        <p:tgtEl>
                                          <p:spTgt spid="35"/>
                                        </p:tgtEl>
                                        <p:attrNameLst>
                                          <p:attrName>ppt_h</p:attrName>
                                        </p:attrNameLst>
                                      </p:cBhvr>
                                      <p:tavLst>
                                        <p:tav tm="0">
                                          <p:val>
                                            <p:fltVal val="0"/>
                                          </p:val>
                                        </p:tav>
                                        <p:tav tm="100000">
                                          <p:val>
                                            <p:strVal val="#ppt_h"/>
                                          </p:val>
                                        </p:tav>
                                      </p:tavLst>
                                    </p:anim>
                                    <p:anim calcmode="lin" valueType="num">
                                      <p:cBhvr>
                                        <p:cTn id="13" dur="1000" fill="hold"/>
                                        <p:tgtEl>
                                          <p:spTgt spid="35"/>
                                        </p:tgtEl>
                                        <p:attrNameLst>
                                          <p:attrName>style.rotation</p:attrName>
                                        </p:attrNameLst>
                                      </p:cBhvr>
                                      <p:tavLst>
                                        <p:tav tm="0">
                                          <p:val>
                                            <p:fltVal val="90"/>
                                          </p:val>
                                        </p:tav>
                                        <p:tav tm="100000">
                                          <p:val>
                                            <p:fltVal val="0"/>
                                          </p:val>
                                        </p:tav>
                                      </p:tavLst>
                                    </p:anim>
                                    <p:animEffect transition="in" filter="fade">
                                      <p:cBhvr>
                                        <p:cTn id="14" dur="1000"/>
                                        <p:tgtEl>
                                          <p:spTgt spid="35"/>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par>
                          <p:cTn id="23" fill="hold">
                            <p:stCondLst>
                              <p:cond delay="2500"/>
                            </p:stCondLst>
                            <p:childTnLst>
                              <p:par>
                                <p:cTn id="24" presetID="31" presetClass="entr" presetSubtype="0" fill="hold" grpId="0" nodeType="after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p:cTn id="26" dur="1000" fill="hold"/>
                                        <p:tgtEl>
                                          <p:spTgt spid="37"/>
                                        </p:tgtEl>
                                        <p:attrNameLst>
                                          <p:attrName>ppt_w</p:attrName>
                                        </p:attrNameLst>
                                      </p:cBhvr>
                                      <p:tavLst>
                                        <p:tav tm="0">
                                          <p:val>
                                            <p:fltVal val="0"/>
                                          </p:val>
                                        </p:tav>
                                        <p:tav tm="100000">
                                          <p:val>
                                            <p:strVal val="#ppt_w"/>
                                          </p:val>
                                        </p:tav>
                                      </p:tavLst>
                                    </p:anim>
                                    <p:anim calcmode="lin" valueType="num">
                                      <p:cBhvr>
                                        <p:cTn id="27" dur="1000" fill="hold"/>
                                        <p:tgtEl>
                                          <p:spTgt spid="37"/>
                                        </p:tgtEl>
                                        <p:attrNameLst>
                                          <p:attrName>ppt_h</p:attrName>
                                        </p:attrNameLst>
                                      </p:cBhvr>
                                      <p:tavLst>
                                        <p:tav tm="0">
                                          <p:val>
                                            <p:fltVal val="0"/>
                                          </p:val>
                                        </p:tav>
                                        <p:tav tm="100000">
                                          <p:val>
                                            <p:strVal val="#ppt_h"/>
                                          </p:val>
                                        </p:tav>
                                      </p:tavLst>
                                    </p:anim>
                                    <p:anim calcmode="lin" valueType="num">
                                      <p:cBhvr>
                                        <p:cTn id="28" dur="1000" fill="hold"/>
                                        <p:tgtEl>
                                          <p:spTgt spid="37"/>
                                        </p:tgtEl>
                                        <p:attrNameLst>
                                          <p:attrName>style.rotation</p:attrName>
                                        </p:attrNameLst>
                                      </p:cBhvr>
                                      <p:tavLst>
                                        <p:tav tm="0">
                                          <p:val>
                                            <p:fltVal val="90"/>
                                          </p:val>
                                        </p:tav>
                                        <p:tav tm="100000">
                                          <p:val>
                                            <p:fltVal val="0"/>
                                          </p:val>
                                        </p:tav>
                                      </p:tavLst>
                                    </p:anim>
                                    <p:animEffect transition="in" filter="fade">
                                      <p:cBhvr>
                                        <p:cTn id="29" dur="1000"/>
                                        <p:tgtEl>
                                          <p:spTgt spid="37"/>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4500"/>
                            </p:stCondLst>
                            <p:childTnLst>
                              <p:par>
                                <p:cTn id="39" presetID="31" presetClass="entr" presetSubtype="0" fill="hold" grpId="0" nodeType="afterEffect">
                                  <p:stCondLst>
                                    <p:cond delay="0"/>
                                  </p:stCondLst>
                                  <p:childTnLst>
                                    <p:set>
                                      <p:cBhvr>
                                        <p:cTn id="40" dur="1" fill="hold">
                                          <p:stCondLst>
                                            <p:cond delay="0"/>
                                          </p:stCondLst>
                                        </p:cTn>
                                        <p:tgtEl>
                                          <p:spTgt spid="45"/>
                                        </p:tgtEl>
                                        <p:attrNameLst>
                                          <p:attrName>style.visibility</p:attrName>
                                        </p:attrNameLst>
                                      </p:cBhvr>
                                      <p:to>
                                        <p:strVal val="visible"/>
                                      </p:to>
                                    </p:set>
                                    <p:anim calcmode="lin" valueType="num">
                                      <p:cBhvr>
                                        <p:cTn id="41" dur="1000" fill="hold"/>
                                        <p:tgtEl>
                                          <p:spTgt spid="45"/>
                                        </p:tgtEl>
                                        <p:attrNameLst>
                                          <p:attrName>ppt_w</p:attrName>
                                        </p:attrNameLst>
                                      </p:cBhvr>
                                      <p:tavLst>
                                        <p:tav tm="0">
                                          <p:val>
                                            <p:fltVal val="0"/>
                                          </p:val>
                                        </p:tav>
                                        <p:tav tm="100000">
                                          <p:val>
                                            <p:strVal val="#ppt_w"/>
                                          </p:val>
                                        </p:tav>
                                      </p:tavLst>
                                    </p:anim>
                                    <p:anim calcmode="lin" valueType="num">
                                      <p:cBhvr>
                                        <p:cTn id="42" dur="1000" fill="hold"/>
                                        <p:tgtEl>
                                          <p:spTgt spid="45"/>
                                        </p:tgtEl>
                                        <p:attrNameLst>
                                          <p:attrName>ppt_h</p:attrName>
                                        </p:attrNameLst>
                                      </p:cBhvr>
                                      <p:tavLst>
                                        <p:tav tm="0">
                                          <p:val>
                                            <p:fltVal val="0"/>
                                          </p:val>
                                        </p:tav>
                                        <p:tav tm="100000">
                                          <p:val>
                                            <p:strVal val="#ppt_h"/>
                                          </p:val>
                                        </p:tav>
                                      </p:tavLst>
                                    </p:anim>
                                    <p:anim calcmode="lin" valueType="num">
                                      <p:cBhvr>
                                        <p:cTn id="43" dur="1000" fill="hold"/>
                                        <p:tgtEl>
                                          <p:spTgt spid="45"/>
                                        </p:tgtEl>
                                        <p:attrNameLst>
                                          <p:attrName>style.rotation</p:attrName>
                                        </p:attrNameLst>
                                      </p:cBhvr>
                                      <p:tavLst>
                                        <p:tav tm="0">
                                          <p:val>
                                            <p:fltVal val="90"/>
                                          </p:val>
                                        </p:tav>
                                        <p:tav tm="100000">
                                          <p:val>
                                            <p:fltVal val="0"/>
                                          </p:val>
                                        </p:tav>
                                      </p:tavLst>
                                    </p:anim>
                                    <p:animEffect transition="in" filter="fade">
                                      <p:cBhvr>
                                        <p:cTn id="44" dur="1000"/>
                                        <p:tgtEl>
                                          <p:spTgt spid="45"/>
                                        </p:tgtEl>
                                      </p:cBhvr>
                                    </p:animEffect>
                                  </p:childTnLst>
                                </p:cTn>
                              </p:par>
                            </p:childTnLst>
                          </p:cTn>
                        </p:par>
                        <p:par>
                          <p:cTn id="45" fill="hold">
                            <p:stCondLst>
                              <p:cond delay="5500"/>
                            </p:stCondLst>
                            <p:childTnLst>
                              <p:par>
                                <p:cTn id="46" presetID="22" presetClass="entr" presetSubtype="8" fill="hold"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5" grpId="0" animBg="1"/>
      <p:bldP spid="37"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Espace réservé du contenu 3"/>
          <p:cNvSpPr>
            <a:spLocks noGrp="1"/>
          </p:cNvSpPr>
          <p:nvPr>
            <p:ph sz="half" idx="4294967295"/>
          </p:nvPr>
        </p:nvSpPr>
        <p:spPr>
          <a:xfrm>
            <a:off x="1285852" y="1332580"/>
            <a:ext cx="7215238" cy="785794"/>
          </a:xfrm>
          <a:prstGeom prst="rect">
            <a:avLst/>
          </a:prstGeom>
        </p:spPr>
        <p:txBody>
          <a:bodyPr>
            <a:noAutofit/>
          </a:bodyPr>
          <a:lstStyle/>
          <a:p>
            <a:pPr algn="just">
              <a:buNone/>
            </a:pPr>
            <a:r>
              <a:rPr lang="fr-FR" sz="1800" b="1" dirty="0" smtClean="0"/>
              <a:t>      suite à l’apparition d’un défaut sur un réseau de distribution on distingue 3 niveaux de traitement </a:t>
            </a:r>
          </a:p>
          <a:p>
            <a:pPr algn="just">
              <a:buNone/>
            </a:pPr>
            <a:endParaRPr lang="fr-FR" sz="1800" b="1" dirty="0" smtClean="0"/>
          </a:p>
        </p:txBody>
      </p:sp>
      <p:sp>
        <p:nvSpPr>
          <p:cNvPr id="15" name="AutoShape 3"/>
          <p:cNvSpPr>
            <a:spLocks noChangeArrowheads="1"/>
          </p:cNvSpPr>
          <p:nvPr/>
        </p:nvSpPr>
        <p:spPr bwMode="gray">
          <a:xfrm>
            <a:off x="4429124" y="2332688"/>
            <a:ext cx="3991018" cy="1008000"/>
          </a:xfrm>
          <a:prstGeom prst="roundRect">
            <a:avLst>
              <a:gd name="adj" fmla="val 9144"/>
            </a:avLst>
          </a:prstGeom>
          <a:ln>
            <a:headEnd/>
            <a:tailEnd/>
          </a:ln>
        </p:spPr>
        <p:style>
          <a:lnRef idx="2">
            <a:schemeClr val="accent3"/>
          </a:lnRef>
          <a:fillRef idx="1">
            <a:schemeClr val="lt1"/>
          </a:fillRef>
          <a:effectRef idx="0">
            <a:schemeClr val="accent3"/>
          </a:effectRef>
          <a:fontRef idx="minor">
            <a:schemeClr val="dk1"/>
          </a:fontRef>
        </p:style>
        <p:txBody>
          <a:bodyPr wrap="none" anchor="ctr"/>
          <a:lstStyle/>
          <a:p>
            <a:endParaRPr lang="fr-FR"/>
          </a:p>
        </p:txBody>
      </p:sp>
      <p:sp>
        <p:nvSpPr>
          <p:cNvPr id="17" name="WordArt 9"/>
          <p:cNvSpPr>
            <a:spLocks noChangeArrowheads="1" noChangeShapeType="1" noTextEdit="1"/>
          </p:cNvSpPr>
          <p:nvPr/>
        </p:nvSpPr>
        <p:spPr bwMode="gray">
          <a:xfrm rot="5400000">
            <a:off x="3831915" y="5232390"/>
            <a:ext cx="744187" cy="208766"/>
          </a:xfrm>
          <a:prstGeom prst="rect">
            <a:avLst/>
          </a:prstGeom>
        </p:spPr>
        <p:txBody>
          <a:bodyPr wrap="none" fromWordArt="1">
            <a:prstTxWarp prst="textPlain">
              <a:avLst>
                <a:gd name="adj" fmla="val 50000"/>
              </a:avLst>
            </a:prstTxWarp>
          </a:bodyPr>
          <a:lstStyle/>
          <a:p>
            <a:pPr algn="ctr"/>
            <a:endParaRPr lang="fr-FR" sz="3600" kern="10" dirty="0">
              <a:ln w="19050">
                <a:noFill/>
                <a:round/>
                <a:headEnd/>
                <a:tailEnd/>
              </a:ln>
              <a:solidFill>
                <a:srgbClr val="FFFFFF"/>
              </a:solidFill>
              <a:effectLst>
                <a:prstShdw prst="shdw17" dist="17961" dir="13500000">
                  <a:srgbClr val="080808"/>
                </a:prstShdw>
              </a:effectLst>
              <a:latin typeface="Arial Black"/>
            </a:endParaRPr>
          </a:p>
        </p:txBody>
      </p:sp>
      <p:sp>
        <p:nvSpPr>
          <p:cNvPr id="18" name="Text Box 12"/>
          <p:cNvSpPr txBox="1">
            <a:spLocks noChangeArrowheads="1"/>
          </p:cNvSpPr>
          <p:nvPr/>
        </p:nvSpPr>
        <p:spPr bwMode="gray">
          <a:xfrm>
            <a:off x="5133339" y="3643314"/>
            <a:ext cx="686353" cy="350865"/>
          </a:xfrm>
          <a:prstGeom prst="rect">
            <a:avLst/>
          </a:prstGeom>
          <a:noFill/>
          <a:ln w="9525">
            <a:noFill/>
            <a:miter lim="800000"/>
            <a:headEnd/>
            <a:tailEnd/>
          </a:ln>
          <a:effectLst/>
        </p:spPr>
        <p:txBody>
          <a:bodyPr wrap="square">
            <a:spAutoFit/>
          </a:bodyPr>
          <a:lstStyle/>
          <a:p>
            <a:pPr>
              <a:lnSpc>
                <a:spcPct val="120000"/>
              </a:lnSpc>
              <a:spcBef>
                <a:spcPct val="50000"/>
              </a:spcBef>
            </a:pPr>
            <a:endParaRPr lang="en-US" sz="1400" b="1" dirty="0">
              <a:solidFill>
                <a:srgbClr val="FFFFFF"/>
              </a:solidFill>
              <a:cs typeface="Arial" charset="0"/>
            </a:endParaRPr>
          </a:p>
        </p:txBody>
      </p:sp>
      <p:sp>
        <p:nvSpPr>
          <p:cNvPr id="19" name="Text Box 13"/>
          <p:cNvSpPr txBox="1">
            <a:spLocks noChangeArrowheads="1"/>
          </p:cNvSpPr>
          <p:nvPr/>
        </p:nvSpPr>
        <p:spPr bwMode="gray">
          <a:xfrm>
            <a:off x="4533264" y="4933952"/>
            <a:ext cx="686353" cy="350865"/>
          </a:xfrm>
          <a:prstGeom prst="rect">
            <a:avLst/>
          </a:prstGeom>
          <a:noFill/>
          <a:ln w="9525">
            <a:noFill/>
            <a:miter lim="800000"/>
            <a:headEnd/>
            <a:tailEnd/>
          </a:ln>
          <a:effectLst/>
        </p:spPr>
        <p:txBody>
          <a:bodyPr wrap="square">
            <a:spAutoFit/>
          </a:bodyPr>
          <a:lstStyle/>
          <a:p>
            <a:pPr>
              <a:lnSpc>
                <a:spcPct val="120000"/>
              </a:lnSpc>
              <a:spcBef>
                <a:spcPct val="50000"/>
              </a:spcBef>
            </a:pPr>
            <a:endParaRPr lang="en-US" sz="1400" b="1" dirty="0">
              <a:solidFill>
                <a:srgbClr val="FFFFFF"/>
              </a:solidFill>
              <a:cs typeface="Arial" charset="0"/>
            </a:endParaRPr>
          </a:p>
        </p:txBody>
      </p:sp>
      <p:sp>
        <p:nvSpPr>
          <p:cNvPr id="20" name="Text Box 14"/>
          <p:cNvSpPr txBox="1">
            <a:spLocks noChangeArrowheads="1"/>
          </p:cNvSpPr>
          <p:nvPr/>
        </p:nvSpPr>
        <p:spPr bwMode="gray">
          <a:xfrm>
            <a:off x="4514218" y="5195880"/>
            <a:ext cx="686353" cy="350865"/>
          </a:xfrm>
          <a:prstGeom prst="rect">
            <a:avLst/>
          </a:prstGeom>
          <a:noFill/>
          <a:ln w="9525">
            <a:noFill/>
            <a:miter lim="800000"/>
            <a:headEnd/>
            <a:tailEnd/>
          </a:ln>
          <a:effectLst/>
        </p:spPr>
        <p:txBody>
          <a:bodyPr wrap="square">
            <a:spAutoFit/>
          </a:bodyPr>
          <a:lstStyle/>
          <a:p>
            <a:pPr>
              <a:lnSpc>
                <a:spcPct val="120000"/>
              </a:lnSpc>
              <a:spcBef>
                <a:spcPct val="50000"/>
              </a:spcBef>
            </a:pPr>
            <a:endParaRPr lang="en-US" sz="1400" b="1" dirty="0">
              <a:solidFill>
                <a:srgbClr val="FFFFFF"/>
              </a:solidFill>
              <a:cs typeface="Arial" charset="0"/>
            </a:endParaRPr>
          </a:p>
        </p:txBody>
      </p:sp>
      <p:sp>
        <p:nvSpPr>
          <p:cNvPr id="22" name="Text Box 16"/>
          <p:cNvSpPr txBox="1">
            <a:spLocks noChangeArrowheads="1"/>
          </p:cNvSpPr>
          <p:nvPr/>
        </p:nvSpPr>
        <p:spPr bwMode="gray">
          <a:xfrm>
            <a:off x="4606569" y="2324258"/>
            <a:ext cx="3625475" cy="803297"/>
          </a:xfrm>
          <a:prstGeom prst="rect">
            <a:avLst/>
          </a:prstGeom>
          <a:noFill/>
          <a:ln w="9525" algn="ctr">
            <a:noFill/>
            <a:miter lim="800000"/>
            <a:headEnd/>
            <a:tailEnd/>
          </a:ln>
          <a:effectLst/>
        </p:spPr>
        <p:txBody>
          <a:bodyPr wrap="square">
            <a:spAutoFit/>
          </a:bodyPr>
          <a:lstStyle/>
          <a:p>
            <a:pPr algn="just">
              <a:lnSpc>
                <a:spcPct val="110000"/>
              </a:lnSpc>
              <a:spcBef>
                <a:spcPct val="50000"/>
              </a:spcBef>
            </a:pPr>
            <a:r>
              <a:rPr lang="fr-FR" sz="1400" b="1" dirty="0" smtClean="0">
                <a:solidFill>
                  <a:schemeClr val="tx2">
                    <a:lumMod val="50000"/>
                  </a:schemeClr>
                </a:solidFill>
              </a:rPr>
              <a:t>elle doit être très rapide car elle entraîne l'ouverture des disjoncteurs qui mettront hors tension la partie défectueuse du réseau</a:t>
            </a:r>
            <a:endParaRPr lang="en-US" sz="1400" b="1" dirty="0">
              <a:solidFill>
                <a:schemeClr val="tx2">
                  <a:lumMod val="50000"/>
                </a:schemeClr>
              </a:solidFill>
              <a:cs typeface="Arial" charset="0"/>
            </a:endParaRPr>
          </a:p>
        </p:txBody>
      </p:sp>
      <p:sp>
        <p:nvSpPr>
          <p:cNvPr id="24" name="AutoShape 5"/>
          <p:cNvSpPr>
            <a:spLocks noChangeArrowheads="1"/>
          </p:cNvSpPr>
          <p:nvPr/>
        </p:nvSpPr>
        <p:spPr bwMode="gray">
          <a:xfrm>
            <a:off x="1857356" y="2118374"/>
            <a:ext cx="3380066" cy="1310626"/>
          </a:xfrm>
          <a:prstGeom prst="upArrow">
            <a:avLst>
              <a:gd name="adj1" fmla="val 50000"/>
              <a:gd name="adj2" fmla="val 18667"/>
            </a:avLst>
          </a:prstGeom>
          <a:ln>
            <a:noFill/>
            <a:headEnd/>
            <a:tailEn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1">
            <a:schemeClr val="accent3"/>
          </a:lnRef>
          <a:fillRef idx="3">
            <a:schemeClr val="accent3"/>
          </a:fillRef>
          <a:effectRef idx="2">
            <a:schemeClr val="accent3"/>
          </a:effectRef>
          <a:fontRef idx="minor">
            <a:schemeClr val="lt1"/>
          </a:fontRef>
        </p:style>
        <p:txBody>
          <a:bodyPr wrap="none" anchor="ctr">
            <a:flatTx/>
          </a:bodyPr>
          <a:lstStyle/>
          <a:p>
            <a:endParaRPr lang="fr-FR"/>
          </a:p>
        </p:txBody>
      </p:sp>
      <p:sp>
        <p:nvSpPr>
          <p:cNvPr id="27" name="ZoneTexte 26"/>
          <p:cNvSpPr txBox="1"/>
          <p:nvPr/>
        </p:nvSpPr>
        <p:spPr>
          <a:xfrm>
            <a:off x="3000364" y="5010069"/>
            <a:ext cx="1349569" cy="646331"/>
          </a:xfrm>
          <a:prstGeom prst="rect">
            <a:avLst/>
          </a:prstGeom>
          <a:noFill/>
        </p:spPr>
        <p:txBody>
          <a:bodyPr wrap="square" rtlCol="0">
            <a:spAutoFit/>
          </a:bodyPr>
          <a:lstStyle/>
          <a:p>
            <a:pPr algn="ctr"/>
            <a:r>
              <a:rPr lang="fr-FR" b="1" dirty="0" smtClean="0">
                <a:solidFill>
                  <a:schemeClr val="bg1"/>
                </a:solidFill>
              </a:rPr>
              <a:t>La localisation</a:t>
            </a:r>
            <a:endParaRPr lang="fr-FR" b="1" dirty="0">
              <a:solidFill>
                <a:schemeClr val="bg1"/>
              </a:solidFill>
            </a:endParaRPr>
          </a:p>
        </p:txBody>
      </p:sp>
      <p:sp>
        <p:nvSpPr>
          <p:cNvPr id="28" name="ZoneTexte 27"/>
          <p:cNvSpPr txBox="1"/>
          <p:nvPr/>
        </p:nvSpPr>
        <p:spPr>
          <a:xfrm>
            <a:off x="2857488" y="2496917"/>
            <a:ext cx="1453261" cy="646331"/>
          </a:xfrm>
          <a:prstGeom prst="rect">
            <a:avLst/>
          </a:prstGeom>
          <a:noFill/>
        </p:spPr>
        <p:txBody>
          <a:bodyPr wrap="square" rtlCol="0">
            <a:spAutoFit/>
          </a:bodyPr>
          <a:lstStyle/>
          <a:p>
            <a:pPr algn="ctr"/>
            <a:r>
              <a:rPr lang="fr-FR" b="1" dirty="0" smtClean="0">
                <a:solidFill>
                  <a:schemeClr val="bg1"/>
                </a:solidFill>
              </a:rPr>
              <a:t>La </a:t>
            </a:r>
          </a:p>
          <a:p>
            <a:pPr algn="ctr"/>
            <a:r>
              <a:rPr lang="fr-FR" b="1" dirty="0" smtClean="0">
                <a:solidFill>
                  <a:schemeClr val="bg1"/>
                </a:solidFill>
              </a:rPr>
              <a:t>Détection</a:t>
            </a:r>
            <a:endParaRPr lang="fr-FR" b="1" dirty="0">
              <a:solidFill>
                <a:schemeClr val="bg1"/>
              </a:solidFill>
            </a:endParaRPr>
          </a:p>
        </p:txBody>
      </p:sp>
      <p:sp>
        <p:nvSpPr>
          <p:cNvPr id="42" name="Freeform 4"/>
          <p:cNvSpPr>
            <a:spLocks/>
          </p:cNvSpPr>
          <p:nvPr/>
        </p:nvSpPr>
        <p:spPr bwMode="gray">
          <a:xfrm rot="2268036">
            <a:off x="4063086" y="3935593"/>
            <a:ext cx="571175" cy="1109710"/>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solidFill>
            <a:schemeClr val="bg1">
              <a:lumMod val="65000"/>
            </a:schemeClr>
          </a:solidFill>
          <a:ln w="0">
            <a:noFill/>
            <a:round/>
            <a:headEnd/>
            <a:tailEnd/>
          </a:ln>
        </p:spPr>
        <p:txBody>
          <a:bodyPr rot="10800000" vert="eaVert"/>
          <a:lstStyle/>
          <a:p>
            <a:endParaRPr lang="fr-FR"/>
          </a:p>
        </p:txBody>
      </p:sp>
      <p:sp>
        <p:nvSpPr>
          <p:cNvPr id="43" name="Rectangle à coins arrondis 42"/>
          <p:cNvSpPr/>
          <p:nvPr/>
        </p:nvSpPr>
        <p:spPr>
          <a:xfrm>
            <a:off x="1643042" y="4786322"/>
            <a:ext cx="2571768" cy="928694"/>
          </a:xfrm>
          <a:prstGeom prst="roundRect">
            <a:avLst/>
          </a:prstGeom>
          <a:solidFill>
            <a:srgbClr val="FFC000"/>
          </a:solidFill>
          <a:ln>
            <a:noFill/>
          </a:ln>
          <a:effectLst>
            <a:reflection blurRad="6350" stA="50000" endA="300" endPos="55500" dist="50800" dir="5400000" sy="-100000" algn="bl" rotWithShape="0"/>
            <a:softEdge rad="12700"/>
          </a:effectLst>
          <a:scene3d>
            <a:camera prst="perspectiveRigh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fr-FR" b="1" cap="all">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5" name="Freeform 4"/>
          <p:cNvSpPr>
            <a:spLocks/>
          </p:cNvSpPr>
          <p:nvPr/>
        </p:nvSpPr>
        <p:spPr bwMode="gray">
          <a:xfrm rot="19468657" flipV="1">
            <a:off x="4106041" y="5513118"/>
            <a:ext cx="495964" cy="1165044"/>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solidFill>
            <a:schemeClr val="bg1">
              <a:lumMod val="65000"/>
            </a:schemeClr>
          </a:solidFill>
          <a:ln w="0">
            <a:noFill/>
            <a:round/>
            <a:headEnd/>
            <a:tailEnd/>
          </a:ln>
        </p:spPr>
        <p:txBody>
          <a:bodyPr rot="10800000" vert="eaVert"/>
          <a:lstStyle/>
          <a:p>
            <a:endParaRPr lang="fr-FR"/>
          </a:p>
        </p:txBody>
      </p:sp>
      <p:sp>
        <p:nvSpPr>
          <p:cNvPr id="46" name="Rectangle 45"/>
          <p:cNvSpPr/>
          <p:nvPr/>
        </p:nvSpPr>
        <p:spPr>
          <a:xfrm>
            <a:off x="4929190" y="4009914"/>
            <a:ext cx="3071834" cy="1071570"/>
          </a:xfrm>
          <a:prstGeom prst="rect">
            <a:avLst/>
          </a:prstGeom>
          <a:solidFill>
            <a:srgbClr val="00B0F0"/>
          </a:solidFill>
          <a:ln>
            <a:noFill/>
          </a:ln>
          <a:effectLst>
            <a:reflection blurRad="6350" stA="50000" endA="300" endPos="55000" dir="5400000" sy="-100000" algn="bl" rotWithShape="0"/>
          </a:effectLst>
          <a:scene3d>
            <a:camera prst="obliqueTopLeft"/>
            <a:lightRig rig="threePt" dir="t"/>
          </a:scene3d>
          <a:sp3d extrusionH="298450" prstMaterial="metal">
            <a:bevelB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Méthode Directionnel</a:t>
            </a:r>
          </a:p>
        </p:txBody>
      </p:sp>
      <p:sp>
        <p:nvSpPr>
          <p:cNvPr id="47" name="Rectangle 46"/>
          <p:cNvSpPr/>
          <p:nvPr/>
        </p:nvSpPr>
        <p:spPr>
          <a:xfrm>
            <a:off x="4857752" y="5438674"/>
            <a:ext cx="3071834" cy="1071570"/>
          </a:xfrm>
          <a:prstGeom prst="rect">
            <a:avLst/>
          </a:prstGeom>
          <a:solidFill>
            <a:srgbClr val="92D050"/>
          </a:solidFill>
          <a:ln>
            <a:noFill/>
          </a:ln>
          <a:effectLst>
            <a:reflection blurRad="6350" stA="50000" endA="300" endPos="55000" dir="5400000" sy="-100000" algn="bl" rotWithShape="0"/>
          </a:effectLst>
          <a:scene3d>
            <a:camera prst="obliqueTopLeft"/>
            <a:lightRig rig="threePt" dir="t"/>
          </a:scene3d>
          <a:sp3d extrusionH="298450" prstMaterial="metal">
            <a:bevelB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Méthode </a:t>
            </a:r>
            <a:r>
              <a:rPr lang="fr-FR" b="1" dirty="0" err="1" smtClean="0"/>
              <a:t>ampèremétrique</a:t>
            </a:r>
            <a:r>
              <a:rPr lang="fr-FR" b="1" dirty="0" smtClean="0"/>
              <a:t> </a:t>
            </a:r>
          </a:p>
          <a:p>
            <a:pPr algn="ctr"/>
            <a:endParaRPr lang="fr-FR" b="1" dirty="0"/>
          </a:p>
        </p:txBody>
      </p:sp>
      <p:sp>
        <p:nvSpPr>
          <p:cNvPr id="48" name="AutoShape 7"/>
          <p:cNvSpPr>
            <a:spLocks noChangeArrowheads="1"/>
          </p:cNvSpPr>
          <p:nvPr/>
        </p:nvSpPr>
        <p:spPr bwMode="gray">
          <a:xfrm>
            <a:off x="4050051" y="3559079"/>
            <a:ext cx="4736791" cy="1012928"/>
          </a:xfrm>
          <a:prstGeom prst="roundRect">
            <a:avLst>
              <a:gd name="adj" fmla="val 9144"/>
            </a:avLst>
          </a:prstGeom>
          <a:ln>
            <a:headEnd/>
            <a:tailEnd/>
          </a:ln>
        </p:spPr>
        <p:style>
          <a:lnRef idx="2">
            <a:schemeClr val="accent4"/>
          </a:lnRef>
          <a:fillRef idx="1">
            <a:schemeClr val="lt1"/>
          </a:fillRef>
          <a:effectRef idx="0">
            <a:schemeClr val="accent4"/>
          </a:effectRef>
          <a:fontRef idx="minor">
            <a:schemeClr val="dk1"/>
          </a:fontRef>
        </p:style>
        <p:txBody>
          <a:bodyPr wrap="none" anchor="ctr"/>
          <a:lstStyle/>
          <a:p>
            <a:endParaRPr lang="fr-FR"/>
          </a:p>
        </p:txBody>
      </p:sp>
      <p:sp>
        <p:nvSpPr>
          <p:cNvPr id="50" name="Text Box 15"/>
          <p:cNvSpPr txBox="1">
            <a:spLocks noChangeArrowheads="1"/>
          </p:cNvSpPr>
          <p:nvPr/>
        </p:nvSpPr>
        <p:spPr bwMode="gray">
          <a:xfrm>
            <a:off x="4143372" y="3791385"/>
            <a:ext cx="4643470" cy="566309"/>
          </a:xfrm>
          <a:prstGeom prst="rect">
            <a:avLst/>
          </a:prstGeom>
          <a:noFill/>
          <a:ln w="9525" algn="ctr">
            <a:noFill/>
            <a:miter lim="800000"/>
            <a:headEnd/>
            <a:tailEnd/>
          </a:ln>
          <a:effectLst/>
        </p:spPr>
        <p:txBody>
          <a:bodyPr wrap="square">
            <a:spAutoFit/>
          </a:bodyPr>
          <a:lstStyle/>
          <a:p>
            <a:pPr algn="just">
              <a:lnSpc>
                <a:spcPct val="110000"/>
              </a:lnSpc>
              <a:spcBef>
                <a:spcPct val="50000"/>
              </a:spcBef>
            </a:pPr>
            <a:r>
              <a:rPr lang="fr-FR" sz="1400" b="1" dirty="0" smtClean="0">
                <a:solidFill>
                  <a:schemeClr val="tx2">
                    <a:lumMod val="50000"/>
                  </a:schemeClr>
                </a:solidFill>
              </a:rPr>
              <a:t>elle doit être plus précise afin de pouvoir manœuvrer les interrupteurs de réseau de façon optimale. </a:t>
            </a:r>
            <a:endParaRPr lang="en-US" sz="1400" b="1" dirty="0">
              <a:solidFill>
                <a:schemeClr val="tx2">
                  <a:lumMod val="50000"/>
                </a:schemeClr>
              </a:solidFill>
            </a:endParaRPr>
          </a:p>
        </p:txBody>
      </p:sp>
      <p:sp>
        <p:nvSpPr>
          <p:cNvPr id="52" name="AutoShape 8"/>
          <p:cNvSpPr>
            <a:spLocks noChangeArrowheads="1"/>
          </p:cNvSpPr>
          <p:nvPr/>
        </p:nvSpPr>
        <p:spPr bwMode="gray">
          <a:xfrm>
            <a:off x="1156496" y="3429000"/>
            <a:ext cx="3844132" cy="1143008"/>
          </a:xfrm>
          <a:prstGeom prst="upArrow">
            <a:avLst>
              <a:gd name="adj1" fmla="val 50000"/>
              <a:gd name="adj2" fmla="val 18667"/>
            </a:avLst>
          </a:prstGeom>
          <a:ln>
            <a:noFill/>
            <a:headEnd/>
            <a:tailEnd/>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p:spPr>
        <p:style>
          <a:lnRef idx="0">
            <a:schemeClr val="accent4"/>
          </a:lnRef>
          <a:fillRef idx="3">
            <a:schemeClr val="accent4"/>
          </a:fillRef>
          <a:effectRef idx="3">
            <a:schemeClr val="accent4"/>
          </a:effectRef>
          <a:fontRef idx="minor">
            <a:schemeClr val="lt1"/>
          </a:fontRef>
        </p:style>
        <p:txBody>
          <a:bodyPr wrap="none" anchor="ctr">
            <a:flatTx/>
          </a:bodyPr>
          <a:lstStyle/>
          <a:p>
            <a:endParaRPr lang="fr-FR"/>
          </a:p>
        </p:txBody>
      </p:sp>
      <p:sp>
        <p:nvSpPr>
          <p:cNvPr id="53" name="ZoneTexte 52"/>
          <p:cNvSpPr txBox="1"/>
          <p:nvPr/>
        </p:nvSpPr>
        <p:spPr>
          <a:xfrm>
            <a:off x="2585256" y="3643313"/>
            <a:ext cx="1349569" cy="646331"/>
          </a:xfrm>
          <a:prstGeom prst="rect">
            <a:avLst/>
          </a:prstGeom>
          <a:noFill/>
        </p:spPr>
        <p:txBody>
          <a:bodyPr wrap="square" rtlCol="0">
            <a:spAutoFit/>
          </a:bodyPr>
          <a:lstStyle/>
          <a:p>
            <a:pPr algn="ctr"/>
            <a:r>
              <a:rPr lang="fr-FR" b="1" dirty="0" smtClean="0">
                <a:solidFill>
                  <a:schemeClr val="bg1"/>
                </a:solidFill>
              </a:rPr>
              <a:t>La localisation</a:t>
            </a:r>
            <a:endParaRPr lang="fr-FR" b="1" dirty="0">
              <a:solidFill>
                <a:schemeClr val="bg1"/>
              </a:solidFill>
            </a:endParaRPr>
          </a:p>
        </p:txBody>
      </p:sp>
      <p:sp>
        <p:nvSpPr>
          <p:cNvPr id="23" name="AutoShape 7"/>
          <p:cNvSpPr>
            <a:spLocks noChangeArrowheads="1"/>
          </p:cNvSpPr>
          <p:nvPr/>
        </p:nvSpPr>
        <p:spPr bwMode="gray">
          <a:xfrm>
            <a:off x="3571868" y="4572008"/>
            <a:ext cx="5594015" cy="1012928"/>
          </a:xfrm>
          <a:prstGeom prst="roundRect">
            <a:avLst>
              <a:gd name="adj" fmla="val 9144"/>
            </a:avLst>
          </a:prstGeom>
          <a:ln>
            <a:headEnd/>
            <a:tailEnd/>
          </a:ln>
        </p:spPr>
        <p:style>
          <a:lnRef idx="2">
            <a:schemeClr val="accent1"/>
          </a:lnRef>
          <a:fillRef idx="1">
            <a:schemeClr val="lt1"/>
          </a:fillRef>
          <a:effectRef idx="0">
            <a:schemeClr val="accent1"/>
          </a:effectRef>
          <a:fontRef idx="minor">
            <a:schemeClr val="dk1"/>
          </a:fontRef>
        </p:style>
        <p:txBody>
          <a:bodyPr wrap="none" anchor="ctr"/>
          <a:lstStyle/>
          <a:p>
            <a:endParaRPr lang="fr-FR" dirty="0">
              <a:solidFill>
                <a:srgbClr val="FF0000"/>
              </a:solidFill>
            </a:endParaRPr>
          </a:p>
        </p:txBody>
      </p:sp>
      <p:sp>
        <p:nvSpPr>
          <p:cNvPr id="25" name="AutoShape 8"/>
          <p:cNvSpPr>
            <a:spLocks noChangeArrowheads="1"/>
          </p:cNvSpPr>
          <p:nvPr/>
        </p:nvSpPr>
        <p:spPr bwMode="gray">
          <a:xfrm>
            <a:off x="1285852" y="4429132"/>
            <a:ext cx="3322183" cy="1143008"/>
          </a:xfrm>
          <a:prstGeom prst="upArrow">
            <a:avLst>
              <a:gd name="adj1" fmla="val 50000"/>
              <a:gd name="adj2" fmla="val 18667"/>
            </a:avLst>
          </a:prstGeom>
          <a:ln>
            <a:headEnd/>
            <a:tailEnd/>
          </a:ln>
          <a:scene3d>
            <a:camera prst="perspectiveLeft"/>
            <a:lightRig rig="threePt" dir="t">
              <a:rot lat="0" lon="0" rev="1200000"/>
            </a:lightRig>
          </a:scene3d>
          <a:sp3d>
            <a:bevelT w="63500" h="25400" prst="relaxedInset"/>
          </a:sp3d>
        </p:spPr>
        <p:style>
          <a:lnRef idx="0">
            <a:schemeClr val="accent5"/>
          </a:lnRef>
          <a:fillRef idx="3">
            <a:schemeClr val="accent5"/>
          </a:fillRef>
          <a:effectRef idx="3">
            <a:schemeClr val="accent5"/>
          </a:effectRef>
          <a:fontRef idx="minor">
            <a:schemeClr val="lt1"/>
          </a:fontRef>
        </p:style>
        <p:txBody>
          <a:bodyPr wrap="none" anchor="ctr">
            <a:flatTx/>
          </a:bodyPr>
          <a:lstStyle/>
          <a:p>
            <a:endParaRPr lang="fr-FR"/>
          </a:p>
        </p:txBody>
      </p:sp>
      <p:sp>
        <p:nvSpPr>
          <p:cNvPr id="29" name="Rectangle 28"/>
          <p:cNvSpPr/>
          <p:nvPr/>
        </p:nvSpPr>
        <p:spPr>
          <a:xfrm>
            <a:off x="7884032" y="5643578"/>
            <a:ext cx="1260000" cy="838322"/>
          </a:xfrm>
          <a:prstGeom prst="rect">
            <a:avLst/>
          </a:prstGeom>
          <a:solidFill>
            <a:srgbClr val="FF0000"/>
          </a:solidFill>
          <a:ln>
            <a:noFill/>
          </a:ln>
          <a:effectLst>
            <a:reflection blurRad="6350" stA="50000" endA="300" endPos="55000" dir="5400000" sy="-100000" algn="bl" rotWithShape="0"/>
          </a:effectLst>
          <a:scene3d>
            <a:camera prst="obliqueTopLeft"/>
            <a:lightRig rig="threePt" dir="t"/>
          </a:scene3d>
          <a:sp3d extrusionH="298450" prstMaterial="metal">
            <a:bevelB w="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b="1" dirty="0" err="1" smtClean="0"/>
              <a:t>I</a:t>
            </a:r>
            <a:r>
              <a:rPr lang="fr-FR" sz="1200" dirty="0" err="1" smtClean="0"/>
              <a:t>défaut</a:t>
            </a:r>
            <a:r>
              <a:rPr lang="fr-FR" b="1" dirty="0" smtClean="0"/>
              <a:t>&gt;</a:t>
            </a:r>
            <a:r>
              <a:rPr lang="fr-FR" sz="2400" b="1" dirty="0" err="1" smtClean="0"/>
              <a:t>I</a:t>
            </a:r>
            <a:r>
              <a:rPr lang="fr-FR" sz="1600" dirty="0" err="1" smtClean="0"/>
              <a:t>seuil</a:t>
            </a:r>
            <a:endParaRPr lang="fr-FR" sz="1600" dirty="0"/>
          </a:p>
        </p:txBody>
      </p:sp>
      <p:sp>
        <p:nvSpPr>
          <p:cNvPr id="30" name="ZoneTexte 29"/>
          <p:cNvSpPr txBox="1"/>
          <p:nvPr/>
        </p:nvSpPr>
        <p:spPr>
          <a:xfrm>
            <a:off x="2071670" y="4714884"/>
            <a:ext cx="1643074" cy="646331"/>
          </a:xfrm>
          <a:prstGeom prst="rect">
            <a:avLst/>
          </a:prstGeom>
          <a:noFill/>
        </p:spPr>
        <p:txBody>
          <a:bodyPr wrap="square" rtlCol="0">
            <a:spAutoFit/>
          </a:bodyPr>
          <a:lstStyle/>
          <a:p>
            <a:pPr algn="ctr"/>
            <a:r>
              <a:rPr lang="fr-FR" b="1" dirty="0" smtClean="0">
                <a:solidFill>
                  <a:schemeClr val="bg1"/>
                </a:solidFill>
              </a:rPr>
              <a:t>La rétablissement</a:t>
            </a:r>
            <a:endParaRPr lang="fr-FR" b="1" dirty="0">
              <a:solidFill>
                <a:schemeClr val="bg1"/>
              </a:solidFill>
            </a:endParaRPr>
          </a:p>
        </p:txBody>
      </p:sp>
      <p:sp>
        <p:nvSpPr>
          <p:cNvPr id="31" name="Text Box 15"/>
          <p:cNvSpPr txBox="1">
            <a:spLocks noChangeArrowheads="1"/>
          </p:cNvSpPr>
          <p:nvPr/>
        </p:nvSpPr>
        <p:spPr bwMode="gray">
          <a:xfrm>
            <a:off x="4071934" y="4857760"/>
            <a:ext cx="4643470" cy="329321"/>
          </a:xfrm>
          <a:prstGeom prst="rect">
            <a:avLst/>
          </a:prstGeom>
          <a:noFill/>
          <a:ln w="9525" algn="ctr">
            <a:noFill/>
            <a:miter lim="800000"/>
            <a:headEnd/>
            <a:tailEnd/>
          </a:ln>
          <a:effectLst/>
        </p:spPr>
        <p:txBody>
          <a:bodyPr wrap="square">
            <a:spAutoFit/>
          </a:bodyPr>
          <a:lstStyle/>
          <a:p>
            <a:pPr algn="just">
              <a:lnSpc>
                <a:spcPct val="110000"/>
              </a:lnSpc>
              <a:spcBef>
                <a:spcPct val="50000"/>
              </a:spcBef>
            </a:pPr>
            <a:r>
              <a:rPr lang="fr-FR" sz="1400" b="1" dirty="0" smtClean="0">
                <a:solidFill>
                  <a:schemeClr val="tx2">
                    <a:lumMod val="50000"/>
                  </a:schemeClr>
                </a:solidFill>
              </a:rPr>
              <a:t>elle doit être réalimenter le maximum des postes HTA-BT</a:t>
            </a:r>
            <a:endParaRPr lang="en-US" sz="1400" b="1" dirty="0">
              <a:solidFill>
                <a:schemeClr val="tx2">
                  <a:lumMod val="50000"/>
                </a:schemeClr>
              </a:solidFill>
            </a:endParaRPr>
          </a:p>
        </p:txBody>
      </p:sp>
      <p:pic>
        <p:nvPicPr>
          <p:cNvPr id="32"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3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34"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35"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36"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37" name="Picture 2"/>
          <p:cNvPicPr>
            <a:picLocks noChangeAspect="1" noChangeArrowheads="1"/>
          </p:cNvPicPr>
          <p:nvPr/>
        </p:nvPicPr>
        <p:blipFill>
          <a:blip r:embed="rId5"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8"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39"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40"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28926" y="64291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41"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49"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54" name="TextBox 7"/>
          <p:cNvSpPr txBox="1"/>
          <p:nvPr/>
        </p:nvSpPr>
        <p:spPr>
          <a:xfrm flipH="1">
            <a:off x="3428992" y="639529"/>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55" name="Connecteur droit 54"/>
          <p:cNvCxnSpPr/>
          <p:nvPr/>
        </p:nvCxnSpPr>
        <p:spPr>
          <a:xfrm>
            <a:off x="4464032" y="928670"/>
            <a:ext cx="4680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0" y="998520"/>
            <a:ext cx="273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0" name="Espace réservé de la date 59"/>
          <p:cNvSpPr>
            <a:spLocks noGrp="1"/>
          </p:cNvSpPr>
          <p:nvPr>
            <p:ph type="dt" sz="half" idx="10"/>
          </p:nvPr>
        </p:nvSpPr>
        <p:spPr/>
        <p:txBody>
          <a:bodyPr/>
          <a:lstStyle/>
          <a:p>
            <a:fld id="{A6783769-A9BE-43DA-92E2-10D7563C5C2A}" type="datetime1">
              <a:rPr lang="fr-FR" smtClean="0"/>
              <a:pPr/>
              <a:t>19/06/2016</a:t>
            </a:fld>
            <a:endParaRPr lang="fr-BE"/>
          </a:p>
        </p:txBody>
      </p:sp>
      <p:sp>
        <p:nvSpPr>
          <p:cNvPr id="61" name="Espace réservé du numéro de diapositive 60"/>
          <p:cNvSpPr>
            <a:spLocks noGrp="1"/>
          </p:cNvSpPr>
          <p:nvPr>
            <p:ph type="sldNum" sz="quarter" idx="12"/>
          </p:nvPr>
        </p:nvSpPr>
        <p:spPr/>
        <p:txBody>
          <a:bodyPr/>
          <a:lstStyle/>
          <a:p>
            <a:fld id="{CF4668DC-857F-487D-BFFA-8C0CA5037977}" type="slidenum">
              <a:rPr lang="fr-BE" smtClean="0"/>
              <a:pPr/>
              <a:t>13</a:t>
            </a:fld>
            <a:endParaRPr lang="fr-BE"/>
          </a:p>
        </p:txBody>
      </p:sp>
      <p:sp>
        <p:nvSpPr>
          <p:cNvPr id="44" name="ZoneTexte 43"/>
          <p:cNvSpPr txBox="1"/>
          <p:nvPr/>
        </p:nvSpPr>
        <p:spPr>
          <a:xfrm>
            <a:off x="1643042" y="4720248"/>
            <a:ext cx="2500330" cy="923330"/>
          </a:xfrm>
          <a:prstGeom prst="rect">
            <a:avLst/>
          </a:prstGeom>
          <a:noFill/>
        </p:spPr>
        <p:txBody>
          <a:bodyPr wrap="square" rtlCol="0">
            <a:spAutoFit/>
          </a:bodyPr>
          <a:lstStyle/>
          <a:p>
            <a:r>
              <a:rPr lang="fr-FR" b="1" dirty="0" smtClean="0">
                <a:solidFill>
                  <a:schemeClr val="tx2">
                    <a:lumMod val="50000"/>
                  </a:schemeClr>
                </a:solidFill>
              </a:rPr>
              <a:t>Pour la détection de défaut on distingue 2 méthodes</a:t>
            </a:r>
            <a:endParaRPr lang="fr-FR" b="1" dirty="0">
              <a:solidFill>
                <a:schemeClr val="tx2">
                  <a:lumMod val="50000"/>
                </a:schemeClr>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1000"/>
                                        <p:tgtEl>
                                          <p:spTgt spid="2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1000"/>
                                        <p:tgtEl>
                                          <p:spTgt spid="22"/>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10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slide(fromBottom)">
                                      <p:cBhvr>
                                        <p:cTn id="18" dur="500"/>
                                        <p:tgtEl>
                                          <p:spTgt spid="46"/>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slide(fromBottom)">
                                      <p:cBhvr>
                                        <p:cTn id="21" dur="500"/>
                                        <p:tgtEl>
                                          <p:spTgt spid="47"/>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slide(fromBottom)">
                                      <p:cBhvr>
                                        <p:cTn id="24" dur="500"/>
                                        <p:tgtEl>
                                          <p:spTgt spid="42"/>
                                        </p:tgtEl>
                                      </p:cBhvr>
                                    </p:animEffect>
                                  </p:childTnLst>
                                </p:cTn>
                              </p:par>
                              <p:par>
                                <p:cTn id="25" presetID="1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slide(fromBottom)">
                                      <p:cBhvr>
                                        <p:cTn id="27" dur="500"/>
                                        <p:tgtEl>
                                          <p:spTgt spid="45"/>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slide(fromBottom)">
                                      <p:cBhvr>
                                        <p:cTn id="30" dur="500"/>
                                        <p:tgtEl>
                                          <p:spTgt spid="44"/>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slide(fromBottom)">
                                      <p:cBhvr>
                                        <p:cTn id="33" dur="500"/>
                                        <p:tgtEl>
                                          <p:spTgt spid="29"/>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slide(fromBottom)">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xit" presetSubtype="10" fill="hold" grpId="1" nodeType="clickEffect">
                                  <p:stCondLst>
                                    <p:cond delay="0"/>
                                  </p:stCondLst>
                                  <p:childTnLst>
                                    <p:animEffect transition="out" filter="randombar(horizontal)">
                                      <p:cBhvr>
                                        <p:cTn id="40" dur="500"/>
                                        <p:tgtEl>
                                          <p:spTgt spid="46"/>
                                        </p:tgtEl>
                                      </p:cBhvr>
                                    </p:animEffect>
                                    <p:set>
                                      <p:cBhvr>
                                        <p:cTn id="41" dur="1" fill="hold">
                                          <p:stCondLst>
                                            <p:cond delay="499"/>
                                          </p:stCondLst>
                                        </p:cTn>
                                        <p:tgtEl>
                                          <p:spTgt spid="46"/>
                                        </p:tgtEl>
                                        <p:attrNameLst>
                                          <p:attrName>style.visibility</p:attrName>
                                        </p:attrNameLst>
                                      </p:cBhvr>
                                      <p:to>
                                        <p:strVal val="hidden"/>
                                      </p:to>
                                    </p:set>
                                  </p:childTnLst>
                                </p:cTn>
                              </p:par>
                              <p:par>
                                <p:cTn id="42" presetID="14" presetClass="exit" presetSubtype="10" fill="hold" grpId="1" nodeType="withEffect">
                                  <p:stCondLst>
                                    <p:cond delay="0"/>
                                  </p:stCondLst>
                                  <p:childTnLst>
                                    <p:animEffect transition="out" filter="randombar(horizontal)">
                                      <p:cBhvr>
                                        <p:cTn id="43" dur="500"/>
                                        <p:tgtEl>
                                          <p:spTgt spid="47"/>
                                        </p:tgtEl>
                                      </p:cBhvr>
                                    </p:animEffect>
                                    <p:set>
                                      <p:cBhvr>
                                        <p:cTn id="44" dur="1" fill="hold">
                                          <p:stCondLst>
                                            <p:cond delay="499"/>
                                          </p:stCondLst>
                                        </p:cTn>
                                        <p:tgtEl>
                                          <p:spTgt spid="47"/>
                                        </p:tgtEl>
                                        <p:attrNameLst>
                                          <p:attrName>style.visibility</p:attrName>
                                        </p:attrNameLst>
                                      </p:cBhvr>
                                      <p:to>
                                        <p:strVal val="hidden"/>
                                      </p:to>
                                    </p:set>
                                  </p:childTnLst>
                                </p:cTn>
                              </p:par>
                              <p:par>
                                <p:cTn id="45" presetID="14" presetClass="exit" presetSubtype="10" fill="hold" grpId="1" nodeType="withEffect">
                                  <p:stCondLst>
                                    <p:cond delay="0"/>
                                  </p:stCondLst>
                                  <p:childTnLst>
                                    <p:animEffect transition="out" filter="randombar(horizontal)">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par>
                                <p:cTn id="48" presetID="14" presetClass="exit" presetSubtype="10" fill="hold" grpId="1" nodeType="withEffect">
                                  <p:stCondLst>
                                    <p:cond delay="0"/>
                                  </p:stCondLst>
                                  <p:childTnLst>
                                    <p:animEffect transition="out" filter="randombar(horizontal)">
                                      <p:cBhvr>
                                        <p:cTn id="49" dur="500"/>
                                        <p:tgtEl>
                                          <p:spTgt spid="45"/>
                                        </p:tgtEl>
                                      </p:cBhvr>
                                    </p:animEffect>
                                    <p:set>
                                      <p:cBhvr>
                                        <p:cTn id="50" dur="1" fill="hold">
                                          <p:stCondLst>
                                            <p:cond delay="499"/>
                                          </p:stCondLst>
                                        </p:cTn>
                                        <p:tgtEl>
                                          <p:spTgt spid="45"/>
                                        </p:tgtEl>
                                        <p:attrNameLst>
                                          <p:attrName>style.visibility</p:attrName>
                                        </p:attrNameLst>
                                      </p:cBhvr>
                                      <p:to>
                                        <p:strVal val="hidden"/>
                                      </p:to>
                                    </p:set>
                                  </p:childTnLst>
                                </p:cTn>
                              </p:par>
                              <p:par>
                                <p:cTn id="51" presetID="14" presetClass="exit" presetSubtype="10" fill="hold" grpId="1" nodeType="withEffect">
                                  <p:stCondLst>
                                    <p:cond delay="0"/>
                                  </p:stCondLst>
                                  <p:childTnLst>
                                    <p:animEffect transition="out" filter="randombar(horizontal)">
                                      <p:cBhvr>
                                        <p:cTn id="52" dur="500"/>
                                        <p:tgtEl>
                                          <p:spTgt spid="44"/>
                                        </p:tgtEl>
                                      </p:cBhvr>
                                    </p:animEffect>
                                    <p:set>
                                      <p:cBhvr>
                                        <p:cTn id="53" dur="1" fill="hold">
                                          <p:stCondLst>
                                            <p:cond delay="499"/>
                                          </p:stCondLst>
                                        </p:cTn>
                                        <p:tgtEl>
                                          <p:spTgt spid="44"/>
                                        </p:tgtEl>
                                        <p:attrNameLst>
                                          <p:attrName>style.visibility</p:attrName>
                                        </p:attrNameLst>
                                      </p:cBhvr>
                                      <p:to>
                                        <p:strVal val="hidden"/>
                                      </p:to>
                                    </p:set>
                                  </p:childTnLst>
                                </p:cTn>
                              </p:par>
                              <p:par>
                                <p:cTn id="54" presetID="14" presetClass="exit" presetSubtype="10" fill="hold" grpId="1" nodeType="withEffect">
                                  <p:stCondLst>
                                    <p:cond delay="0"/>
                                  </p:stCondLst>
                                  <p:childTnLst>
                                    <p:animEffect transition="out" filter="randombar(horizontal)">
                                      <p:cBhvr>
                                        <p:cTn id="55" dur="500"/>
                                        <p:tgtEl>
                                          <p:spTgt spid="43"/>
                                        </p:tgtEl>
                                      </p:cBhvr>
                                    </p:animEffect>
                                    <p:set>
                                      <p:cBhvr>
                                        <p:cTn id="56" dur="1" fill="hold">
                                          <p:stCondLst>
                                            <p:cond delay="499"/>
                                          </p:stCondLst>
                                        </p:cTn>
                                        <p:tgtEl>
                                          <p:spTgt spid="43"/>
                                        </p:tgtEl>
                                        <p:attrNameLst>
                                          <p:attrName>style.visibility</p:attrName>
                                        </p:attrNameLst>
                                      </p:cBhvr>
                                      <p:to>
                                        <p:strVal val="hidden"/>
                                      </p:to>
                                    </p:set>
                                  </p:childTnLst>
                                </p:cTn>
                              </p:par>
                              <p:par>
                                <p:cTn id="57" presetID="14" presetClass="exit" presetSubtype="10" fill="hold" grpId="1" nodeType="withEffect">
                                  <p:stCondLst>
                                    <p:cond delay="0"/>
                                  </p:stCondLst>
                                  <p:childTnLst>
                                    <p:animEffect transition="out" filter="randombar(horizontal)">
                                      <p:cBhvr>
                                        <p:cTn id="58" dur="500"/>
                                        <p:tgtEl>
                                          <p:spTgt spid="29"/>
                                        </p:tgtEl>
                                      </p:cBhvr>
                                    </p:animEffect>
                                    <p:set>
                                      <p:cBhvr>
                                        <p:cTn id="59" dur="1" fill="hold">
                                          <p:stCondLst>
                                            <p:cond delay="499"/>
                                          </p:stCondLst>
                                        </p:cTn>
                                        <p:tgtEl>
                                          <p:spTgt spid="29"/>
                                        </p:tgtEl>
                                        <p:attrNameLst>
                                          <p:attrName>style.visibility</p:attrName>
                                        </p:attrNameLst>
                                      </p:cBhvr>
                                      <p:to>
                                        <p:strVal val="hidden"/>
                                      </p:to>
                                    </p:set>
                                  </p:childTnLst>
                                </p:cTn>
                              </p:par>
                              <p:par>
                                <p:cTn id="60" presetID="22" presetClass="entr" presetSubtype="4" fill="hold" grpId="0" nodeType="with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down)">
                                      <p:cBhvr>
                                        <p:cTn id="62" dur="500"/>
                                        <p:tgtEl>
                                          <p:spTgt spid="48"/>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wipe(down)">
                                      <p:cBhvr>
                                        <p:cTn id="65" dur="500"/>
                                        <p:tgtEl>
                                          <p:spTgt spid="52"/>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wipe(down)">
                                      <p:cBhvr>
                                        <p:cTn id="68" dur="500"/>
                                        <p:tgtEl>
                                          <p:spTgt spid="23"/>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down)">
                                      <p:cBhvr>
                                        <p:cTn id="71" dur="500"/>
                                        <p:tgtEl>
                                          <p:spTgt spid="25"/>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wipe(down)">
                                      <p:cBhvr>
                                        <p:cTn id="74" dur="500"/>
                                        <p:tgtEl>
                                          <p:spTgt spid="50"/>
                                        </p:tgtEl>
                                      </p:cBhvr>
                                    </p:animEffect>
                                  </p:childTnLst>
                                </p:cTn>
                              </p:par>
                              <p:par>
                                <p:cTn id="75" presetID="1"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22" presetClass="entr" presetSubtype="4" fill="hold" grpId="0" nodeType="with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down)">
                                      <p:cBhvr>
                                        <p:cTn id="7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p:bldP spid="24" grpId="0" animBg="1"/>
      <p:bldP spid="42" grpId="0" animBg="1"/>
      <p:bldP spid="42" grpId="1" animBg="1"/>
      <p:bldP spid="43" grpId="0" animBg="1"/>
      <p:bldP spid="43" grpId="1" animBg="1"/>
      <p:bldP spid="45" grpId="0" animBg="1"/>
      <p:bldP spid="45" grpId="1" animBg="1"/>
      <p:bldP spid="46" grpId="0" animBg="1"/>
      <p:bldP spid="46" grpId="1" animBg="1"/>
      <p:bldP spid="47" grpId="0" animBg="1"/>
      <p:bldP spid="47" grpId="1" animBg="1"/>
      <p:bldP spid="48" grpId="0" animBg="1"/>
      <p:bldP spid="50" grpId="0"/>
      <p:bldP spid="52" grpId="0" animBg="1"/>
      <p:bldP spid="23" grpId="0" animBg="1"/>
      <p:bldP spid="25" grpId="0" animBg="1"/>
      <p:bldP spid="29" grpId="0" animBg="1"/>
      <p:bldP spid="29" grpId="1" animBg="1"/>
      <p:bldP spid="30" grpId="0"/>
      <p:bldP spid="31" grpId="0"/>
      <p:bldP spid="44" grpId="0"/>
      <p:bldP spid="44"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space réservé du contenu 2"/>
          <p:cNvSpPr>
            <a:spLocks noGrp="1"/>
          </p:cNvSpPr>
          <p:nvPr>
            <p:ph idx="1"/>
          </p:nvPr>
        </p:nvSpPr>
        <p:spPr>
          <a:xfrm>
            <a:off x="2214546" y="1643050"/>
            <a:ext cx="4329114" cy="542916"/>
          </a:xfrm>
        </p:spPr>
        <p:txBody>
          <a:bodyPr>
            <a:normAutofit lnSpcReduction="10000"/>
          </a:bodyPr>
          <a:lstStyle/>
          <a:p>
            <a:pPr>
              <a:buNone/>
            </a:pPr>
            <a:r>
              <a:rPr lang="fr-FR" b="1" dirty="0" smtClean="0"/>
              <a:t>Les indices de fiabilités </a:t>
            </a:r>
            <a:endParaRPr lang="fr-FR" b="1" dirty="0"/>
          </a:p>
        </p:txBody>
      </p:sp>
      <p:sp>
        <p:nvSpPr>
          <p:cNvPr id="10" name="ZoneTexte 9"/>
          <p:cNvSpPr txBox="1"/>
          <p:nvPr/>
        </p:nvSpPr>
        <p:spPr>
          <a:xfrm>
            <a:off x="857224" y="3071810"/>
            <a:ext cx="7143800" cy="1569660"/>
          </a:xfrm>
          <a:prstGeom prst="rect">
            <a:avLst/>
          </a:prstGeom>
          <a:noFill/>
        </p:spPr>
        <p:txBody>
          <a:bodyPr wrap="square" rtlCol="0">
            <a:spAutoFit/>
          </a:bodyPr>
          <a:lstStyle/>
          <a:p>
            <a:pPr algn="ctr"/>
            <a:r>
              <a:rPr lang="fr-FR" sz="3200" b="1" dirty="0" smtClean="0">
                <a:solidFill>
                  <a:schemeClr val="accent2">
                    <a:lumMod val="50000"/>
                  </a:schemeClr>
                </a:solidFill>
              </a:rPr>
              <a:t>Qui sont des critères </a:t>
            </a:r>
            <a:r>
              <a:rPr lang="fr-FR" sz="3200" b="1" dirty="0" err="1" smtClean="0">
                <a:solidFill>
                  <a:schemeClr val="accent2">
                    <a:lumMod val="50000"/>
                  </a:schemeClr>
                </a:solidFill>
              </a:rPr>
              <a:t>qui’ils</a:t>
            </a:r>
            <a:r>
              <a:rPr lang="fr-FR" sz="3200" b="1" dirty="0" smtClean="0">
                <a:solidFill>
                  <a:schemeClr val="accent2">
                    <a:lumMod val="50000"/>
                  </a:schemeClr>
                </a:solidFill>
              </a:rPr>
              <a:t> doivent respecter pour développer un réseau électrique plus fiable et plus économique</a:t>
            </a:r>
            <a:endParaRPr lang="fr-FR" sz="3200" b="1" dirty="0">
              <a:solidFill>
                <a:schemeClr val="accent2">
                  <a:lumMod val="50000"/>
                </a:schemeClr>
              </a:solidFill>
            </a:endParaRPr>
          </a:p>
        </p:txBody>
      </p:sp>
      <p:pic>
        <p:nvPicPr>
          <p:cNvPr id="4"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5"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6"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7"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8"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1" name="Picture 2"/>
          <p:cNvPicPr>
            <a:picLocks noChangeAspect="1" noChangeArrowheads="1"/>
          </p:cNvPicPr>
          <p:nvPr/>
        </p:nvPicPr>
        <p:blipFill>
          <a:blip r:embed="rId5"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3"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4"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28926" y="64291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5"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6"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7" name="TextBox 7"/>
          <p:cNvSpPr txBox="1"/>
          <p:nvPr/>
        </p:nvSpPr>
        <p:spPr>
          <a:xfrm flipH="1">
            <a:off x="3428992" y="639529"/>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8" name="Connecteur droit 17"/>
          <p:cNvCxnSpPr/>
          <p:nvPr/>
        </p:nvCxnSpPr>
        <p:spPr>
          <a:xfrm>
            <a:off x="4464032" y="928670"/>
            <a:ext cx="4680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0" y="998520"/>
            <a:ext cx="273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Espace réservé de la date 22"/>
          <p:cNvSpPr>
            <a:spLocks noGrp="1"/>
          </p:cNvSpPr>
          <p:nvPr>
            <p:ph type="dt" sz="half" idx="10"/>
          </p:nvPr>
        </p:nvSpPr>
        <p:spPr/>
        <p:txBody>
          <a:bodyPr/>
          <a:lstStyle/>
          <a:p>
            <a:fld id="{E3C2383B-CBC5-418D-9D43-2041204C0094}" type="datetime1">
              <a:rPr lang="fr-FR" smtClean="0"/>
              <a:pPr/>
              <a:t>19/06/2016</a:t>
            </a:fld>
            <a:endParaRPr lang="fr-BE"/>
          </a:p>
        </p:txBody>
      </p:sp>
      <p:sp>
        <p:nvSpPr>
          <p:cNvPr id="24" name="Espace réservé du numéro de diapositive 23"/>
          <p:cNvSpPr>
            <a:spLocks noGrp="1"/>
          </p:cNvSpPr>
          <p:nvPr>
            <p:ph type="sldNum" sz="quarter" idx="12"/>
          </p:nvPr>
        </p:nvSpPr>
        <p:spPr/>
        <p:txBody>
          <a:bodyPr/>
          <a:lstStyle/>
          <a:p>
            <a:fld id="{CF4668DC-857F-487D-BFFA-8C0CA5037977}" type="slidenum">
              <a:rPr lang="fr-BE" smtClean="0"/>
              <a:pPr/>
              <a:t>14</a:t>
            </a:fld>
            <a:endParaRPr lang="fr-BE"/>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p:cNvPicPr>
            <a:picLocks noChangeAspect="1" noChangeArrowheads="1"/>
          </p:cNvPicPr>
          <p:nvPr/>
        </p:nvPicPr>
        <p:blipFill>
          <a:blip r:embed="rId2"/>
          <a:srcRect/>
          <a:stretch>
            <a:fillRect/>
          </a:stretch>
        </p:blipFill>
        <p:spPr bwMode="auto">
          <a:xfrm>
            <a:off x="371456" y="4214818"/>
            <a:ext cx="3771916" cy="2643182"/>
          </a:xfrm>
          <a:prstGeom prst="rect">
            <a:avLst/>
          </a:prstGeom>
          <a:noFill/>
          <a:ln w="9525">
            <a:noFill/>
            <a:miter lim="800000"/>
            <a:headEnd/>
            <a:tailEnd/>
          </a:ln>
          <a:effectLst/>
        </p:spPr>
      </p:pic>
      <p:pic>
        <p:nvPicPr>
          <p:cNvPr id="238595" name="Picture 3"/>
          <p:cNvPicPr>
            <a:picLocks noChangeAspect="1" noChangeArrowheads="1"/>
          </p:cNvPicPr>
          <p:nvPr/>
        </p:nvPicPr>
        <p:blipFill>
          <a:blip r:embed="rId3"/>
          <a:srcRect/>
          <a:stretch>
            <a:fillRect/>
          </a:stretch>
        </p:blipFill>
        <p:spPr bwMode="auto">
          <a:xfrm>
            <a:off x="4714876" y="3929066"/>
            <a:ext cx="4429124" cy="2786082"/>
          </a:xfrm>
          <a:prstGeom prst="rect">
            <a:avLst/>
          </a:prstGeom>
          <a:noFill/>
          <a:ln w="9525">
            <a:noFill/>
            <a:miter lim="800000"/>
            <a:headEnd/>
            <a:tailEnd/>
          </a:ln>
          <a:effectLst/>
        </p:spPr>
      </p:pic>
      <p:sp>
        <p:nvSpPr>
          <p:cNvPr id="4" name="Espace réservé de la date 3"/>
          <p:cNvSpPr>
            <a:spLocks noGrp="1"/>
          </p:cNvSpPr>
          <p:nvPr>
            <p:ph type="dt" sz="half" idx="10"/>
          </p:nvPr>
        </p:nvSpPr>
        <p:spPr>
          <a:xfrm>
            <a:off x="-32" y="6492899"/>
            <a:ext cx="2133600" cy="365125"/>
          </a:xfrm>
        </p:spPr>
        <p:txBody>
          <a:bodyPr/>
          <a:lstStyle/>
          <a:p>
            <a:fld id="{95717795-0444-4F5B-8BC8-40C96C3C226D}" type="datetime1">
              <a:rPr lang="fr-FR" smtClean="0"/>
              <a:pPr/>
              <a:t>19/06/2016</a:t>
            </a:fld>
            <a:endParaRPr lang="fr-BE"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15</a:t>
            </a:fld>
            <a:endParaRPr lang="fr-BE"/>
          </a:p>
        </p:txBody>
      </p:sp>
      <p:sp>
        <p:nvSpPr>
          <p:cNvPr id="8" name="Rectangle 7"/>
          <p:cNvSpPr/>
          <p:nvPr/>
        </p:nvSpPr>
        <p:spPr>
          <a:xfrm>
            <a:off x="170127" y="3786190"/>
            <a:ext cx="3616055" cy="369332"/>
          </a:xfrm>
          <a:prstGeom prst="rect">
            <a:avLst/>
          </a:prstGeom>
          <a:effectLst>
            <a:outerShdw blurRad="50800" dist="38100" dir="18900000" algn="bl" rotWithShape="0">
              <a:prstClr val="black">
                <a:alpha val="40000"/>
              </a:prstClr>
            </a:outerShdw>
          </a:effectLst>
        </p:spPr>
        <p:txBody>
          <a:bodyPr wrap="none">
            <a:spAutoFit/>
          </a:bodyPr>
          <a:lstStyle/>
          <a:p>
            <a:r>
              <a:rPr lang="fr-FR" b="1" i="1" u="sng" dirty="0" smtClean="0"/>
              <a:t> l’END  (l’Energie Non Distribuée )</a:t>
            </a:r>
            <a:r>
              <a:rPr lang="fr-FR" dirty="0" smtClean="0"/>
              <a:t>. </a:t>
            </a:r>
            <a:endParaRPr lang="fr-FR" dirty="0"/>
          </a:p>
        </p:txBody>
      </p:sp>
      <p:sp>
        <p:nvSpPr>
          <p:cNvPr id="9" name="ZoneTexte 8"/>
          <p:cNvSpPr txBox="1"/>
          <p:nvPr/>
        </p:nvSpPr>
        <p:spPr>
          <a:xfrm>
            <a:off x="182799" y="1792420"/>
            <a:ext cx="6889531" cy="707886"/>
          </a:xfrm>
          <a:prstGeom prst="rect">
            <a:avLst/>
          </a:prstGeom>
          <a:noFill/>
          <a:effectLst>
            <a:outerShdw blurRad="50800" dist="38100" dir="10800000" algn="r" rotWithShape="0">
              <a:prstClr val="black">
                <a:alpha val="40000"/>
              </a:prstClr>
            </a:outerShdw>
          </a:effectLst>
        </p:spPr>
        <p:txBody>
          <a:bodyPr wrap="square" rtlCol="0">
            <a:spAutoFit/>
          </a:bodyPr>
          <a:lstStyle/>
          <a:p>
            <a:r>
              <a:rPr lang="fr-FR" sz="2000" b="1" i="1" u="sng" dirty="0" smtClean="0"/>
              <a:t>Le SAIDI : </a:t>
            </a:r>
            <a:r>
              <a:rPr lang="fr-FR" sz="2000" b="1" dirty="0" smtClean="0"/>
              <a:t>(System </a:t>
            </a:r>
            <a:r>
              <a:rPr lang="fr-FR" sz="2000" b="1" dirty="0" err="1" smtClean="0"/>
              <a:t>Average</a:t>
            </a:r>
            <a:r>
              <a:rPr lang="fr-FR" sz="2000" b="1" dirty="0" smtClean="0"/>
              <a:t> Interruption </a:t>
            </a:r>
            <a:r>
              <a:rPr lang="fr-FR" sz="2000" b="1" dirty="0" err="1" smtClean="0"/>
              <a:t>Duration</a:t>
            </a:r>
            <a:r>
              <a:rPr lang="fr-FR" sz="2000" b="1" dirty="0" smtClean="0"/>
              <a:t> Index)</a:t>
            </a:r>
          </a:p>
          <a:p>
            <a:endParaRPr lang="fr-FR" sz="2000" b="1" dirty="0"/>
          </a:p>
        </p:txBody>
      </p:sp>
      <p:sp>
        <p:nvSpPr>
          <p:cNvPr id="10" name="ZoneTexte 9"/>
          <p:cNvSpPr txBox="1"/>
          <p:nvPr/>
        </p:nvSpPr>
        <p:spPr>
          <a:xfrm>
            <a:off x="182799" y="2857496"/>
            <a:ext cx="6889531" cy="400110"/>
          </a:xfrm>
          <a:prstGeom prst="rect">
            <a:avLst/>
          </a:prstGeom>
          <a:noFill/>
          <a:effectLst>
            <a:outerShdw blurRad="50800" dist="38100" dir="10800000" algn="r" rotWithShape="0">
              <a:prstClr val="black">
                <a:alpha val="40000"/>
              </a:prstClr>
            </a:outerShdw>
          </a:effectLst>
        </p:spPr>
        <p:txBody>
          <a:bodyPr wrap="square" rtlCol="0">
            <a:spAutoFit/>
          </a:bodyPr>
          <a:lstStyle/>
          <a:p>
            <a:r>
              <a:rPr lang="fr-FR" sz="2000" b="1" i="1" u="sng" dirty="0" smtClean="0"/>
              <a:t>Le  SAIFI (System </a:t>
            </a:r>
            <a:r>
              <a:rPr lang="fr-FR" sz="2000" b="1" i="1" u="sng" dirty="0" err="1" smtClean="0"/>
              <a:t>Average</a:t>
            </a:r>
            <a:r>
              <a:rPr lang="fr-FR" sz="2000" b="1" i="1" u="sng" dirty="0" smtClean="0"/>
              <a:t> </a:t>
            </a:r>
            <a:r>
              <a:rPr lang="fr-FR" sz="2000" b="1" i="1" u="sng" dirty="0" err="1" smtClean="0"/>
              <a:t>Frequency</a:t>
            </a:r>
            <a:r>
              <a:rPr lang="fr-FR" sz="2000" b="1" i="1" u="sng" dirty="0" smtClean="0"/>
              <a:t> </a:t>
            </a:r>
            <a:r>
              <a:rPr lang="fr-FR" sz="2000" b="1" i="1" u="sng" dirty="0" err="1" smtClean="0"/>
              <a:t>Duration</a:t>
            </a:r>
            <a:r>
              <a:rPr lang="fr-FR" sz="2000" b="1" i="1" u="sng" dirty="0" smtClean="0"/>
              <a:t> Index) </a:t>
            </a:r>
          </a:p>
        </p:txBody>
      </p:sp>
      <p:pic>
        <p:nvPicPr>
          <p:cNvPr id="12"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3"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4"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5"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6"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7" name="Picture 2"/>
          <p:cNvPicPr>
            <a:picLocks noChangeAspect="1" noChangeArrowheads="1"/>
          </p:cNvPicPr>
          <p:nvPr/>
        </p:nvPicPr>
        <p:blipFill>
          <a:blip r:embed="rId6" cstate="print">
            <a:extLst>
              <a:ext uri="{BEBA8EAE-BF5A-486C-A8C5-ECC9F3942E4B}">
                <a14:imgProps xmlns:a14="http://schemas.microsoft.com/office/drawing/2010/main" xmlns="">
                  <a14:imgLayer r:embed="">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4" descr="C:\Users\bouna\Desktop\1434474590.jpeg.png"/>
          <p:cNvPicPr>
            <a:picLocks noChangeAspect="1" noChangeArrowheads="1"/>
          </p:cNvPicPr>
          <p:nvPr/>
        </p:nvPicPr>
        <p:blipFill>
          <a:blip r:embed="rId7"/>
          <a:srcRect/>
          <a:stretch>
            <a:fillRect/>
          </a:stretch>
        </p:blipFill>
        <p:spPr bwMode="auto">
          <a:xfrm>
            <a:off x="1214415" y="-24"/>
            <a:ext cx="928693" cy="1071570"/>
          </a:xfrm>
          <a:prstGeom prst="ellipse">
            <a:avLst/>
          </a:prstGeom>
          <a:ln>
            <a:noFill/>
          </a:ln>
          <a:effectLst>
            <a:softEdge rad="112500"/>
          </a:effectLst>
        </p:spPr>
      </p:pic>
      <p:pic>
        <p:nvPicPr>
          <p:cNvPr id="19" name="Picture 2" descr="C:\Users\bouna\Desktop\eclipse_icon_by_flosweb.png"/>
          <p:cNvPicPr>
            <a:picLocks noChangeAspect="1" noChangeArrowheads="1"/>
          </p:cNvPicPr>
          <p:nvPr/>
        </p:nvPicPr>
        <p:blipFill>
          <a:blip r:embed="rId8" cstate="print"/>
          <a:srcRect/>
          <a:stretch>
            <a:fillRect/>
          </a:stretch>
        </p:blipFill>
        <p:spPr bwMode="auto">
          <a:xfrm>
            <a:off x="-32" y="285705"/>
            <a:ext cx="571504" cy="642965"/>
          </a:xfrm>
          <a:prstGeom prst="rect">
            <a:avLst/>
          </a:prstGeom>
          <a:noFill/>
        </p:spPr>
      </p:pic>
      <p:pic>
        <p:nvPicPr>
          <p:cNvPr id="20" name="Picture 2"/>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2928926" y="64291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21"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22"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23" name="TextBox 7"/>
          <p:cNvSpPr txBox="1"/>
          <p:nvPr/>
        </p:nvSpPr>
        <p:spPr>
          <a:xfrm flipH="1">
            <a:off x="3428992" y="639529"/>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24" name="Connecteur droit 23"/>
          <p:cNvCxnSpPr/>
          <p:nvPr/>
        </p:nvCxnSpPr>
        <p:spPr>
          <a:xfrm>
            <a:off x="4464032" y="928670"/>
            <a:ext cx="4680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Connecteur droit 24"/>
          <p:cNvCxnSpPr/>
          <p:nvPr/>
        </p:nvCxnSpPr>
        <p:spPr>
          <a:xfrm>
            <a:off x="0" y="998520"/>
            <a:ext cx="273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28596" y="2214554"/>
            <a:ext cx="5500726" cy="369332"/>
          </a:xfrm>
          <a:prstGeom prst="rect">
            <a:avLst/>
          </a:prstGeom>
        </p:spPr>
        <p:txBody>
          <a:bodyPr wrap="square">
            <a:spAutoFit/>
          </a:bodyPr>
          <a:lstStyle/>
          <a:p>
            <a:r>
              <a:rPr lang="fr-FR" b="1" dirty="0" smtClean="0">
                <a:solidFill>
                  <a:srgbClr val="0051F2"/>
                </a:solidFill>
              </a:rPr>
              <a:t>est le temps moyen de coupure par an et par client </a:t>
            </a:r>
            <a:endParaRPr lang="fr-FR" dirty="0">
              <a:solidFill>
                <a:srgbClr val="0051F2"/>
              </a:solidFill>
            </a:endParaRPr>
          </a:p>
        </p:txBody>
      </p:sp>
      <p:sp>
        <p:nvSpPr>
          <p:cNvPr id="28" name="Rectangle 27"/>
          <p:cNvSpPr/>
          <p:nvPr/>
        </p:nvSpPr>
        <p:spPr>
          <a:xfrm>
            <a:off x="500034" y="3357562"/>
            <a:ext cx="6072214" cy="369332"/>
          </a:xfrm>
          <a:prstGeom prst="rect">
            <a:avLst/>
          </a:prstGeom>
        </p:spPr>
        <p:txBody>
          <a:bodyPr wrap="square">
            <a:spAutoFit/>
          </a:bodyPr>
          <a:lstStyle/>
          <a:p>
            <a:r>
              <a:rPr lang="fr-FR" b="1" dirty="0" smtClean="0">
                <a:solidFill>
                  <a:srgbClr val="0051F2"/>
                </a:solidFill>
              </a:rPr>
              <a:t>est la fréquence moyenne de coupure par an et par client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2074289" y="2605750"/>
            <a:ext cx="6096000" cy="1569660"/>
          </a:xfrm>
          <a:prstGeom prst="rect">
            <a:avLst/>
          </a:prstGeom>
        </p:spPr>
        <p:txBody>
          <a:bodyPr>
            <a:spAutoFit/>
          </a:bodyPr>
          <a:lstStyle/>
          <a:p>
            <a:pPr algn="just"/>
            <a:r>
              <a:rPr lang="fr-FR" sz="2400" b="1" i="1" dirty="0" smtClean="0">
                <a:solidFill>
                  <a:srgbClr val="C00000"/>
                </a:solidFill>
              </a:rPr>
              <a:t>Ces trois indices de fiabilité donnent une image de la qualité du réseau. Plus ces indices sont petits plus le réseau sera de bonne qualité</a:t>
            </a:r>
            <a:endParaRPr lang="fr-FR" sz="2400" b="1" i="1" dirty="0">
              <a:solidFill>
                <a:srgbClr val="C00000"/>
              </a:solidFill>
            </a:endParaRPr>
          </a:p>
        </p:txBody>
      </p:sp>
      <p:pic>
        <p:nvPicPr>
          <p:cNvPr id="11" name="Picture 2" descr="D:\la fac\ppt\oie_N5OfrfesGpi7.gif"/>
          <p:cNvPicPr>
            <a:picLocks noChangeAspect="1" noChangeArrowheads="1" noCrop="1"/>
          </p:cNvPicPr>
          <p:nvPr/>
        </p:nvPicPr>
        <p:blipFill>
          <a:blip r:embed="rId3"/>
          <a:srcRect/>
          <a:stretch>
            <a:fillRect/>
          </a:stretch>
        </p:blipFill>
        <p:spPr bwMode="auto">
          <a:xfrm>
            <a:off x="857224" y="2416596"/>
            <a:ext cx="1057275" cy="1743075"/>
          </a:xfrm>
          <a:prstGeom prst="rect">
            <a:avLst/>
          </a:prstGeom>
          <a:noFill/>
        </p:spPr>
      </p:pic>
      <p:pic>
        <p:nvPicPr>
          <p:cNvPr id="4"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5"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6"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7"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8"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9" name="Picture 2"/>
          <p:cNvPicPr>
            <a:picLocks noChangeAspect="1" noChangeArrowheads="1"/>
          </p:cNvPicPr>
          <p:nvPr/>
        </p:nvPicPr>
        <p:blipFill>
          <a:blip r:embed="rId6"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3"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4"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28926" y="64291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5"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6"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7" name="TextBox 7"/>
          <p:cNvSpPr txBox="1"/>
          <p:nvPr/>
        </p:nvSpPr>
        <p:spPr>
          <a:xfrm flipH="1">
            <a:off x="3428992" y="639529"/>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8" name="Connecteur droit 17"/>
          <p:cNvCxnSpPr/>
          <p:nvPr/>
        </p:nvCxnSpPr>
        <p:spPr>
          <a:xfrm>
            <a:off x="4464032" y="928670"/>
            <a:ext cx="4680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0" y="998520"/>
            <a:ext cx="273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Espace réservé de la date 22"/>
          <p:cNvSpPr>
            <a:spLocks noGrp="1"/>
          </p:cNvSpPr>
          <p:nvPr>
            <p:ph type="dt" sz="half" idx="10"/>
          </p:nvPr>
        </p:nvSpPr>
        <p:spPr/>
        <p:txBody>
          <a:bodyPr/>
          <a:lstStyle/>
          <a:p>
            <a:fld id="{74C681F0-B650-4AD3-A315-816766A72D2A}" type="datetime1">
              <a:rPr lang="fr-FR" smtClean="0"/>
              <a:pPr/>
              <a:t>19/06/2016</a:t>
            </a:fld>
            <a:endParaRPr lang="fr-BE"/>
          </a:p>
        </p:txBody>
      </p:sp>
      <p:sp>
        <p:nvSpPr>
          <p:cNvPr id="24" name="Espace réservé du numéro de diapositive 23"/>
          <p:cNvSpPr>
            <a:spLocks noGrp="1"/>
          </p:cNvSpPr>
          <p:nvPr>
            <p:ph type="sldNum" sz="quarter" idx="12"/>
          </p:nvPr>
        </p:nvSpPr>
        <p:spPr/>
        <p:txBody>
          <a:bodyPr/>
          <a:lstStyle/>
          <a:p>
            <a:fld id="{CF4668DC-857F-487D-BFFA-8C0CA5037977}" type="slidenum">
              <a:rPr lang="fr-BE" smtClean="0"/>
              <a:pPr/>
              <a:t>16</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3381" y="1600200"/>
            <a:ext cx="83384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Ps1</a:t>
            </a:r>
            <a:endParaRPr lang="en-US" b="1" dirty="0">
              <a:solidFill>
                <a:schemeClr val="bg1"/>
              </a:solidFill>
              <a:latin typeface="Arial" charset="0"/>
            </a:endParaRPr>
          </a:p>
        </p:txBody>
      </p:sp>
      <p:sp>
        <p:nvSpPr>
          <p:cNvPr id="9" name="Line 4"/>
          <p:cNvSpPr>
            <a:spLocks noChangeShapeType="1"/>
          </p:cNvSpPr>
          <p:nvPr/>
        </p:nvSpPr>
        <p:spPr bwMode="auto">
          <a:xfrm flipV="1">
            <a:off x="1142976" y="1676400"/>
            <a:ext cx="228600" cy="152400"/>
          </a:xfrm>
          <a:prstGeom prst="line">
            <a:avLst/>
          </a:prstGeom>
          <a:noFill/>
          <a:ln w="28575">
            <a:solidFill>
              <a:srgbClr val="00FF00"/>
            </a:solidFill>
            <a:round/>
            <a:headEnd/>
            <a:tailEnd/>
          </a:ln>
          <a:effectLst/>
        </p:spPr>
        <p:txBody>
          <a:bodyPr wrap="none" anchor="ctr"/>
          <a:lstStyle/>
          <a:p>
            <a:endParaRPr lang="fr-FR"/>
          </a:p>
        </p:txBody>
      </p:sp>
      <p:sp>
        <p:nvSpPr>
          <p:cNvPr id="10" name="Rectangle 5"/>
          <p:cNvSpPr>
            <a:spLocks noChangeArrowheads="1"/>
          </p:cNvSpPr>
          <p:nvPr/>
        </p:nvSpPr>
        <p:spPr bwMode="auto">
          <a:xfrm>
            <a:off x="1785918"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 name="Rectangle 6"/>
          <p:cNvSpPr>
            <a:spLocks noChangeArrowheads="1"/>
          </p:cNvSpPr>
          <p:nvPr/>
        </p:nvSpPr>
        <p:spPr bwMode="auto">
          <a:xfrm rot="14766614">
            <a:off x="1203949" y="168592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2" name="Oval 7"/>
          <p:cNvSpPr>
            <a:spLocks noChangeArrowheads="1"/>
          </p:cNvSpPr>
          <p:nvPr/>
        </p:nvSpPr>
        <p:spPr bwMode="auto">
          <a:xfrm>
            <a:off x="2071670" y="21240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3" name="Oval 8"/>
          <p:cNvSpPr>
            <a:spLocks noChangeArrowheads="1"/>
          </p:cNvSpPr>
          <p:nvPr/>
        </p:nvSpPr>
        <p:spPr bwMode="auto">
          <a:xfrm>
            <a:off x="2071670" y="22002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5" name="Oval 10"/>
          <p:cNvSpPr>
            <a:spLocks noChangeArrowheads="1"/>
          </p:cNvSpPr>
          <p:nvPr/>
        </p:nvSpPr>
        <p:spPr bwMode="auto">
          <a:xfrm>
            <a:off x="2285984"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6" name="Text Box 11"/>
          <p:cNvSpPr txBox="1">
            <a:spLocks noChangeArrowheads="1"/>
          </p:cNvSpPr>
          <p:nvPr/>
        </p:nvSpPr>
        <p:spPr bwMode="auto">
          <a:xfrm>
            <a:off x="1785918" y="1209669"/>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7" name="Rectangle 12"/>
          <p:cNvSpPr>
            <a:spLocks noChangeArrowheads="1"/>
          </p:cNvSpPr>
          <p:nvPr/>
        </p:nvSpPr>
        <p:spPr bwMode="auto">
          <a:xfrm>
            <a:off x="2928926"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2" name="Group 13"/>
          <p:cNvGrpSpPr>
            <a:grpSpLocks/>
          </p:cNvGrpSpPr>
          <p:nvPr/>
        </p:nvGrpSpPr>
        <p:grpSpPr bwMode="auto">
          <a:xfrm>
            <a:off x="1357290" y="1828800"/>
            <a:ext cx="2001206" cy="314316"/>
            <a:chOff x="1680" y="1152"/>
            <a:chExt cx="2236" cy="144"/>
          </a:xfrm>
        </p:grpSpPr>
        <p:sp>
          <p:nvSpPr>
            <p:cNvPr id="19" name="Line 14"/>
            <p:cNvSpPr>
              <a:spLocks noChangeShapeType="1"/>
            </p:cNvSpPr>
            <p:nvPr/>
          </p:nvSpPr>
          <p:spPr bwMode="auto">
            <a:xfrm>
              <a:off x="1680" y="1152"/>
              <a:ext cx="684" cy="0"/>
            </a:xfrm>
            <a:prstGeom prst="line">
              <a:avLst/>
            </a:prstGeom>
            <a:noFill/>
            <a:ln w="28575">
              <a:solidFill>
                <a:srgbClr val="00FF00"/>
              </a:solidFill>
              <a:round/>
              <a:headEnd/>
              <a:tailEnd/>
            </a:ln>
            <a:effectLst/>
          </p:spPr>
          <p:txBody>
            <a:bodyPr wrap="none" anchor="ctr"/>
            <a:lstStyle/>
            <a:p>
              <a:endParaRPr lang="fr-FR"/>
            </a:p>
          </p:txBody>
        </p:sp>
        <p:sp>
          <p:nvSpPr>
            <p:cNvPr id="20" name="Line 15"/>
            <p:cNvSpPr>
              <a:spLocks noChangeShapeType="1"/>
            </p:cNvSpPr>
            <p:nvPr/>
          </p:nvSpPr>
          <p:spPr bwMode="auto">
            <a:xfrm>
              <a:off x="2398"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21" name="Line 16"/>
            <p:cNvSpPr>
              <a:spLocks noChangeShapeType="1"/>
            </p:cNvSpPr>
            <p:nvPr/>
          </p:nvSpPr>
          <p:spPr bwMode="auto">
            <a:xfrm>
              <a:off x="2398" y="1296"/>
              <a:ext cx="282" cy="0"/>
            </a:xfrm>
            <a:prstGeom prst="line">
              <a:avLst/>
            </a:prstGeom>
            <a:noFill/>
            <a:ln w="28575">
              <a:solidFill>
                <a:srgbClr val="00FF00"/>
              </a:solidFill>
              <a:round/>
              <a:headEnd/>
              <a:tailEnd/>
            </a:ln>
            <a:effectLst/>
          </p:spPr>
          <p:txBody>
            <a:bodyPr wrap="none" anchor="ctr"/>
            <a:lstStyle/>
            <a:p>
              <a:endParaRPr lang="fr-FR"/>
            </a:p>
          </p:txBody>
        </p:sp>
        <p:sp>
          <p:nvSpPr>
            <p:cNvPr id="22" name="Line 17"/>
            <p:cNvSpPr>
              <a:spLocks noChangeShapeType="1"/>
            </p:cNvSpPr>
            <p:nvPr/>
          </p:nvSpPr>
          <p:spPr bwMode="auto">
            <a:xfrm>
              <a:off x="2718"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23" name="Line 18"/>
            <p:cNvSpPr>
              <a:spLocks noChangeShapeType="1"/>
            </p:cNvSpPr>
            <p:nvPr/>
          </p:nvSpPr>
          <p:spPr bwMode="auto">
            <a:xfrm>
              <a:off x="2750" y="1152"/>
              <a:ext cx="965" cy="0"/>
            </a:xfrm>
            <a:prstGeom prst="line">
              <a:avLst/>
            </a:prstGeom>
            <a:noFill/>
            <a:ln w="28575">
              <a:solidFill>
                <a:srgbClr val="00FF00"/>
              </a:solidFill>
              <a:round/>
              <a:headEnd/>
              <a:tailEnd/>
            </a:ln>
            <a:effectLst/>
          </p:spPr>
          <p:txBody>
            <a:bodyPr wrap="none" anchor="ctr"/>
            <a:lstStyle/>
            <a:p>
              <a:endParaRPr lang="fr-FR"/>
            </a:p>
          </p:txBody>
        </p:sp>
        <p:sp>
          <p:nvSpPr>
            <p:cNvPr id="24" name="Line 19"/>
            <p:cNvSpPr>
              <a:spLocks noChangeShapeType="1"/>
            </p:cNvSpPr>
            <p:nvPr/>
          </p:nvSpPr>
          <p:spPr bwMode="auto">
            <a:xfrm>
              <a:off x="3675"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25" name="Line 20"/>
            <p:cNvSpPr>
              <a:spLocks noChangeShapeType="1"/>
            </p:cNvSpPr>
            <p:nvPr/>
          </p:nvSpPr>
          <p:spPr bwMode="auto">
            <a:xfrm>
              <a:off x="3675" y="1296"/>
              <a:ext cx="241" cy="0"/>
            </a:xfrm>
            <a:prstGeom prst="line">
              <a:avLst/>
            </a:prstGeom>
            <a:noFill/>
            <a:ln w="28575">
              <a:solidFill>
                <a:srgbClr val="00FF00"/>
              </a:solidFill>
              <a:round/>
              <a:headEnd/>
              <a:tailEnd/>
            </a:ln>
            <a:effectLst/>
          </p:spPr>
          <p:txBody>
            <a:bodyPr wrap="none" anchor="ctr"/>
            <a:lstStyle/>
            <a:p>
              <a:endParaRPr lang="fr-FR"/>
            </a:p>
          </p:txBody>
        </p:sp>
      </p:grpSp>
      <p:sp>
        <p:nvSpPr>
          <p:cNvPr id="26" name="Line 21"/>
          <p:cNvSpPr>
            <a:spLocks noChangeShapeType="1"/>
          </p:cNvSpPr>
          <p:nvPr/>
        </p:nvSpPr>
        <p:spPr bwMode="auto">
          <a:xfrm>
            <a:off x="3386132" y="1857364"/>
            <a:ext cx="0" cy="252000"/>
          </a:xfrm>
          <a:prstGeom prst="line">
            <a:avLst/>
          </a:prstGeom>
          <a:noFill/>
          <a:ln w="38100" cmpd="dbl">
            <a:solidFill>
              <a:srgbClr val="00FF00"/>
            </a:solidFill>
            <a:round/>
            <a:headEnd/>
            <a:tailEnd/>
          </a:ln>
          <a:effectLst/>
        </p:spPr>
        <p:txBody>
          <a:bodyPr wrap="none" anchor="ctr"/>
          <a:lstStyle/>
          <a:p>
            <a:endParaRPr lang="fr-FR"/>
          </a:p>
        </p:txBody>
      </p:sp>
      <p:sp>
        <p:nvSpPr>
          <p:cNvPr id="27" name="Oval 22"/>
          <p:cNvSpPr>
            <a:spLocks noChangeArrowheads="1"/>
          </p:cNvSpPr>
          <p:nvPr/>
        </p:nvSpPr>
        <p:spPr bwMode="auto">
          <a:xfrm>
            <a:off x="3214678" y="21288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8" name="Oval 23"/>
          <p:cNvSpPr>
            <a:spLocks noChangeArrowheads="1"/>
          </p:cNvSpPr>
          <p:nvPr/>
        </p:nvSpPr>
        <p:spPr bwMode="auto">
          <a:xfrm>
            <a:off x="3214678" y="22050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9" name="Oval 24"/>
          <p:cNvSpPr>
            <a:spLocks noChangeArrowheads="1"/>
          </p:cNvSpPr>
          <p:nvPr/>
        </p:nvSpPr>
        <p:spPr bwMode="auto">
          <a:xfrm>
            <a:off x="3060668"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0" name="Oval 25"/>
          <p:cNvSpPr>
            <a:spLocks noChangeArrowheads="1"/>
          </p:cNvSpPr>
          <p:nvPr/>
        </p:nvSpPr>
        <p:spPr bwMode="auto">
          <a:xfrm>
            <a:off x="3575018"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1" name="Text Box 26"/>
          <p:cNvSpPr txBox="1">
            <a:spLocks noChangeArrowheads="1"/>
          </p:cNvSpPr>
          <p:nvPr/>
        </p:nvSpPr>
        <p:spPr bwMode="auto">
          <a:xfrm>
            <a:off x="3003518"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32" name="Rectangle 27"/>
          <p:cNvSpPr>
            <a:spLocks noChangeArrowheads="1"/>
          </p:cNvSpPr>
          <p:nvPr/>
        </p:nvSpPr>
        <p:spPr bwMode="auto">
          <a:xfrm>
            <a:off x="5218737"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3" name="Line 28"/>
          <p:cNvSpPr>
            <a:spLocks noChangeShapeType="1"/>
          </p:cNvSpPr>
          <p:nvPr/>
        </p:nvSpPr>
        <p:spPr bwMode="auto">
          <a:xfrm>
            <a:off x="5504487"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34" name="Line 29"/>
          <p:cNvSpPr>
            <a:spLocks noChangeShapeType="1"/>
          </p:cNvSpPr>
          <p:nvPr/>
        </p:nvSpPr>
        <p:spPr bwMode="auto">
          <a:xfrm>
            <a:off x="5493244" y="2057400"/>
            <a:ext cx="228600" cy="0"/>
          </a:xfrm>
          <a:prstGeom prst="line">
            <a:avLst/>
          </a:prstGeom>
          <a:noFill/>
          <a:ln w="28575">
            <a:solidFill>
              <a:srgbClr val="00FF00"/>
            </a:solidFill>
            <a:round/>
            <a:headEnd/>
            <a:tailEnd/>
          </a:ln>
          <a:effectLst/>
        </p:spPr>
        <p:txBody>
          <a:bodyPr wrap="none" anchor="ctr"/>
          <a:lstStyle/>
          <a:p>
            <a:endParaRPr lang="fr-FR"/>
          </a:p>
        </p:txBody>
      </p:sp>
      <p:sp>
        <p:nvSpPr>
          <p:cNvPr id="35" name="Line 30"/>
          <p:cNvSpPr>
            <a:spLocks noChangeShapeType="1"/>
          </p:cNvSpPr>
          <p:nvPr/>
        </p:nvSpPr>
        <p:spPr bwMode="auto">
          <a:xfrm>
            <a:off x="5733087"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36" name="Oval 31"/>
          <p:cNvSpPr>
            <a:spLocks noChangeArrowheads="1"/>
          </p:cNvSpPr>
          <p:nvPr/>
        </p:nvSpPr>
        <p:spPr bwMode="auto">
          <a:xfrm>
            <a:off x="5561637" y="2057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7" name="Oval 32"/>
          <p:cNvSpPr>
            <a:spLocks noChangeArrowheads="1"/>
          </p:cNvSpPr>
          <p:nvPr/>
        </p:nvSpPr>
        <p:spPr bwMode="auto">
          <a:xfrm>
            <a:off x="5561637" y="21336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8" name="Oval 33"/>
          <p:cNvSpPr>
            <a:spLocks noChangeArrowheads="1"/>
          </p:cNvSpPr>
          <p:nvPr/>
        </p:nvSpPr>
        <p:spPr bwMode="auto">
          <a:xfrm>
            <a:off x="527588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9" name="Oval 34"/>
          <p:cNvSpPr>
            <a:spLocks noChangeArrowheads="1"/>
          </p:cNvSpPr>
          <p:nvPr/>
        </p:nvSpPr>
        <p:spPr bwMode="auto">
          <a:xfrm>
            <a:off x="579023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40" name="Text Box 35"/>
          <p:cNvSpPr txBox="1">
            <a:spLocks noChangeArrowheads="1"/>
          </p:cNvSpPr>
          <p:nvPr/>
        </p:nvSpPr>
        <p:spPr bwMode="auto">
          <a:xfrm>
            <a:off x="5218737"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42" name="Text Box 37"/>
          <p:cNvSpPr txBox="1">
            <a:spLocks noChangeArrowheads="1"/>
          </p:cNvSpPr>
          <p:nvPr/>
        </p:nvSpPr>
        <p:spPr bwMode="auto">
          <a:xfrm>
            <a:off x="178582" y="4380870"/>
            <a:ext cx="82241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Ps2</a:t>
            </a:r>
            <a:endParaRPr lang="en-US" b="1" dirty="0">
              <a:solidFill>
                <a:schemeClr val="bg1"/>
              </a:solidFill>
              <a:latin typeface="Arial" charset="0"/>
            </a:endParaRPr>
          </a:p>
        </p:txBody>
      </p:sp>
      <p:sp>
        <p:nvSpPr>
          <p:cNvPr id="44" name="Rectangle 39"/>
          <p:cNvSpPr>
            <a:spLocks noChangeArrowheads="1"/>
          </p:cNvSpPr>
          <p:nvPr/>
        </p:nvSpPr>
        <p:spPr bwMode="auto">
          <a:xfrm>
            <a:off x="26360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5" name="Rectangle 40"/>
          <p:cNvSpPr>
            <a:spLocks noChangeArrowheads="1"/>
          </p:cNvSpPr>
          <p:nvPr/>
        </p:nvSpPr>
        <p:spPr bwMode="auto">
          <a:xfrm rot="14766614">
            <a:off x="1391888" y="442087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46" name="Line 41"/>
          <p:cNvSpPr>
            <a:spLocks noChangeShapeType="1"/>
          </p:cNvSpPr>
          <p:nvPr/>
        </p:nvSpPr>
        <p:spPr bwMode="auto">
          <a:xfrm>
            <a:off x="29217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7" name="Line 42"/>
          <p:cNvSpPr>
            <a:spLocks noChangeShapeType="1"/>
          </p:cNvSpPr>
          <p:nvPr/>
        </p:nvSpPr>
        <p:spPr bwMode="auto">
          <a:xfrm>
            <a:off x="29217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48" name="Line 43"/>
          <p:cNvSpPr>
            <a:spLocks noChangeShapeType="1"/>
          </p:cNvSpPr>
          <p:nvPr/>
        </p:nvSpPr>
        <p:spPr bwMode="auto">
          <a:xfrm>
            <a:off x="31503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9" name="Oval 44"/>
          <p:cNvSpPr>
            <a:spLocks noChangeArrowheads="1"/>
          </p:cNvSpPr>
          <p:nvPr/>
        </p:nvSpPr>
        <p:spPr bwMode="auto">
          <a:xfrm>
            <a:off x="29789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0" name="Oval 45"/>
          <p:cNvSpPr>
            <a:spLocks noChangeArrowheads="1"/>
          </p:cNvSpPr>
          <p:nvPr/>
        </p:nvSpPr>
        <p:spPr bwMode="auto">
          <a:xfrm>
            <a:off x="29789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46"/>
          <p:cNvSpPr>
            <a:spLocks noChangeArrowheads="1"/>
          </p:cNvSpPr>
          <p:nvPr/>
        </p:nvSpPr>
        <p:spPr bwMode="auto">
          <a:xfrm>
            <a:off x="26931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47"/>
          <p:cNvSpPr>
            <a:spLocks noChangeArrowheads="1"/>
          </p:cNvSpPr>
          <p:nvPr/>
        </p:nvSpPr>
        <p:spPr bwMode="auto">
          <a:xfrm>
            <a:off x="32075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Line 48"/>
          <p:cNvSpPr>
            <a:spLocks noChangeShapeType="1"/>
          </p:cNvSpPr>
          <p:nvPr/>
        </p:nvSpPr>
        <p:spPr bwMode="auto">
          <a:xfrm>
            <a:off x="3150383" y="4609470"/>
            <a:ext cx="1257300" cy="0"/>
          </a:xfrm>
          <a:prstGeom prst="line">
            <a:avLst/>
          </a:prstGeom>
          <a:noFill/>
          <a:ln w="28575">
            <a:solidFill>
              <a:srgbClr val="00FF00"/>
            </a:solidFill>
            <a:round/>
            <a:headEnd/>
            <a:tailEnd/>
          </a:ln>
          <a:effectLst/>
        </p:spPr>
        <p:txBody>
          <a:bodyPr wrap="none" anchor="ctr"/>
          <a:lstStyle/>
          <a:p>
            <a:endParaRPr lang="fr-FR"/>
          </a:p>
        </p:txBody>
      </p:sp>
      <p:sp>
        <p:nvSpPr>
          <p:cNvPr id="54" name="Text Box 49"/>
          <p:cNvSpPr txBox="1">
            <a:spLocks noChangeArrowheads="1"/>
          </p:cNvSpPr>
          <p:nvPr/>
        </p:nvSpPr>
        <p:spPr bwMode="auto">
          <a:xfrm>
            <a:off x="26931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55" name="Rectangle 50"/>
          <p:cNvSpPr>
            <a:spLocks noChangeArrowheads="1"/>
          </p:cNvSpPr>
          <p:nvPr/>
        </p:nvSpPr>
        <p:spPr bwMode="auto">
          <a:xfrm>
            <a:off x="41219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56" name="Line 51"/>
          <p:cNvSpPr>
            <a:spLocks noChangeShapeType="1"/>
          </p:cNvSpPr>
          <p:nvPr/>
        </p:nvSpPr>
        <p:spPr bwMode="auto">
          <a:xfrm>
            <a:off x="44076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7" name="Line 52"/>
          <p:cNvSpPr>
            <a:spLocks noChangeShapeType="1"/>
          </p:cNvSpPr>
          <p:nvPr/>
        </p:nvSpPr>
        <p:spPr bwMode="auto">
          <a:xfrm>
            <a:off x="44076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58" name="Line 53"/>
          <p:cNvSpPr>
            <a:spLocks noChangeShapeType="1"/>
          </p:cNvSpPr>
          <p:nvPr/>
        </p:nvSpPr>
        <p:spPr bwMode="auto">
          <a:xfrm>
            <a:off x="4636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9" name="Oval 54"/>
          <p:cNvSpPr>
            <a:spLocks noChangeArrowheads="1"/>
          </p:cNvSpPr>
          <p:nvPr/>
        </p:nvSpPr>
        <p:spPr bwMode="auto">
          <a:xfrm>
            <a:off x="44648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0" name="Oval 55"/>
          <p:cNvSpPr>
            <a:spLocks noChangeArrowheads="1"/>
          </p:cNvSpPr>
          <p:nvPr/>
        </p:nvSpPr>
        <p:spPr bwMode="auto">
          <a:xfrm>
            <a:off x="44648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1" name="Oval 56"/>
          <p:cNvSpPr>
            <a:spLocks noChangeArrowheads="1"/>
          </p:cNvSpPr>
          <p:nvPr/>
        </p:nvSpPr>
        <p:spPr bwMode="auto">
          <a:xfrm>
            <a:off x="41790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2" name="Oval 57"/>
          <p:cNvSpPr>
            <a:spLocks noChangeArrowheads="1"/>
          </p:cNvSpPr>
          <p:nvPr/>
        </p:nvSpPr>
        <p:spPr bwMode="auto">
          <a:xfrm>
            <a:off x="46934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3" name="Text Box 58"/>
          <p:cNvSpPr txBox="1">
            <a:spLocks noChangeArrowheads="1"/>
          </p:cNvSpPr>
          <p:nvPr/>
        </p:nvSpPr>
        <p:spPr bwMode="auto">
          <a:xfrm>
            <a:off x="41790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64" name="Rectangle 59"/>
          <p:cNvSpPr>
            <a:spLocks noChangeArrowheads="1"/>
          </p:cNvSpPr>
          <p:nvPr/>
        </p:nvSpPr>
        <p:spPr bwMode="auto">
          <a:xfrm>
            <a:off x="54935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5" name="Line 60"/>
          <p:cNvSpPr>
            <a:spLocks noChangeShapeType="1"/>
          </p:cNvSpPr>
          <p:nvPr/>
        </p:nvSpPr>
        <p:spPr bwMode="auto">
          <a:xfrm>
            <a:off x="5779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6" name="Line 61"/>
          <p:cNvSpPr>
            <a:spLocks noChangeShapeType="1"/>
          </p:cNvSpPr>
          <p:nvPr/>
        </p:nvSpPr>
        <p:spPr bwMode="auto">
          <a:xfrm>
            <a:off x="57792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67" name="Line 62"/>
          <p:cNvSpPr>
            <a:spLocks noChangeShapeType="1"/>
          </p:cNvSpPr>
          <p:nvPr/>
        </p:nvSpPr>
        <p:spPr bwMode="auto">
          <a:xfrm>
            <a:off x="60078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8" name="Oval 63"/>
          <p:cNvSpPr>
            <a:spLocks noChangeArrowheads="1"/>
          </p:cNvSpPr>
          <p:nvPr/>
        </p:nvSpPr>
        <p:spPr bwMode="auto">
          <a:xfrm>
            <a:off x="58364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9" name="Oval 64"/>
          <p:cNvSpPr>
            <a:spLocks noChangeArrowheads="1"/>
          </p:cNvSpPr>
          <p:nvPr/>
        </p:nvSpPr>
        <p:spPr bwMode="auto">
          <a:xfrm>
            <a:off x="58364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Oval 65"/>
          <p:cNvSpPr>
            <a:spLocks noChangeArrowheads="1"/>
          </p:cNvSpPr>
          <p:nvPr/>
        </p:nvSpPr>
        <p:spPr bwMode="auto">
          <a:xfrm>
            <a:off x="55506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1" name="Oval 66"/>
          <p:cNvSpPr>
            <a:spLocks noChangeArrowheads="1"/>
          </p:cNvSpPr>
          <p:nvPr/>
        </p:nvSpPr>
        <p:spPr bwMode="auto">
          <a:xfrm>
            <a:off x="60650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2" name="Text Box 67"/>
          <p:cNvSpPr txBox="1">
            <a:spLocks noChangeArrowheads="1"/>
          </p:cNvSpPr>
          <p:nvPr/>
        </p:nvSpPr>
        <p:spPr bwMode="auto">
          <a:xfrm>
            <a:off x="55506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73" name="Line 68"/>
          <p:cNvSpPr>
            <a:spLocks noChangeShapeType="1"/>
          </p:cNvSpPr>
          <p:nvPr/>
        </p:nvSpPr>
        <p:spPr bwMode="auto">
          <a:xfrm>
            <a:off x="4636283" y="4609470"/>
            <a:ext cx="1143000" cy="0"/>
          </a:xfrm>
          <a:prstGeom prst="line">
            <a:avLst/>
          </a:prstGeom>
          <a:noFill/>
          <a:ln w="28575">
            <a:solidFill>
              <a:srgbClr val="00FF00"/>
            </a:solidFill>
            <a:round/>
            <a:headEnd/>
            <a:tailEnd/>
          </a:ln>
          <a:effectLst/>
        </p:spPr>
        <p:txBody>
          <a:bodyPr wrap="none" anchor="ctr"/>
          <a:lstStyle/>
          <a:p>
            <a:endParaRPr lang="fr-FR"/>
          </a:p>
        </p:txBody>
      </p:sp>
      <p:sp>
        <p:nvSpPr>
          <p:cNvPr id="74" name="Line 69"/>
          <p:cNvSpPr>
            <a:spLocks noChangeShapeType="1"/>
          </p:cNvSpPr>
          <p:nvPr/>
        </p:nvSpPr>
        <p:spPr bwMode="auto">
          <a:xfrm>
            <a:off x="6007883" y="4609470"/>
            <a:ext cx="400050" cy="0"/>
          </a:xfrm>
          <a:prstGeom prst="line">
            <a:avLst/>
          </a:prstGeom>
          <a:noFill/>
          <a:ln w="28575">
            <a:solidFill>
              <a:srgbClr val="00FF00"/>
            </a:solidFill>
            <a:round/>
            <a:headEnd/>
            <a:tailEnd/>
          </a:ln>
          <a:effectLst/>
        </p:spPr>
        <p:txBody>
          <a:bodyPr wrap="none" anchor="ctr"/>
          <a:lstStyle/>
          <a:p>
            <a:endParaRPr lang="fr-FR"/>
          </a:p>
        </p:txBody>
      </p:sp>
      <p:sp>
        <p:nvSpPr>
          <p:cNvPr id="75" name="Line 70"/>
          <p:cNvSpPr>
            <a:spLocks noChangeShapeType="1"/>
          </p:cNvSpPr>
          <p:nvPr/>
        </p:nvSpPr>
        <p:spPr bwMode="auto">
          <a:xfrm>
            <a:off x="6081604" y="1828800"/>
            <a:ext cx="400050" cy="0"/>
          </a:xfrm>
          <a:prstGeom prst="line">
            <a:avLst/>
          </a:prstGeom>
          <a:noFill/>
          <a:ln w="28575">
            <a:solidFill>
              <a:srgbClr val="00FF00"/>
            </a:solidFill>
            <a:round/>
            <a:headEnd/>
            <a:tailEnd/>
          </a:ln>
          <a:effectLst/>
        </p:spPr>
        <p:txBody>
          <a:bodyPr wrap="none" anchor="ctr"/>
          <a:lstStyle/>
          <a:p>
            <a:endParaRPr lang="fr-FR"/>
          </a:p>
        </p:txBody>
      </p:sp>
      <p:sp>
        <p:nvSpPr>
          <p:cNvPr id="77" name="Line 72"/>
          <p:cNvSpPr>
            <a:spLocks noChangeShapeType="1"/>
          </p:cNvSpPr>
          <p:nvPr/>
        </p:nvSpPr>
        <p:spPr bwMode="auto">
          <a:xfrm>
            <a:off x="1357290" y="1676400"/>
            <a:ext cx="0" cy="152400"/>
          </a:xfrm>
          <a:prstGeom prst="line">
            <a:avLst/>
          </a:prstGeom>
          <a:noFill/>
          <a:ln w="28575">
            <a:solidFill>
              <a:srgbClr val="00FF00"/>
            </a:solidFill>
            <a:round/>
            <a:headEnd/>
            <a:tailEnd/>
          </a:ln>
          <a:effectLst/>
        </p:spPr>
        <p:txBody>
          <a:bodyPr wrap="none" anchor="ctr"/>
          <a:lstStyle/>
          <a:p>
            <a:endParaRPr lang="fr-FR"/>
          </a:p>
        </p:txBody>
      </p:sp>
      <p:sp>
        <p:nvSpPr>
          <p:cNvPr id="78" name="Text Box 73"/>
          <p:cNvSpPr txBox="1">
            <a:spLocks noChangeArrowheads="1"/>
          </p:cNvSpPr>
          <p:nvPr/>
        </p:nvSpPr>
        <p:spPr bwMode="auto">
          <a:xfrm>
            <a:off x="928662" y="182880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79" name="Text Box 74"/>
          <p:cNvSpPr txBox="1">
            <a:spLocks noChangeArrowheads="1"/>
          </p:cNvSpPr>
          <p:nvPr/>
        </p:nvSpPr>
        <p:spPr bwMode="auto">
          <a:xfrm>
            <a:off x="1195673" y="460947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81" name="Text Box 76"/>
          <p:cNvSpPr txBox="1">
            <a:spLocks noChangeArrowheads="1"/>
          </p:cNvSpPr>
          <p:nvPr/>
        </p:nvSpPr>
        <p:spPr bwMode="auto">
          <a:xfrm>
            <a:off x="3071802" y="2500306"/>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1</a:t>
            </a:r>
            <a:endParaRPr lang="en-US" sz="1400" b="1" dirty="0">
              <a:solidFill>
                <a:srgbClr val="7030A0"/>
              </a:solidFill>
            </a:endParaRPr>
          </a:p>
        </p:txBody>
      </p:sp>
      <p:sp>
        <p:nvSpPr>
          <p:cNvPr id="86" name="Line 82"/>
          <p:cNvSpPr>
            <a:spLocks noChangeShapeType="1"/>
          </p:cNvSpPr>
          <p:nvPr/>
        </p:nvSpPr>
        <p:spPr bwMode="auto">
          <a:xfrm flipV="1">
            <a:off x="1367123" y="4457070"/>
            <a:ext cx="228600" cy="152400"/>
          </a:xfrm>
          <a:prstGeom prst="line">
            <a:avLst/>
          </a:prstGeom>
          <a:noFill/>
          <a:ln w="28575">
            <a:solidFill>
              <a:srgbClr val="00FF00"/>
            </a:solidFill>
            <a:round/>
            <a:headEnd/>
            <a:tailEnd/>
          </a:ln>
          <a:effectLst/>
        </p:spPr>
        <p:txBody>
          <a:bodyPr wrap="none" anchor="ctr"/>
          <a:lstStyle/>
          <a:p>
            <a:endParaRPr lang="fr-FR" dirty="0"/>
          </a:p>
        </p:txBody>
      </p:sp>
      <p:sp>
        <p:nvSpPr>
          <p:cNvPr id="87" name="Line 83"/>
          <p:cNvSpPr>
            <a:spLocks noChangeShapeType="1"/>
          </p:cNvSpPr>
          <p:nvPr/>
        </p:nvSpPr>
        <p:spPr bwMode="auto">
          <a:xfrm>
            <a:off x="1024223" y="4609470"/>
            <a:ext cx="342900" cy="0"/>
          </a:xfrm>
          <a:prstGeom prst="line">
            <a:avLst/>
          </a:prstGeom>
          <a:noFill/>
          <a:ln w="28575">
            <a:solidFill>
              <a:srgbClr val="00FF00"/>
            </a:solidFill>
            <a:round/>
            <a:headEnd/>
            <a:tailEnd/>
          </a:ln>
          <a:effectLst/>
        </p:spPr>
        <p:txBody>
          <a:bodyPr wrap="none" anchor="ctr"/>
          <a:lstStyle/>
          <a:p>
            <a:endParaRPr lang="fr-FR" dirty="0"/>
          </a:p>
        </p:txBody>
      </p:sp>
      <p:sp>
        <p:nvSpPr>
          <p:cNvPr id="90" name="Line 3"/>
          <p:cNvSpPr>
            <a:spLocks noChangeShapeType="1"/>
          </p:cNvSpPr>
          <p:nvPr/>
        </p:nvSpPr>
        <p:spPr bwMode="auto">
          <a:xfrm>
            <a:off x="926976" y="1828800"/>
            <a:ext cx="216000" cy="0"/>
          </a:xfrm>
          <a:prstGeom prst="line">
            <a:avLst/>
          </a:prstGeom>
          <a:noFill/>
          <a:ln w="28575">
            <a:solidFill>
              <a:srgbClr val="00FF00"/>
            </a:solidFill>
            <a:round/>
            <a:headEnd/>
            <a:tailEnd/>
          </a:ln>
          <a:effectLst/>
        </p:spPr>
        <p:txBody>
          <a:bodyPr wrap="none" anchor="ctr"/>
          <a:lstStyle/>
          <a:p>
            <a:endParaRPr lang="fr-FR" dirty="0"/>
          </a:p>
        </p:txBody>
      </p:sp>
      <p:sp>
        <p:nvSpPr>
          <p:cNvPr id="93" name="Rectangle 59"/>
          <p:cNvSpPr>
            <a:spLocks noChangeArrowheads="1"/>
          </p:cNvSpPr>
          <p:nvPr/>
        </p:nvSpPr>
        <p:spPr bwMode="auto">
          <a:xfrm rot="16200000">
            <a:off x="8045188" y="2981180"/>
            <a:ext cx="990600" cy="685800"/>
          </a:xfrm>
          <a:prstGeom prst="rect">
            <a:avLst/>
          </a:prstGeom>
          <a:noFill/>
          <a:ln w="9525">
            <a:solidFill>
              <a:schemeClr val="tx1"/>
            </a:solidFill>
            <a:prstDash val="dash"/>
            <a:miter lim="800000"/>
            <a:headEnd/>
            <a:tailEnd/>
          </a:ln>
          <a:effectLst/>
        </p:spPr>
        <p:txBody>
          <a:bodyPr wrap="none" anchor="ctr"/>
          <a:lstStyle/>
          <a:p>
            <a:endParaRPr lang="fr-FR" dirty="0"/>
          </a:p>
        </p:txBody>
      </p:sp>
      <p:sp>
        <p:nvSpPr>
          <p:cNvPr id="95" name="Line 62"/>
          <p:cNvSpPr>
            <a:spLocks noChangeShapeType="1"/>
          </p:cNvSpPr>
          <p:nvPr/>
        </p:nvSpPr>
        <p:spPr bwMode="auto">
          <a:xfrm rot="16200000">
            <a:off x="8514723" y="3456336"/>
            <a:ext cx="0" cy="171450"/>
          </a:xfrm>
          <a:prstGeom prst="line">
            <a:avLst/>
          </a:prstGeom>
          <a:noFill/>
          <a:ln w="38100" cmpd="dbl">
            <a:solidFill>
              <a:srgbClr val="00FF00"/>
            </a:solidFill>
            <a:round/>
            <a:headEnd/>
            <a:tailEnd/>
          </a:ln>
          <a:effectLst/>
        </p:spPr>
        <p:txBody>
          <a:bodyPr wrap="none" anchor="ctr"/>
          <a:lstStyle/>
          <a:p>
            <a:endParaRPr lang="fr-FR" dirty="0"/>
          </a:p>
        </p:txBody>
      </p:sp>
      <p:sp>
        <p:nvSpPr>
          <p:cNvPr id="97" name="Text Box 67"/>
          <p:cNvSpPr txBox="1">
            <a:spLocks noChangeArrowheads="1"/>
          </p:cNvSpPr>
          <p:nvPr/>
        </p:nvSpPr>
        <p:spPr bwMode="auto">
          <a:xfrm rot="5400000">
            <a:off x="8366072" y="3356936"/>
            <a:ext cx="1219200" cy="246221"/>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99" name="Line 69"/>
          <p:cNvSpPr>
            <a:spLocks noChangeShapeType="1"/>
          </p:cNvSpPr>
          <p:nvPr/>
        </p:nvSpPr>
        <p:spPr bwMode="auto">
          <a:xfrm rot="16200000">
            <a:off x="8166982" y="3307840"/>
            <a:ext cx="533400" cy="0"/>
          </a:xfrm>
          <a:prstGeom prst="line">
            <a:avLst/>
          </a:prstGeom>
          <a:noFill/>
          <a:ln w="28575">
            <a:solidFill>
              <a:srgbClr val="00FF00"/>
            </a:solidFill>
            <a:round/>
            <a:headEnd/>
            <a:tailEnd/>
          </a:ln>
          <a:effectLst/>
        </p:spPr>
        <p:txBody>
          <a:bodyPr wrap="none" anchor="ctr"/>
          <a:lstStyle/>
          <a:p>
            <a:endParaRPr lang="fr-FR"/>
          </a:p>
        </p:txBody>
      </p:sp>
      <p:sp>
        <p:nvSpPr>
          <p:cNvPr id="101" name="Oval 63"/>
          <p:cNvSpPr>
            <a:spLocks noChangeArrowheads="1"/>
          </p:cNvSpPr>
          <p:nvPr/>
        </p:nvSpPr>
        <p:spPr bwMode="auto">
          <a:xfrm rot="5400000">
            <a:off x="8211799" y="3270679"/>
            <a:ext cx="152400" cy="114300"/>
          </a:xfrm>
          <a:prstGeom prst="ellipse">
            <a:avLst/>
          </a:prstGeom>
          <a:noFill/>
          <a:ln w="9525">
            <a:solidFill>
              <a:schemeClr val="tx1"/>
            </a:solidFill>
            <a:round/>
            <a:headEnd/>
            <a:tailEnd/>
          </a:ln>
          <a:effectLst/>
        </p:spPr>
        <p:txBody>
          <a:bodyPr wrap="none" anchor="ctr"/>
          <a:lstStyle/>
          <a:p>
            <a:endParaRPr lang="fr-FR"/>
          </a:p>
        </p:txBody>
      </p:sp>
      <p:sp>
        <p:nvSpPr>
          <p:cNvPr id="102" name="Oval 64"/>
          <p:cNvSpPr>
            <a:spLocks noChangeArrowheads="1"/>
          </p:cNvSpPr>
          <p:nvPr/>
        </p:nvSpPr>
        <p:spPr bwMode="auto">
          <a:xfrm>
            <a:off x="8320790" y="32528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08" name="Rectangle 27"/>
          <p:cNvSpPr>
            <a:spLocks noChangeArrowheads="1"/>
          </p:cNvSpPr>
          <p:nvPr/>
        </p:nvSpPr>
        <p:spPr bwMode="auto">
          <a:xfrm>
            <a:off x="636547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09" name="Line 28"/>
          <p:cNvSpPr>
            <a:spLocks noChangeShapeType="1"/>
          </p:cNvSpPr>
          <p:nvPr/>
        </p:nvSpPr>
        <p:spPr bwMode="auto">
          <a:xfrm>
            <a:off x="6651222"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0" name="Line 30"/>
          <p:cNvSpPr>
            <a:spLocks noChangeShapeType="1"/>
          </p:cNvSpPr>
          <p:nvPr/>
        </p:nvSpPr>
        <p:spPr bwMode="auto">
          <a:xfrm>
            <a:off x="6879822"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1" name="Oval 32"/>
          <p:cNvSpPr>
            <a:spLocks noChangeArrowheads="1"/>
          </p:cNvSpPr>
          <p:nvPr/>
        </p:nvSpPr>
        <p:spPr bwMode="auto">
          <a:xfrm>
            <a:off x="6708372" y="21635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2" name="Oval 33"/>
          <p:cNvSpPr>
            <a:spLocks noChangeArrowheads="1"/>
          </p:cNvSpPr>
          <p:nvPr/>
        </p:nvSpPr>
        <p:spPr bwMode="auto">
          <a:xfrm>
            <a:off x="642262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3" name="Oval 34"/>
          <p:cNvSpPr>
            <a:spLocks noChangeArrowheads="1"/>
          </p:cNvSpPr>
          <p:nvPr/>
        </p:nvSpPr>
        <p:spPr bwMode="auto">
          <a:xfrm>
            <a:off x="693697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4" name="Text Box 35"/>
          <p:cNvSpPr txBox="1">
            <a:spLocks noChangeArrowheads="1"/>
          </p:cNvSpPr>
          <p:nvPr/>
        </p:nvSpPr>
        <p:spPr bwMode="auto">
          <a:xfrm>
            <a:off x="6365472"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15" name="Rectangle 27"/>
          <p:cNvSpPr>
            <a:spLocks noChangeArrowheads="1"/>
          </p:cNvSpPr>
          <p:nvPr/>
        </p:nvSpPr>
        <p:spPr bwMode="auto">
          <a:xfrm>
            <a:off x="7011270" y="422095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6" name="Line 28"/>
          <p:cNvSpPr>
            <a:spLocks noChangeShapeType="1"/>
          </p:cNvSpPr>
          <p:nvPr/>
        </p:nvSpPr>
        <p:spPr bwMode="auto">
          <a:xfrm>
            <a:off x="72970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7" name="Line 30"/>
          <p:cNvSpPr>
            <a:spLocks noChangeShapeType="1"/>
          </p:cNvSpPr>
          <p:nvPr/>
        </p:nvSpPr>
        <p:spPr bwMode="auto">
          <a:xfrm>
            <a:off x="75256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8" name="Oval 32"/>
          <p:cNvSpPr>
            <a:spLocks noChangeArrowheads="1"/>
          </p:cNvSpPr>
          <p:nvPr/>
        </p:nvSpPr>
        <p:spPr bwMode="auto">
          <a:xfrm>
            <a:off x="7354170" y="49217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9" name="Oval 33"/>
          <p:cNvSpPr>
            <a:spLocks noChangeArrowheads="1"/>
          </p:cNvSpPr>
          <p:nvPr/>
        </p:nvSpPr>
        <p:spPr bwMode="auto">
          <a:xfrm>
            <a:off x="706842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0" name="Oval 34"/>
          <p:cNvSpPr>
            <a:spLocks noChangeArrowheads="1"/>
          </p:cNvSpPr>
          <p:nvPr/>
        </p:nvSpPr>
        <p:spPr bwMode="auto">
          <a:xfrm>
            <a:off x="758277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1" name="Text Box 35"/>
          <p:cNvSpPr txBox="1">
            <a:spLocks noChangeArrowheads="1"/>
          </p:cNvSpPr>
          <p:nvPr/>
        </p:nvSpPr>
        <p:spPr bwMode="auto">
          <a:xfrm>
            <a:off x="7011270"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22" name="Line 29"/>
          <p:cNvSpPr>
            <a:spLocks noChangeShapeType="1"/>
          </p:cNvSpPr>
          <p:nvPr/>
        </p:nvSpPr>
        <p:spPr bwMode="auto">
          <a:xfrm>
            <a:off x="6653097" y="2089880"/>
            <a:ext cx="228600" cy="0"/>
          </a:xfrm>
          <a:prstGeom prst="line">
            <a:avLst/>
          </a:prstGeom>
          <a:noFill/>
          <a:ln w="28575">
            <a:solidFill>
              <a:srgbClr val="00FF00"/>
            </a:solidFill>
            <a:round/>
            <a:headEnd/>
            <a:tailEnd/>
          </a:ln>
          <a:effectLst/>
        </p:spPr>
        <p:txBody>
          <a:bodyPr wrap="none" anchor="ctr"/>
          <a:lstStyle/>
          <a:p>
            <a:endParaRPr lang="fr-FR"/>
          </a:p>
        </p:txBody>
      </p:sp>
      <p:sp>
        <p:nvSpPr>
          <p:cNvPr id="123" name="Line 29"/>
          <p:cNvSpPr>
            <a:spLocks noChangeShapeType="1"/>
          </p:cNvSpPr>
          <p:nvPr/>
        </p:nvSpPr>
        <p:spPr bwMode="auto">
          <a:xfrm>
            <a:off x="6428252" y="1835046"/>
            <a:ext cx="228600" cy="0"/>
          </a:xfrm>
          <a:prstGeom prst="line">
            <a:avLst/>
          </a:prstGeom>
          <a:noFill/>
          <a:ln w="28575">
            <a:solidFill>
              <a:srgbClr val="00FF00"/>
            </a:solidFill>
            <a:round/>
            <a:headEnd/>
            <a:tailEnd/>
          </a:ln>
          <a:effectLst/>
        </p:spPr>
        <p:txBody>
          <a:bodyPr wrap="none" anchor="ctr"/>
          <a:lstStyle/>
          <a:p>
            <a:endParaRPr lang="fr-FR"/>
          </a:p>
        </p:txBody>
      </p:sp>
      <p:sp>
        <p:nvSpPr>
          <p:cNvPr id="124" name="Oval 32"/>
          <p:cNvSpPr>
            <a:spLocks noChangeArrowheads="1"/>
          </p:cNvSpPr>
          <p:nvPr/>
        </p:nvSpPr>
        <p:spPr bwMode="auto">
          <a:xfrm>
            <a:off x="6710247" y="20761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5" name="Oval 32"/>
          <p:cNvSpPr>
            <a:spLocks noChangeArrowheads="1"/>
          </p:cNvSpPr>
          <p:nvPr/>
        </p:nvSpPr>
        <p:spPr bwMode="auto">
          <a:xfrm>
            <a:off x="7356045" y="484929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6" name="Line 61"/>
          <p:cNvSpPr>
            <a:spLocks noChangeShapeType="1"/>
          </p:cNvSpPr>
          <p:nvPr/>
        </p:nvSpPr>
        <p:spPr bwMode="auto">
          <a:xfrm>
            <a:off x="7298895" y="4840570"/>
            <a:ext cx="228600" cy="0"/>
          </a:xfrm>
          <a:prstGeom prst="line">
            <a:avLst/>
          </a:prstGeom>
          <a:noFill/>
          <a:ln w="28575">
            <a:solidFill>
              <a:srgbClr val="00FF00"/>
            </a:solidFill>
            <a:round/>
            <a:headEnd/>
            <a:tailEnd/>
          </a:ln>
          <a:effectLst/>
        </p:spPr>
        <p:txBody>
          <a:bodyPr wrap="none" anchor="ctr"/>
          <a:lstStyle/>
          <a:p>
            <a:endParaRPr lang="fr-FR"/>
          </a:p>
        </p:txBody>
      </p:sp>
      <p:sp>
        <p:nvSpPr>
          <p:cNvPr id="127" name="Line 71"/>
          <p:cNvSpPr>
            <a:spLocks noChangeShapeType="1"/>
          </p:cNvSpPr>
          <p:nvPr/>
        </p:nvSpPr>
        <p:spPr bwMode="auto">
          <a:xfrm rot="5400000" flipH="1">
            <a:off x="2247210" y="3941729"/>
            <a:ext cx="45719" cy="1347227"/>
          </a:xfrm>
          <a:prstGeom prst="line">
            <a:avLst/>
          </a:prstGeom>
          <a:noFill/>
          <a:ln w="28575">
            <a:solidFill>
              <a:srgbClr val="00FF00"/>
            </a:solidFill>
            <a:round/>
            <a:headEnd/>
            <a:tailEnd/>
          </a:ln>
          <a:effectLst/>
        </p:spPr>
        <p:txBody>
          <a:bodyPr wrap="none" anchor="ctr"/>
          <a:lstStyle/>
          <a:p>
            <a:endParaRPr lang="fr-FR"/>
          </a:p>
        </p:txBody>
      </p:sp>
      <p:sp>
        <p:nvSpPr>
          <p:cNvPr id="137" name="Line 36"/>
          <p:cNvSpPr>
            <a:spLocks noChangeShapeType="1"/>
          </p:cNvSpPr>
          <p:nvPr/>
        </p:nvSpPr>
        <p:spPr bwMode="auto">
          <a:xfrm>
            <a:off x="6178396" y="4619463"/>
            <a:ext cx="1143000" cy="0"/>
          </a:xfrm>
          <a:prstGeom prst="line">
            <a:avLst/>
          </a:prstGeom>
          <a:noFill/>
          <a:ln w="28575">
            <a:solidFill>
              <a:srgbClr val="00FF00"/>
            </a:solidFill>
            <a:round/>
            <a:headEnd/>
            <a:tailEnd/>
          </a:ln>
          <a:effectLst/>
        </p:spPr>
        <p:txBody>
          <a:bodyPr wrap="none" anchor="ctr"/>
          <a:lstStyle/>
          <a:p>
            <a:endParaRPr lang="fr-FR"/>
          </a:p>
        </p:txBody>
      </p:sp>
      <p:sp>
        <p:nvSpPr>
          <p:cNvPr id="138" name="Text Box 76"/>
          <p:cNvSpPr txBox="1">
            <a:spLocks noChangeArrowheads="1"/>
          </p:cNvSpPr>
          <p:nvPr/>
        </p:nvSpPr>
        <p:spPr bwMode="auto">
          <a:xfrm>
            <a:off x="6483183" y="2499148"/>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2</a:t>
            </a:r>
            <a:endParaRPr lang="en-US" sz="1400" b="1" dirty="0">
              <a:solidFill>
                <a:srgbClr val="7030A0"/>
              </a:solidFill>
            </a:endParaRPr>
          </a:p>
        </p:txBody>
      </p:sp>
      <p:sp>
        <p:nvSpPr>
          <p:cNvPr id="139" name="Text Box 76"/>
          <p:cNvSpPr txBox="1">
            <a:spLocks noChangeArrowheads="1"/>
          </p:cNvSpPr>
          <p:nvPr/>
        </p:nvSpPr>
        <p:spPr bwMode="auto">
          <a:xfrm rot="5400000">
            <a:off x="7684262" y="3170426"/>
            <a:ext cx="690278" cy="307777"/>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3</a:t>
            </a:r>
            <a:endParaRPr lang="en-US" sz="1400" b="1" dirty="0">
              <a:solidFill>
                <a:srgbClr val="7030A0"/>
              </a:solidFill>
            </a:endParaRPr>
          </a:p>
        </p:txBody>
      </p:sp>
      <p:sp>
        <p:nvSpPr>
          <p:cNvPr id="141" name="Line 3"/>
          <p:cNvSpPr>
            <a:spLocks noChangeShapeType="1"/>
          </p:cNvSpPr>
          <p:nvPr/>
        </p:nvSpPr>
        <p:spPr bwMode="auto">
          <a:xfrm>
            <a:off x="7126232" y="1846288"/>
            <a:ext cx="342900" cy="0"/>
          </a:xfrm>
          <a:prstGeom prst="line">
            <a:avLst/>
          </a:prstGeom>
          <a:noFill/>
          <a:ln w="28575">
            <a:solidFill>
              <a:srgbClr val="00FF00"/>
            </a:solidFill>
            <a:round/>
            <a:headEnd/>
            <a:tailEnd/>
          </a:ln>
          <a:effectLst/>
        </p:spPr>
        <p:txBody>
          <a:bodyPr wrap="none" anchor="ctr"/>
          <a:lstStyle/>
          <a:p>
            <a:endParaRPr lang="fr-FR"/>
          </a:p>
        </p:txBody>
      </p:sp>
      <p:sp>
        <p:nvSpPr>
          <p:cNvPr id="142" name="Line 3"/>
          <p:cNvSpPr>
            <a:spLocks noChangeShapeType="1"/>
          </p:cNvSpPr>
          <p:nvPr/>
        </p:nvSpPr>
        <p:spPr bwMode="auto">
          <a:xfrm>
            <a:off x="7351084" y="1846288"/>
            <a:ext cx="342900" cy="0"/>
          </a:xfrm>
          <a:prstGeom prst="line">
            <a:avLst/>
          </a:prstGeom>
          <a:noFill/>
          <a:ln w="28575">
            <a:solidFill>
              <a:srgbClr val="00FF00"/>
            </a:solidFill>
            <a:round/>
            <a:headEnd/>
            <a:tailEnd/>
          </a:ln>
          <a:effectLst/>
        </p:spPr>
        <p:txBody>
          <a:bodyPr wrap="none" anchor="ctr"/>
          <a:lstStyle/>
          <a:p>
            <a:endParaRPr lang="fr-FR"/>
          </a:p>
        </p:txBody>
      </p:sp>
      <p:sp>
        <p:nvSpPr>
          <p:cNvPr id="143" name="Rectangle 27"/>
          <p:cNvSpPr>
            <a:spLocks noChangeArrowheads="1"/>
          </p:cNvSpPr>
          <p:nvPr/>
        </p:nvSpPr>
        <p:spPr bwMode="auto">
          <a:xfrm>
            <a:off x="768670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44" name="Line 28"/>
          <p:cNvSpPr>
            <a:spLocks noChangeShapeType="1"/>
          </p:cNvSpPr>
          <p:nvPr/>
        </p:nvSpPr>
        <p:spPr bwMode="auto">
          <a:xfrm>
            <a:off x="7901014" y="18313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45" name="Line 30"/>
          <p:cNvSpPr>
            <a:spLocks noChangeShapeType="1"/>
          </p:cNvSpPr>
          <p:nvPr/>
        </p:nvSpPr>
        <p:spPr bwMode="auto">
          <a:xfrm>
            <a:off x="8172474" y="18313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46" name="Oval 32"/>
          <p:cNvSpPr>
            <a:spLocks noChangeArrowheads="1"/>
          </p:cNvSpPr>
          <p:nvPr/>
        </p:nvSpPr>
        <p:spPr bwMode="auto">
          <a:xfrm>
            <a:off x="8001024" y="21660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47" name="Oval 33"/>
          <p:cNvSpPr>
            <a:spLocks noChangeArrowheads="1"/>
          </p:cNvSpPr>
          <p:nvPr/>
        </p:nvSpPr>
        <p:spPr bwMode="auto">
          <a:xfrm>
            <a:off x="7800998"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8" name="Oval 34"/>
          <p:cNvSpPr>
            <a:spLocks noChangeArrowheads="1"/>
          </p:cNvSpPr>
          <p:nvPr/>
        </p:nvSpPr>
        <p:spPr bwMode="auto">
          <a:xfrm>
            <a:off x="8229624"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9" name="Text Box 35"/>
          <p:cNvSpPr txBox="1">
            <a:spLocks noChangeArrowheads="1"/>
          </p:cNvSpPr>
          <p:nvPr/>
        </p:nvSpPr>
        <p:spPr bwMode="auto">
          <a:xfrm>
            <a:off x="7597755" y="11455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50" name="Line 29"/>
          <p:cNvSpPr>
            <a:spLocks noChangeShapeType="1"/>
          </p:cNvSpPr>
          <p:nvPr/>
        </p:nvSpPr>
        <p:spPr bwMode="auto">
          <a:xfrm>
            <a:off x="7678044" y="1837546"/>
            <a:ext cx="228600" cy="0"/>
          </a:xfrm>
          <a:prstGeom prst="line">
            <a:avLst/>
          </a:prstGeom>
          <a:noFill/>
          <a:ln w="28575">
            <a:solidFill>
              <a:srgbClr val="00FF00"/>
            </a:solidFill>
            <a:round/>
            <a:headEnd/>
            <a:tailEnd/>
          </a:ln>
          <a:effectLst/>
        </p:spPr>
        <p:txBody>
          <a:bodyPr wrap="none" anchor="ctr"/>
          <a:lstStyle/>
          <a:p>
            <a:endParaRPr lang="fr-FR"/>
          </a:p>
        </p:txBody>
      </p:sp>
      <p:sp>
        <p:nvSpPr>
          <p:cNvPr id="151" name="Oval 32"/>
          <p:cNvSpPr>
            <a:spLocks noChangeArrowheads="1"/>
          </p:cNvSpPr>
          <p:nvPr/>
        </p:nvSpPr>
        <p:spPr bwMode="auto">
          <a:xfrm>
            <a:off x="8001024" y="20786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1" name="Line 29"/>
          <p:cNvSpPr>
            <a:spLocks noChangeShapeType="1"/>
          </p:cNvSpPr>
          <p:nvPr/>
        </p:nvSpPr>
        <p:spPr bwMode="auto">
          <a:xfrm>
            <a:off x="7929586" y="2047408"/>
            <a:ext cx="228600" cy="0"/>
          </a:xfrm>
          <a:prstGeom prst="line">
            <a:avLst/>
          </a:prstGeom>
          <a:noFill/>
          <a:ln w="28575">
            <a:solidFill>
              <a:srgbClr val="00FF00"/>
            </a:solidFill>
            <a:round/>
            <a:headEnd/>
            <a:tailEnd/>
          </a:ln>
          <a:effectLst/>
        </p:spPr>
        <p:txBody>
          <a:bodyPr wrap="none" anchor="ctr"/>
          <a:lstStyle/>
          <a:p>
            <a:endParaRPr lang="fr-FR"/>
          </a:p>
        </p:txBody>
      </p:sp>
      <p:sp>
        <p:nvSpPr>
          <p:cNvPr id="162" name="Line 70"/>
          <p:cNvSpPr>
            <a:spLocks noChangeShapeType="1"/>
          </p:cNvSpPr>
          <p:nvPr/>
        </p:nvSpPr>
        <p:spPr bwMode="auto">
          <a:xfrm>
            <a:off x="5712468" y="1831298"/>
            <a:ext cx="400050" cy="0"/>
          </a:xfrm>
          <a:prstGeom prst="line">
            <a:avLst/>
          </a:prstGeom>
          <a:noFill/>
          <a:ln w="28575">
            <a:solidFill>
              <a:srgbClr val="00FF00"/>
            </a:solidFill>
            <a:round/>
            <a:headEnd/>
            <a:tailEnd/>
          </a:ln>
          <a:effectLst/>
        </p:spPr>
        <p:txBody>
          <a:bodyPr wrap="none" anchor="ctr"/>
          <a:lstStyle/>
          <a:p>
            <a:endParaRPr lang="fr-FR"/>
          </a:p>
        </p:txBody>
      </p:sp>
      <p:sp>
        <p:nvSpPr>
          <p:cNvPr id="163" name="Line 70"/>
          <p:cNvSpPr>
            <a:spLocks noChangeShapeType="1"/>
          </p:cNvSpPr>
          <p:nvPr/>
        </p:nvSpPr>
        <p:spPr bwMode="auto">
          <a:xfrm>
            <a:off x="3386132" y="1860574"/>
            <a:ext cx="400050" cy="0"/>
          </a:xfrm>
          <a:prstGeom prst="line">
            <a:avLst/>
          </a:prstGeom>
          <a:noFill/>
          <a:ln w="28575">
            <a:solidFill>
              <a:srgbClr val="00FF00"/>
            </a:solidFill>
            <a:round/>
            <a:headEnd/>
            <a:tailEnd/>
          </a:ln>
          <a:effectLst/>
        </p:spPr>
        <p:txBody>
          <a:bodyPr wrap="none" anchor="ctr"/>
          <a:lstStyle/>
          <a:p>
            <a:endParaRPr lang="fr-FR"/>
          </a:p>
        </p:txBody>
      </p:sp>
      <p:sp>
        <p:nvSpPr>
          <p:cNvPr id="164" name="Line 70"/>
          <p:cNvSpPr>
            <a:spLocks noChangeShapeType="1"/>
          </p:cNvSpPr>
          <p:nvPr/>
        </p:nvSpPr>
        <p:spPr bwMode="auto">
          <a:xfrm>
            <a:off x="4949841" y="1848786"/>
            <a:ext cx="400050" cy="0"/>
          </a:xfrm>
          <a:prstGeom prst="line">
            <a:avLst/>
          </a:prstGeom>
          <a:noFill/>
          <a:ln w="28575">
            <a:solidFill>
              <a:srgbClr val="00FF00"/>
            </a:solidFill>
            <a:round/>
            <a:headEnd/>
            <a:tailEnd/>
          </a:ln>
          <a:effectLst/>
        </p:spPr>
        <p:txBody>
          <a:bodyPr wrap="none" anchor="ctr"/>
          <a:lstStyle/>
          <a:p>
            <a:endParaRPr lang="fr-FR"/>
          </a:p>
        </p:txBody>
      </p:sp>
      <p:sp>
        <p:nvSpPr>
          <p:cNvPr id="165" name="Line 70"/>
          <p:cNvSpPr>
            <a:spLocks noChangeShapeType="1"/>
          </p:cNvSpPr>
          <p:nvPr/>
        </p:nvSpPr>
        <p:spPr bwMode="auto">
          <a:xfrm>
            <a:off x="4572000" y="1848786"/>
            <a:ext cx="936000" cy="0"/>
          </a:xfrm>
          <a:prstGeom prst="line">
            <a:avLst/>
          </a:prstGeom>
          <a:noFill/>
          <a:ln w="28575">
            <a:solidFill>
              <a:srgbClr val="00FF00"/>
            </a:solidFill>
            <a:round/>
            <a:headEnd/>
            <a:tailEnd/>
          </a:ln>
          <a:effectLst/>
        </p:spPr>
        <p:txBody>
          <a:bodyPr wrap="none" anchor="ctr"/>
          <a:lstStyle/>
          <a:p>
            <a:endParaRPr lang="fr-FR"/>
          </a:p>
        </p:txBody>
      </p:sp>
      <p:sp>
        <p:nvSpPr>
          <p:cNvPr id="166" name="Line 3"/>
          <p:cNvSpPr>
            <a:spLocks noChangeShapeType="1"/>
          </p:cNvSpPr>
          <p:nvPr/>
        </p:nvSpPr>
        <p:spPr bwMode="auto">
          <a:xfrm>
            <a:off x="6892011" y="1848786"/>
            <a:ext cx="342900" cy="0"/>
          </a:xfrm>
          <a:prstGeom prst="line">
            <a:avLst/>
          </a:prstGeom>
          <a:noFill/>
          <a:ln w="28575">
            <a:solidFill>
              <a:srgbClr val="00FF00"/>
            </a:solidFill>
            <a:round/>
            <a:headEnd/>
            <a:tailEnd/>
          </a:ln>
          <a:effectLst/>
        </p:spPr>
        <p:txBody>
          <a:bodyPr wrap="none" anchor="ctr"/>
          <a:lstStyle/>
          <a:p>
            <a:endParaRPr lang="fr-FR"/>
          </a:p>
        </p:txBody>
      </p:sp>
      <p:sp>
        <p:nvSpPr>
          <p:cNvPr id="170" name="Line 70"/>
          <p:cNvSpPr>
            <a:spLocks noChangeShapeType="1"/>
          </p:cNvSpPr>
          <p:nvPr/>
        </p:nvSpPr>
        <p:spPr bwMode="auto">
          <a:xfrm>
            <a:off x="8143900" y="1851284"/>
            <a:ext cx="400050" cy="0"/>
          </a:xfrm>
          <a:prstGeom prst="line">
            <a:avLst/>
          </a:prstGeom>
          <a:noFill/>
          <a:ln w="28575">
            <a:solidFill>
              <a:srgbClr val="00FF00"/>
            </a:solidFill>
            <a:round/>
            <a:headEnd/>
            <a:tailEnd/>
          </a:ln>
          <a:effectLst/>
        </p:spPr>
        <p:txBody>
          <a:bodyPr wrap="none" anchor="ctr"/>
          <a:lstStyle/>
          <a:p>
            <a:endParaRPr lang="fr-FR"/>
          </a:p>
        </p:txBody>
      </p:sp>
      <p:sp>
        <p:nvSpPr>
          <p:cNvPr id="171" name="Line 70"/>
          <p:cNvSpPr>
            <a:spLocks noChangeShapeType="1"/>
          </p:cNvSpPr>
          <p:nvPr/>
        </p:nvSpPr>
        <p:spPr bwMode="auto">
          <a:xfrm>
            <a:off x="8435388" y="1851284"/>
            <a:ext cx="180000" cy="0"/>
          </a:xfrm>
          <a:prstGeom prst="line">
            <a:avLst/>
          </a:prstGeom>
          <a:noFill/>
          <a:ln w="28575">
            <a:solidFill>
              <a:srgbClr val="00FF00"/>
            </a:solidFill>
            <a:round/>
            <a:headEnd/>
            <a:tailEnd/>
          </a:ln>
          <a:effectLst/>
        </p:spPr>
        <p:txBody>
          <a:bodyPr wrap="none" anchor="ctr"/>
          <a:lstStyle/>
          <a:p>
            <a:endParaRPr lang="fr-FR"/>
          </a:p>
        </p:txBody>
      </p:sp>
      <p:sp>
        <p:nvSpPr>
          <p:cNvPr id="172" name="Line 70"/>
          <p:cNvSpPr>
            <a:spLocks noChangeShapeType="1"/>
          </p:cNvSpPr>
          <p:nvPr/>
        </p:nvSpPr>
        <p:spPr bwMode="auto">
          <a:xfrm>
            <a:off x="7520015" y="4624460"/>
            <a:ext cx="400050" cy="0"/>
          </a:xfrm>
          <a:prstGeom prst="line">
            <a:avLst/>
          </a:prstGeom>
          <a:noFill/>
          <a:ln w="28575">
            <a:solidFill>
              <a:srgbClr val="00FF00"/>
            </a:solidFill>
            <a:round/>
            <a:headEnd/>
            <a:tailEnd/>
          </a:ln>
          <a:effectLst/>
        </p:spPr>
        <p:txBody>
          <a:bodyPr wrap="none" anchor="ctr"/>
          <a:lstStyle/>
          <a:p>
            <a:endParaRPr lang="fr-FR"/>
          </a:p>
        </p:txBody>
      </p:sp>
      <p:sp>
        <p:nvSpPr>
          <p:cNvPr id="173" name="Line 70"/>
          <p:cNvSpPr>
            <a:spLocks noChangeShapeType="1"/>
          </p:cNvSpPr>
          <p:nvPr/>
        </p:nvSpPr>
        <p:spPr bwMode="auto">
          <a:xfrm>
            <a:off x="7846049" y="4624465"/>
            <a:ext cx="729000" cy="0"/>
          </a:xfrm>
          <a:prstGeom prst="line">
            <a:avLst/>
          </a:prstGeom>
          <a:noFill/>
          <a:ln w="28575">
            <a:solidFill>
              <a:srgbClr val="00FF00"/>
            </a:solidFill>
            <a:round/>
            <a:headEnd/>
            <a:tailEnd/>
          </a:ln>
          <a:effectLst/>
        </p:spPr>
        <p:txBody>
          <a:bodyPr wrap="none" anchor="ctr"/>
          <a:lstStyle/>
          <a:p>
            <a:endParaRPr lang="fr-FR"/>
          </a:p>
        </p:txBody>
      </p:sp>
      <p:sp>
        <p:nvSpPr>
          <p:cNvPr id="176" name="Line 68"/>
          <p:cNvSpPr>
            <a:spLocks noChangeShapeType="1"/>
          </p:cNvSpPr>
          <p:nvPr/>
        </p:nvSpPr>
        <p:spPr bwMode="auto">
          <a:xfrm rot="5400000">
            <a:off x="8056060" y="4078184"/>
            <a:ext cx="1116000" cy="0"/>
          </a:xfrm>
          <a:prstGeom prst="line">
            <a:avLst/>
          </a:prstGeom>
          <a:noFill/>
          <a:ln w="28575">
            <a:solidFill>
              <a:srgbClr val="00FF00"/>
            </a:solidFill>
            <a:round/>
            <a:headEnd/>
            <a:tailEnd/>
          </a:ln>
          <a:effectLst/>
        </p:spPr>
        <p:txBody>
          <a:bodyPr wrap="none" anchor="ctr"/>
          <a:lstStyle/>
          <a:p>
            <a:endParaRPr lang="fr-FR"/>
          </a:p>
        </p:txBody>
      </p:sp>
      <p:sp>
        <p:nvSpPr>
          <p:cNvPr id="177" name="Line 68"/>
          <p:cNvSpPr>
            <a:spLocks noChangeShapeType="1"/>
          </p:cNvSpPr>
          <p:nvPr/>
        </p:nvSpPr>
        <p:spPr bwMode="auto">
          <a:xfrm rot="5400000">
            <a:off x="7974691" y="2458796"/>
            <a:ext cx="1260000" cy="0"/>
          </a:xfrm>
          <a:prstGeom prst="line">
            <a:avLst/>
          </a:prstGeom>
          <a:noFill/>
          <a:ln w="28575">
            <a:solidFill>
              <a:srgbClr val="00FF00"/>
            </a:solidFill>
            <a:round/>
            <a:headEnd/>
            <a:tailEnd/>
          </a:ln>
          <a:effectLst/>
        </p:spPr>
        <p:txBody>
          <a:bodyPr wrap="none" anchor="ctr"/>
          <a:lstStyle/>
          <a:p>
            <a:endParaRPr lang="fr-FR"/>
          </a:p>
        </p:txBody>
      </p:sp>
      <p:sp>
        <p:nvSpPr>
          <p:cNvPr id="178" name="Line 72"/>
          <p:cNvSpPr>
            <a:spLocks noChangeShapeType="1"/>
          </p:cNvSpPr>
          <p:nvPr/>
        </p:nvSpPr>
        <p:spPr bwMode="auto">
          <a:xfrm>
            <a:off x="1603590" y="4437060"/>
            <a:ext cx="0" cy="152400"/>
          </a:xfrm>
          <a:prstGeom prst="line">
            <a:avLst/>
          </a:prstGeom>
          <a:noFill/>
          <a:ln w="28575">
            <a:solidFill>
              <a:srgbClr val="00FF00"/>
            </a:solidFill>
            <a:round/>
            <a:headEnd/>
            <a:tailEnd/>
          </a:ln>
          <a:effectLst/>
        </p:spPr>
        <p:txBody>
          <a:bodyPr wrap="none" anchor="ctr"/>
          <a:lstStyle/>
          <a:p>
            <a:endParaRPr lang="fr-FR"/>
          </a:p>
        </p:txBody>
      </p:sp>
      <p:sp>
        <p:nvSpPr>
          <p:cNvPr id="179" name="Ellipse 178"/>
          <p:cNvSpPr/>
          <p:nvPr/>
        </p:nvSpPr>
        <p:spPr>
          <a:xfrm>
            <a:off x="2928926"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0" name="Ellipse 179"/>
          <p:cNvSpPr/>
          <p:nvPr/>
        </p:nvSpPr>
        <p:spPr>
          <a:xfrm>
            <a:off x="6289329"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1" name="Ellipse 180"/>
          <p:cNvSpPr/>
          <p:nvPr/>
        </p:nvSpPr>
        <p:spPr>
          <a:xfrm rot="5400000">
            <a:off x="7142813" y="3061741"/>
            <a:ext cx="1139252" cy="3822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accent1">
                    <a:lumMod val="50000"/>
                  </a:schemeClr>
                </a:solidFill>
              </a:rPr>
              <a:t>N.O</a:t>
            </a:r>
            <a:endParaRPr lang="fr-FR" b="1" dirty="0">
              <a:solidFill>
                <a:schemeClr val="accent1">
                  <a:lumMod val="50000"/>
                </a:schemeClr>
              </a:solidFill>
            </a:endParaRPr>
          </a:p>
        </p:txBody>
      </p:sp>
      <p:sp>
        <p:nvSpPr>
          <p:cNvPr id="152" name="Line 82"/>
          <p:cNvSpPr>
            <a:spLocks noChangeShapeType="1"/>
          </p:cNvSpPr>
          <p:nvPr/>
        </p:nvSpPr>
        <p:spPr bwMode="auto">
          <a:xfrm flipV="1">
            <a:off x="8427253" y="2915582"/>
            <a:ext cx="54000" cy="152400"/>
          </a:xfrm>
          <a:prstGeom prst="line">
            <a:avLst/>
          </a:prstGeom>
          <a:noFill/>
          <a:ln w="28575">
            <a:solidFill>
              <a:srgbClr val="00FF00"/>
            </a:solidFill>
            <a:round/>
            <a:headEnd/>
            <a:tailEnd/>
          </a:ln>
          <a:effectLst/>
        </p:spPr>
        <p:txBody>
          <a:bodyPr wrap="none" anchor="ctr"/>
          <a:lstStyle/>
          <a:p>
            <a:endParaRPr lang="fr-FR" dirty="0"/>
          </a:p>
        </p:txBody>
      </p:sp>
      <p:sp>
        <p:nvSpPr>
          <p:cNvPr id="153" name="Rectangle 40"/>
          <p:cNvSpPr>
            <a:spLocks noChangeArrowheads="1"/>
          </p:cNvSpPr>
          <p:nvPr/>
        </p:nvSpPr>
        <p:spPr bwMode="auto">
          <a:xfrm rot="14766614">
            <a:off x="8384488" y="293936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54" name="Text Box 79"/>
          <p:cNvSpPr txBox="1">
            <a:spLocks noChangeArrowheads="1"/>
          </p:cNvSpPr>
          <p:nvPr/>
        </p:nvSpPr>
        <p:spPr bwMode="auto">
          <a:xfrm>
            <a:off x="357158" y="285728"/>
            <a:ext cx="8501122" cy="830997"/>
          </a:xfrm>
          <a:prstGeom prst="rect">
            <a:avLst/>
          </a:prstGeom>
          <a:noFill/>
          <a:ln w="9525">
            <a:noFill/>
            <a:miter lim="800000"/>
            <a:headEnd/>
            <a:tailEnd/>
          </a:ln>
          <a:effectLst/>
        </p:spPr>
        <p:txBody>
          <a:bodyPr wrap="square">
            <a:spAutoFit/>
          </a:bodyPr>
          <a:lstStyle/>
          <a:p>
            <a:pPr algn="ctr">
              <a:spcBef>
                <a:spcPct val="50000"/>
              </a:spcBef>
            </a:pPr>
            <a:r>
              <a:rPr lang="en-US" sz="2400" b="1" dirty="0" smtClean="0">
                <a:solidFill>
                  <a:srgbClr val="FF0000"/>
                </a:solidFill>
                <a:latin typeface="Arial" charset="0"/>
              </a:rPr>
              <a:t>Les </a:t>
            </a:r>
            <a:r>
              <a:rPr lang="en-US" sz="2400" b="1" dirty="0" err="1" smtClean="0">
                <a:solidFill>
                  <a:srgbClr val="FF0000"/>
                </a:solidFill>
                <a:latin typeface="Arial" charset="0"/>
              </a:rPr>
              <a:t>étapes</a:t>
            </a:r>
            <a:r>
              <a:rPr lang="en-US" sz="2400" b="1" dirty="0" smtClean="0">
                <a:solidFill>
                  <a:srgbClr val="FF0000"/>
                </a:solidFill>
                <a:latin typeface="Arial" charset="0"/>
              </a:rPr>
              <a:t> de </a:t>
            </a:r>
            <a:r>
              <a:rPr lang="en-US" sz="2400" b="1" dirty="0" err="1" smtClean="0">
                <a:solidFill>
                  <a:srgbClr val="FF0000"/>
                </a:solidFill>
                <a:latin typeface="Arial" charset="0"/>
              </a:rPr>
              <a:t>localisation</a:t>
            </a:r>
            <a:r>
              <a:rPr lang="en-US" sz="2400" b="1" dirty="0" smtClean="0">
                <a:solidFill>
                  <a:srgbClr val="FF0000"/>
                </a:solidFill>
                <a:latin typeface="Arial" charset="0"/>
              </a:rPr>
              <a:t> et </a:t>
            </a:r>
            <a:r>
              <a:rPr lang="en-US" sz="2400" b="1" dirty="0" err="1" smtClean="0">
                <a:solidFill>
                  <a:srgbClr val="FF0000"/>
                </a:solidFill>
                <a:latin typeface="Arial" charset="0"/>
              </a:rPr>
              <a:t>l’isolement</a:t>
            </a:r>
            <a:r>
              <a:rPr lang="en-US" sz="2400" b="1" dirty="0" smtClean="0">
                <a:solidFill>
                  <a:srgbClr val="FF0000"/>
                </a:solidFill>
                <a:latin typeface="Arial" charset="0"/>
              </a:rPr>
              <a:t> du </a:t>
            </a:r>
            <a:r>
              <a:rPr lang="en-US" sz="2400" b="1" dirty="0" err="1" smtClean="0">
                <a:solidFill>
                  <a:srgbClr val="FF0000"/>
                </a:solidFill>
                <a:latin typeface="Arial" charset="0"/>
              </a:rPr>
              <a:t>défaut</a:t>
            </a:r>
            <a:r>
              <a:rPr lang="en-US" sz="2400" b="1" dirty="0" smtClean="0">
                <a:solidFill>
                  <a:srgbClr val="FF0000"/>
                </a:solidFill>
                <a:latin typeface="Arial" charset="0"/>
              </a:rPr>
              <a:t> </a:t>
            </a:r>
            <a:r>
              <a:rPr lang="en-US" sz="2400" b="1" dirty="0" err="1" smtClean="0">
                <a:solidFill>
                  <a:srgbClr val="FF0000"/>
                </a:solidFill>
                <a:latin typeface="Arial" charset="0"/>
              </a:rPr>
              <a:t>dans</a:t>
            </a:r>
            <a:r>
              <a:rPr lang="en-US" sz="2400" b="1" dirty="0" smtClean="0">
                <a:solidFill>
                  <a:srgbClr val="FF0000"/>
                </a:solidFill>
                <a:latin typeface="Arial" charset="0"/>
              </a:rPr>
              <a:t> le </a:t>
            </a:r>
            <a:r>
              <a:rPr lang="en-US" sz="2400" b="1" dirty="0" err="1" smtClean="0">
                <a:solidFill>
                  <a:srgbClr val="FF0000"/>
                </a:solidFill>
                <a:latin typeface="Arial" charset="0"/>
              </a:rPr>
              <a:t>réseau</a:t>
            </a:r>
            <a:r>
              <a:rPr lang="en-US" sz="2400" b="1" dirty="0" smtClean="0">
                <a:solidFill>
                  <a:srgbClr val="FF0000"/>
                </a:solidFill>
                <a:latin typeface="Arial" charset="0"/>
              </a:rPr>
              <a:t> </a:t>
            </a:r>
            <a:r>
              <a:rPr lang="en-US" sz="2400" b="1" dirty="0" err="1" smtClean="0">
                <a:solidFill>
                  <a:srgbClr val="FF0000"/>
                </a:solidFill>
                <a:latin typeface="Arial" charset="0"/>
              </a:rPr>
              <a:t>éléctrique</a:t>
            </a:r>
            <a:r>
              <a:rPr lang="en-US" sz="2400" b="1" dirty="0" smtClean="0">
                <a:solidFill>
                  <a:srgbClr val="FF0000"/>
                </a:solidFill>
                <a:latin typeface="Arial" charset="0"/>
              </a:rPr>
              <a:t> de distribution de la RADEEF</a:t>
            </a:r>
            <a:endParaRPr lang="en-US" sz="2400" b="1" dirty="0">
              <a:solidFill>
                <a:srgbClr val="FF0000"/>
              </a:solidFill>
              <a:latin typeface="Arial" charset="0"/>
            </a:endParaRPr>
          </a:p>
        </p:txBody>
      </p:sp>
      <p:sp>
        <p:nvSpPr>
          <p:cNvPr id="155" name="Oval 10"/>
          <p:cNvSpPr>
            <a:spLocks noChangeArrowheads="1"/>
          </p:cNvSpPr>
          <p:nvPr/>
        </p:nvSpPr>
        <p:spPr bwMode="auto">
          <a:xfrm>
            <a:off x="1943082"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56" name="Rectangle 27"/>
          <p:cNvSpPr>
            <a:spLocks noChangeArrowheads="1"/>
          </p:cNvSpPr>
          <p:nvPr/>
        </p:nvSpPr>
        <p:spPr bwMode="auto">
          <a:xfrm>
            <a:off x="4055078"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57" name="Line 28"/>
          <p:cNvSpPr>
            <a:spLocks noChangeShapeType="1"/>
          </p:cNvSpPr>
          <p:nvPr/>
        </p:nvSpPr>
        <p:spPr bwMode="auto">
          <a:xfrm>
            <a:off x="4340828" y="1828783"/>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58" name="Line 29"/>
          <p:cNvSpPr>
            <a:spLocks noChangeShapeType="1"/>
          </p:cNvSpPr>
          <p:nvPr/>
        </p:nvSpPr>
        <p:spPr bwMode="auto">
          <a:xfrm>
            <a:off x="4329585" y="2057383"/>
            <a:ext cx="228600" cy="0"/>
          </a:xfrm>
          <a:prstGeom prst="line">
            <a:avLst/>
          </a:prstGeom>
          <a:noFill/>
          <a:ln w="28575">
            <a:solidFill>
              <a:srgbClr val="00FF00"/>
            </a:solidFill>
            <a:round/>
            <a:headEnd/>
            <a:tailEnd/>
          </a:ln>
          <a:effectLst/>
        </p:spPr>
        <p:txBody>
          <a:bodyPr wrap="none" anchor="ctr"/>
          <a:lstStyle/>
          <a:p>
            <a:endParaRPr lang="fr-FR"/>
          </a:p>
        </p:txBody>
      </p:sp>
      <p:sp>
        <p:nvSpPr>
          <p:cNvPr id="159" name="Line 30"/>
          <p:cNvSpPr>
            <a:spLocks noChangeShapeType="1"/>
          </p:cNvSpPr>
          <p:nvPr/>
        </p:nvSpPr>
        <p:spPr bwMode="auto">
          <a:xfrm>
            <a:off x="4569428" y="1828783"/>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60" name="Oval 31"/>
          <p:cNvSpPr>
            <a:spLocks noChangeArrowheads="1"/>
          </p:cNvSpPr>
          <p:nvPr/>
        </p:nvSpPr>
        <p:spPr bwMode="auto">
          <a:xfrm>
            <a:off x="4397978" y="20573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7" name="Oval 32"/>
          <p:cNvSpPr>
            <a:spLocks noChangeArrowheads="1"/>
          </p:cNvSpPr>
          <p:nvPr/>
        </p:nvSpPr>
        <p:spPr bwMode="auto">
          <a:xfrm>
            <a:off x="4397978" y="21335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8" name="Oval 33"/>
          <p:cNvSpPr>
            <a:spLocks noChangeArrowheads="1"/>
          </p:cNvSpPr>
          <p:nvPr/>
        </p:nvSpPr>
        <p:spPr bwMode="auto">
          <a:xfrm>
            <a:off x="4112228"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69" name="Oval 34"/>
          <p:cNvSpPr>
            <a:spLocks noChangeArrowheads="1"/>
          </p:cNvSpPr>
          <p:nvPr/>
        </p:nvSpPr>
        <p:spPr bwMode="auto">
          <a:xfrm>
            <a:off x="4626578"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74" name="Text Box 35"/>
          <p:cNvSpPr txBox="1">
            <a:spLocks noChangeArrowheads="1"/>
          </p:cNvSpPr>
          <p:nvPr/>
        </p:nvSpPr>
        <p:spPr bwMode="auto">
          <a:xfrm>
            <a:off x="4055078" y="1142984"/>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82" name="Line 70"/>
          <p:cNvSpPr>
            <a:spLocks noChangeShapeType="1"/>
          </p:cNvSpPr>
          <p:nvPr/>
        </p:nvSpPr>
        <p:spPr bwMode="auto">
          <a:xfrm>
            <a:off x="3786182" y="1848769"/>
            <a:ext cx="400050" cy="0"/>
          </a:xfrm>
          <a:prstGeom prst="line">
            <a:avLst/>
          </a:prstGeom>
          <a:noFill/>
          <a:ln w="28575">
            <a:solidFill>
              <a:srgbClr val="00FF00"/>
            </a:solidFill>
            <a:round/>
            <a:headEnd/>
            <a:tailEnd/>
          </a:ln>
          <a:effectLst/>
        </p:spPr>
        <p:txBody>
          <a:bodyPr wrap="none" anchor="ctr"/>
          <a:lstStyle/>
          <a:p>
            <a:endParaRPr lang="fr-FR"/>
          </a:p>
        </p:txBody>
      </p:sp>
      <p:sp>
        <p:nvSpPr>
          <p:cNvPr id="183" name="Line 70"/>
          <p:cNvSpPr>
            <a:spLocks noChangeShapeType="1"/>
          </p:cNvSpPr>
          <p:nvPr/>
        </p:nvSpPr>
        <p:spPr bwMode="auto">
          <a:xfrm>
            <a:off x="3932336" y="1848769"/>
            <a:ext cx="400050" cy="0"/>
          </a:xfrm>
          <a:prstGeom prst="line">
            <a:avLst/>
          </a:prstGeom>
          <a:noFill/>
          <a:ln w="28575">
            <a:solidFill>
              <a:srgbClr val="00FF00"/>
            </a:solidFill>
            <a:round/>
            <a:headEnd/>
            <a:tailEnd/>
          </a:ln>
          <a:effectLst/>
        </p:spPr>
        <p:txBody>
          <a:bodyPr wrap="none" anchor="ctr"/>
          <a:lstStyle/>
          <a:p>
            <a:endParaRPr lang="fr-FR"/>
          </a:p>
        </p:txBody>
      </p:sp>
      <p:sp>
        <p:nvSpPr>
          <p:cNvPr id="186" name="Espace réservé de la date 185"/>
          <p:cNvSpPr>
            <a:spLocks noGrp="1"/>
          </p:cNvSpPr>
          <p:nvPr>
            <p:ph type="dt" sz="half" idx="10"/>
          </p:nvPr>
        </p:nvSpPr>
        <p:spPr/>
        <p:txBody>
          <a:bodyPr/>
          <a:lstStyle/>
          <a:p>
            <a:fld id="{DD8C1AD9-FFE5-4644-87D2-47F339F4299E}" type="datetime1">
              <a:rPr lang="fr-FR" smtClean="0"/>
              <a:pPr/>
              <a:t>19/06/2016</a:t>
            </a:fld>
            <a:endParaRPr lang="fr-BE"/>
          </a:p>
        </p:txBody>
      </p:sp>
      <p:sp>
        <p:nvSpPr>
          <p:cNvPr id="187" name="Espace réservé du numéro de diapositive 186"/>
          <p:cNvSpPr>
            <a:spLocks noGrp="1"/>
          </p:cNvSpPr>
          <p:nvPr>
            <p:ph type="sldNum" sz="quarter" idx="12"/>
          </p:nvPr>
        </p:nvSpPr>
        <p:spPr/>
        <p:txBody>
          <a:bodyPr/>
          <a:lstStyle/>
          <a:p>
            <a:fld id="{CF4668DC-857F-487D-BFFA-8C0CA5037977}" type="slidenum">
              <a:rPr lang="fr-BE" smtClean="0"/>
              <a:pPr/>
              <a:t>17</a:t>
            </a:fld>
            <a:endParaRPr lang="fr-BE"/>
          </a:p>
        </p:txBody>
      </p:sp>
    </p:spTree>
    <p:extLst>
      <p:ext uri="{BB962C8B-B14F-4D97-AF65-F5344CB8AC3E}">
        <p14:creationId xmlns:p14="http://schemas.microsoft.com/office/powerpoint/2010/main" xmlns="" val="94448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1"/>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6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6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77"/>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1"/>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6"/>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8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3"/>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9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99"/>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0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0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0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10"/>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1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3"/>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14"/>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15"/>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16"/>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1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18"/>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19"/>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20"/>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21"/>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22"/>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23"/>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24"/>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25"/>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26"/>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27"/>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37"/>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38"/>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39"/>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41"/>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42"/>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43"/>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44"/>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45"/>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46"/>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47"/>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48"/>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49"/>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50"/>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51"/>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61"/>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62"/>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63"/>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64"/>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165"/>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66"/>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7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71"/>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72"/>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7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76"/>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77"/>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78"/>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79"/>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80"/>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81"/>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52"/>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153"/>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55"/>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56"/>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57"/>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58"/>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59"/>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60"/>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67"/>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68"/>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69"/>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174"/>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82"/>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1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5" grpId="0" animBg="1"/>
      <p:bldP spid="16" grpId="0"/>
      <p:bldP spid="17" grpId="0" animBg="1"/>
      <p:bldP spid="26" grpId="0" animBg="1"/>
      <p:bldP spid="27" grpId="0" animBg="1"/>
      <p:bldP spid="28" grpId="0" animBg="1"/>
      <p:bldP spid="29" grpId="0" animBg="1"/>
      <p:bldP spid="30" grpId="0" animBg="1"/>
      <p:bldP spid="31" grpId="0"/>
      <p:bldP spid="32" grpId="0" animBg="1"/>
      <p:bldP spid="33" grpId="0" animBg="1"/>
      <p:bldP spid="34" grpId="0" animBg="1"/>
      <p:bldP spid="35" grpId="0" animBg="1"/>
      <p:bldP spid="36" grpId="0" animBg="1"/>
      <p:bldP spid="37" grpId="0" animBg="1"/>
      <p:bldP spid="38" grpId="0" animBg="1"/>
      <p:bldP spid="39" grpId="0" animBg="1"/>
      <p:bldP spid="40" grpId="0"/>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P spid="55" grpId="0" animBg="1"/>
      <p:bldP spid="56" grpId="0" animBg="1"/>
      <p:bldP spid="57" grpId="0" animBg="1"/>
      <p:bldP spid="58" grpId="0" animBg="1"/>
      <p:bldP spid="59" grpId="0" animBg="1"/>
      <p:bldP spid="60" grpId="0" animBg="1"/>
      <p:bldP spid="61" grpId="0" animBg="1"/>
      <p:bldP spid="62" grpId="0" animBg="1"/>
      <p:bldP spid="63" grpId="0"/>
      <p:bldP spid="64" grpId="0" animBg="1"/>
      <p:bldP spid="65" grpId="0" animBg="1"/>
      <p:bldP spid="66" grpId="0" animBg="1"/>
      <p:bldP spid="67" grpId="0" animBg="1"/>
      <p:bldP spid="68" grpId="0" animBg="1"/>
      <p:bldP spid="69" grpId="0" animBg="1"/>
      <p:bldP spid="70" grpId="0" animBg="1"/>
      <p:bldP spid="71" grpId="0" animBg="1"/>
      <p:bldP spid="72" grpId="0"/>
      <p:bldP spid="73" grpId="0" animBg="1"/>
      <p:bldP spid="74" grpId="0" animBg="1"/>
      <p:bldP spid="75" grpId="0" animBg="1"/>
      <p:bldP spid="77" grpId="0" animBg="1"/>
      <p:bldP spid="78" grpId="0"/>
      <p:bldP spid="79" grpId="0"/>
      <p:bldP spid="81" grpId="0" animBg="1"/>
      <p:bldP spid="86" grpId="0" animBg="1"/>
      <p:bldP spid="87" grpId="0" animBg="1"/>
      <p:bldP spid="90" grpId="0" animBg="1"/>
      <p:bldP spid="93" grpId="0" animBg="1"/>
      <p:bldP spid="95" grpId="0" animBg="1"/>
      <p:bldP spid="97" grpId="0"/>
      <p:bldP spid="99" grpId="0" animBg="1"/>
      <p:bldP spid="101" grpId="0" animBg="1"/>
      <p:bldP spid="102" grpId="0" animBg="1"/>
      <p:bldP spid="108" grpId="0" animBg="1"/>
      <p:bldP spid="109" grpId="0" animBg="1"/>
      <p:bldP spid="110" grpId="0" animBg="1"/>
      <p:bldP spid="111" grpId="0" animBg="1"/>
      <p:bldP spid="112" grpId="0" animBg="1"/>
      <p:bldP spid="113" grpId="0" animBg="1"/>
      <p:bldP spid="114" grpId="0"/>
      <p:bldP spid="115" grpId="0" animBg="1"/>
      <p:bldP spid="116" grpId="0" animBg="1"/>
      <p:bldP spid="117" grpId="0" animBg="1"/>
      <p:bldP spid="118" grpId="0" animBg="1"/>
      <p:bldP spid="119" grpId="0" animBg="1"/>
      <p:bldP spid="120" grpId="0" animBg="1"/>
      <p:bldP spid="121" grpId="0"/>
      <p:bldP spid="122" grpId="0" animBg="1"/>
      <p:bldP spid="123" grpId="0" animBg="1"/>
      <p:bldP spid="124" grpId="0" animBg="1"/>
      <p:bldP spid="125" grpId="0" animBg="1"/>
      <p:bldP spid="126" grpId="0" animBg="1"/>
      <p:bldP spid="127" grpId="0" animBg="1"/>
      <p:bldP spid="137" grpId="0" animBg="1"/>
      <p:bldP spid="138" grpId="0" animBg="1"/>
      <p:bldP spid="139" grpId="0" animBg="1"/>
      <p:bldP spid="141" grpId="0" animBg="1"/>
      <p:bldP spid="142" grpId="0" animBg="1"/>
      <p:bldP spid="143" grpId="0" animBg="1"/>
      <p:bldP spid="144" grpId="0" animBg="1"/>
      <p:bldP spid="145" grpId="0" animBg="1"/>
      <p:bldP spid="146" grpId="0" animBg="1"/>
      <p:bldP spid="147" grpId="0" animBg="1"/>
      <p:bldP spid="148" grpId="0" animBg="1"/>
      <p:bldP spid="149" grpId="0"/>
      <p:bldP spid="150" grpId="0" animBg="1"/>
      <p:bldP spid="151" grpId="0" animBg="1"/>
      <p:bldP spid="161" grpId="0" animBg="1"/>
      <p:bldP spid="162" grpId="0" animBg="1"/>
      <p:bldP spid="163" grpId="0" animBg="1"/>
      <p:bldP spid="164" grpId="0" animBg="1"/>
      <p:bldP spid="165" grpId="0" animBg="1"/>
      <p:bldP spid="166" grpId="0" animBg="1"/>
      <p:bldP spid="170" grpId="0" animBg="1"/>
      <p:bldP spid="171" grpId="0" animBg="1"/>
      <p:bldP spid="172" grpId="0" animBg="1"/>
      <p:bldP spid="173" grpId="0" animBg="1"/>
      <p:bldP spid="176" grpId="0" animBg="1"/>
      <p:bldP spid="177" grpId="0" animBg="1"/>
      <p:bldP spid="178" grpId="0" animBg="1"/>
      <p:bldP spid="179" grpId="0"/>
      <p:bldP spid="180" grpId="0"/>
      <p:bldP spid="181" grpId="0"/>
      <p:bldP spid="152" grpId="0" animBg="1"/>
      <p:bldP spid="153" grpId="0" animBg="1"/>
      <p:bldP spid="155" grpId="0" animBg="1"/>
      <p:bldP spid="156" grpId="0" animBg="1"/>
      <p:bldP spid="157" grpId="0" animBg="1"/>
      <p:bldP spid="158" grpId="0" animBg="1"/>
      <p:bldP spid="159" grpId="0" animBg="1"/>
      <p:bldP spid="160" grpId="0" animBg="1"/>
      <p:bldP spid="167" grpId="0" animBg="1"/>
      <p:bldP spid="168" grpId="0" animBg="1"/>
      <p:bldP spid="169" grpId="0" animBg="1"/>
      <p:bldP spid="174" grpId="0"/>
      <p:bldP spid="182" grpId="0" animBg="1"/>
      <p:bldP spid="18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3381" y="1600200"/>
            <a:ext cx="83384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Ps1</a:t>
            </a:r>
            <a:endParaRPr lang="en-US" b="1" dirty="0">
              <a:solidFill>
                <a:schemeClr val="bg1"/>
              </a:solidFill>
              <a:latin typeface="Arial" charset="0"/>
            </a:endParaRPr>
          </a:p>
        </p:txBody>
      </p:sp>
      <p:sp>
        <p:nvSpPr>
          <p:cNvPr id="9" name="Line 4"/>
          <p:cNvSpPr>
            <a:spLocks noChangeShapeType="1"/>
          </p:cNvSpPr>
          <p:nvPr/>
        </p:nvSpPr>
        <p:spPr bwMode="auto">
          <a:xfrm flipV="1">
            <a:off x="1142976" y="1676400"/>
            <a:ext cx="228600" cy="152400"/>
          </a:xfrm>
          <a:prstGeom prst="line">
            <a:avLst/>
          </a:prstGeom>
          <a:noFill/>
          <a:ln w="28575">
            <a:solidFill>
              <a:srgbClr val="00FF00"/>
            </a:solidFill>
            <a:round/>
            <a:headEnd/>
            <a:tailEnd/>
          </a:ln>
          <a:effectLst/>
        </p:spPr>
        <p:txBody>
          <a:bodyPr wrap="none" anchor="ctr"/>
          <a:lstStyle/>
          <a:p>
            <a:endParaRPr lang="fr-FR"/>
          </a:p>
        </p:txBody>
      </p:sp>
      <p:sp>
        <p:nvSpPr>
          <p:cNvPr id="10" name="Rectangle 5"/>
          <p:cNvSpPr>
            <a:spLocks noChangeArrowheads="1"/>
          </p:cNvSpPr>
          <p:nvPr/>
        </p:nvSpPr>
        <p:spPr bwMode="auto">
          <a:xfrm>
            <a:off x="1785918"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 name="Rectangle 6"/>
          <p:cNvSpPr>
            <a:spLocks noChangeArrowheads="1"/>
          </p:cNvSpPr>
          <p:nvPr/>
        </p:nvSpPr>
        <p:spPr bwMode="auto">
          <a:xfrm rot="14766614">
            <a:off x="1203949" y="168592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2" name="Oval 7"/>
          <p:cNvSpPr>
            <a:spLocks noChangeArrowheads="1"/>
          </p:cNvSpPr>
          <p:nvPr/>
        </p:nvSpPr>
        <p:spPr bwMode="auto">
          <a:xfrm>
            <a:off x="2071670" y="21240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3" name="Oval 8"/>
          <p:cNvSpPr>
            <a:spLocks noChangeArrowheads="1"/>
          </p:cNvSpPr>
          <p:nvPr/>
        </p:nvSpPr>
        <p:spPr bwMode="auto">
          <a:xfrm>
            <a:off x="2071670" y="22002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5" name="Oval 10"/>
          <p:cNvSpPr>
            <a:spLocks noChangeArrowheads="1"/>
          </p:cNvSpPr>
          <p:nvPr/>
        </p:nvSpPr>
        <p:spPr bwMode="auto">
          <a:xfrm>
            <a:off x="2285984"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6" name="Text Box 11"/>
          <p:cNvSpPr txBox="1">
            <a:spLocks noChangeArrowheads="1"/>
          </p:cNvSpPr>
          <p:nvPr/>
        </p:nvSpPr>
        <p:spPr bwMode="auto">
          <a:xfrm>
            <a:off x="1785918" y="1209669"/>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7" name="Rectangle 12"/>
          <p:cNvSpPr>
            <a:spLocks noChangeArrowheads="1"/>
          </p:cNvSpPr>
          <p:nvPr/>
        </p:nvSpPr>
        <p:spPr bwMode="auto">
          <a:xfrm>
            <a:off x="2928926"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2" name="Group 13"/>
          <p:cNvGrpSpPr>
            <a:grpSpLocks/>
          </p:cNvGrpSpPr>
          <p:nvPr/>
        </p:nvGrpSpPr>
        <p:grpSpPr bwMode="auto">
          <a:xfrm>
            <a:off x="1357290" y="1828800"/>
            <a:ext cx="2001206" cy="314316"/>
            <a:chOff x="1680" y="1152"/>
            <a:chExt cx="2236" cy="144"/>
          </a:xfrm>
        </p:grpSpPr>
        <p:sp>
          <p:nvSpPr>
            <p:cNvPr id="19" name="Line 14"/>
            <p:cNvSpPr>
              <a:spLocks noChangeShapeType="1"/>
            </p:cNvSpPr>
            <p:nvPr/>
          </p:nvSpPr>
          <p:spPr bwMode="auto">
            <a:xfrm>
              <a:off x="1680" y="1152"/>
              <a:ext cx="684" cy="0"/>
            </a:xfrm>
            <a:prstGeom prst="line">
              <a:avLst/>
            </a:prstGeom>
            <a:noFill/>
            <a:ln w="28575">
              <a:solidFill>
                <a:srgbClr val="00FF00"/>
              </a:solidFill>
              <a:round/>
              <a:headEnd/>
              <a:tailEnd/>
            </a:ln>
            <a:effectLst/>
          </p:spPr>
          <p:txBody>
            <a:bodyPr wrap="none" anchor="ctr"/>
            <a:lstStyle/>
            <a:p>
              <a:endParaRPr lang="fr-FR"/>
            </a:p>
          </p:txBody>
        </p:sp>
        <p:sp>
          <p:nvSpPr>
            <p:cNvPr id="20" name="Line 15"/>
            <p:cNvSpPr>
              <a:spLocks noChangeShapeType="1"/>
            </p:cNvSpPr>
            <p:nvPr/>
          </p:nvSpPr>
          <p:spPr bwMode="auto">
            <a:xfrm>
              <a:off x="2398"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21" name="Line 16"/>
            <p:cNvSpPr>
              <a:spLocks noChangeShapeType="1"/>
            </p:cNvSpPr>
            <p:nvPr/>
          </p:nvSpPr>
          <p:spPr bwMode="auto">
            <a:xfrm>
              <a:off x="2398" y="1296"/>
              <a:ext cx="282" cy="0"/>
            </a:xfrm>
            <a:prstGeom prst="line">
              <a:avLst/>
            </a:prstGeom>
            <a:noFill/>
            <a:ln w="28575">
              <a:solidFill>
                <a:srgbClr val="00FF00"/>
              </a:solidFill>
              <a:round/>
              <a:headEnd/>
              <a:tailEnd/>
            </a:ln>
            <a:effectLst/>
          </p:spPr>
          <p:txBody>
            <a:bodyPr wrap="none" anchor="ctr"/>
            <a:lstStyle/>
            <a:p>
              <a:endParaRPr lang="fr-FR"/>
            </a:p>
          </p:txBody>
        </p:sp>
        <p:sp>
          <p:nvSpPr>
            <p:cNvPr id="22" name="Line 17"/>
            <p:cNvSpPr>
              <a:spLocks noChangeShapeType="1"/>
            </p:cNvSpPr>
            <p:nvPr/>
          </p:nvSpPr>
          <p:spPr bwMode="auto">
            <a:xfrm>
              <a:off x="2718"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23" name="Line 18"/>
            <p:cNvSpPr>
              <a:spLocks noChangeShapeType="1"/>
            </p:cNvSpPr>
            <p:nvPr/>
          </p:nvSpPr>
          <p:spPr bwMode="auto">
            <a:xfrm>
              <a:off x="2750" y="1152"/>
              <a:ext cx="965" cy="0"/>
            </a:xfrm>
            <a:prstGeom prst="line">
              <a:avLst/>
            </a:prstGeom>
            <a:noFill/>
            <a:ln w="28575">
              <a:solidFill>
                <a:srgbClr val="00FF00"/>
              </a:solidFill>
              <a:round/>
              <a:headEnd/>
              <a:tailEnd/>
            </a:ln>
            <a:effectLst/>
          </p:spPr>
          <p:txBody>
            <a:bodyPr wrap="none" anchor="ctr"/>
            <a:lstStyle/>
            <a:p>
              <a:endParaRPr lang="fr-FR"/>
            </a:p>
          </p:txBody>
        </p:sp>
        <p:sp>
          <p:nvSpPr>
            <p:cNvPr id="24" name="Line 19"/>
            <p:cNvSpPr>
              <a:spLocks noChangeShapeType="1"/>
            </p:cNvSpPr>
            <p:nvPr/>
          </p:nvSpPr>
          <p:spPr bwMode="auto">
            <a:xfrm>
              <a:off x="3675"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25" name="Line 20"/>
            <p:cNvSpPr>
              <a:spLocks noChangeShapeType="1"/>
            </p:cNvSpPr>
            <p:nvPr/>
          </p:nvSpPr>
          <p:spPr bwMode="auto">
            <a:xfrm>
              <a:off x="3675" y="1296"/>
              <a:ext cx="241" cy="0"/>
            </a:xfrm>
            <a:prstGeom prst="line">
              <a:avLst/>
            </a:prstGeom>
            <a:noFill/>
            <a:ln w="28575">
              <a:solidFill>
                <a:srgbClr val="00FF00"/>
              </a:solidFill>
              <a:round/>
              <a:headEnd/>
              <a:tailEnd/>
            </a:ln>
            <a:effectLst/>
          </p:spPr>
          <p:txBody>
            <a:bodyPr wrap="none" anchor="ctr"/>
            <a:lstStyle/>
            <a:p>
              <a:endParaRPr lang="fr-FR"/>
            </a:p>
          </p:txBody>
        </p:sp>
      </p:grpSp>
      <p:sp>
        <p:nvSpPr>
          <p:cNvPr id="26" name="Line 21"/>
          <p:cNvSpPr>
            <a:spLocks noChangeShapeType="1"/>
          </p:cNvSpPr>
          <p:nvPr/>
        </p:nvSpPr>
        <p:spPr bwMode="auto">
          <a:xfrm>
            <a:off x="3386132" y="1857364"/>
            <a:ext cx="0" cy="252000"/>
          </a:xfrm>
          <a:prstGeom prst="line">
            <a:avLst/>
          </a:prstGeom>
          <a:noFill/>
          <a:ln w="38100" cmpd="dbl">
            <a:solidFill>
              <a:srgbClr val="00FF00"/>
            </a:solidFill>
            <a:round/>
            <a:headEnd/>
            <a:tailEnd/>
          </a:ln>
          <a:effectLst/>
        </p:spPr>
        <p:txBody>
          <a:bodyPr wrap="none" anchor="ctr"/>
          <a:lstStyle/>
          <a:p>
            <a:endParaRPr lang="fr-FR"/>
          </a:p>
        </p:txBody>
      </p:sp>
      <p:sp>
        <p:nvSpPr>
          <p:cNvPr id="27" name="Oval 22"/>
          <p:cNvSpPr>
            <a:spLocks noChangeArrowheads="1"/>
          </p:cNvSpPr>
          <p:nvPr/>
        </p:nvSpPr>
        <p:spPr bwMode="auto">
          <a:xfrm>
            <a:off x="3214678" y="21288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8" name="Oval 23"/>
          <p:cNvSpPr>
            <a:spLocks noChangeArrowheads="1"/>
          </p:cNvSpPr>
          <p:nvPr/>
        </p:nvSpPr>
        <p:spPr bwMode="auto">
          <a:xfrm>
            <a:off x="3214678" y="22050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9" name="Oval 24"/>
          <p:cNvSpPr>
            <a:spLocks noChangeArrowheads="1"/>
          </p:cNvSpPr>
          <p:nvPr/>
        </p:nvSpPr>
        <p:spPr bwMode="auto">
          <a:xfrm>
            <a:off x="3060668"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0" name="Oval 25"/>
          <p:cNvSpPr>
            <a:spLocks noChangeArrowheads="1"/>
          </p:cNvSpPr>
          <p:nvPr/>
        </p:nvSpPr>
        <p:spPr bwMode="auto">
          <a:xfrm>
            <a:off x="3575018"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1" name="Text Box 26"/>
          <p:cNvSpPr txBox="1">
            <a:spLocks noChangeArrowheads="1"/>
          </p:cNvSpPr>
          <p:nvPr/>
        </p:nvSpPr>
        <p:spPr bwMode="auto">
          <a:xfrm>
            <a:off x="3003518"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32" name="Rectangle 27"/>
          <p:cNvSpPr>
            <a:spLocks noChangeArrowheads="1"/>
          </p:cNvSpPr>
          <p:nvPr/>
        </p:nvSpPr>
        <p:spPr bwMode="auto">
          <a:xfrm>
            <a:off x="5218737"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3" name="Line 28"/>
          <p:cNvSpPr>
            <a:spLocks noChangeShapeType="1"/>
          </p:cNvSpPr>
          <p:nvPr/>
        </p:nvSpPr>
        <p:spPr bwMode="auto">
          <a:xfrm>
            <a:off x="5504487"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34" name="Line 29"/>
          <p:cNvSpPr>
            <a:spLocks noChangeShapeType="1"/>
          </p:cNvSpPr>
          <p:nvPr/>
        </p:nvSpPr>
        <p:spPr bwMode="auto">
          <a:xfrm>
            <a:off x="5493244" y="2057400"/>
            <a:ext cx="228600" cy="0"/>
          </a:xfrm>
          <a:prstGeom prst="line">
            <a:avLst/>
          </a:prstGeom>
          <a:noFill/>
          <a:ln w="28575">
            <a:solidFill>
              <a:srgbClr val="00FF00"/>
            </a:solidFill>
            <a:round/>
            <a:headEnd/>
            <a:tailEnd/>
          </a:ln>
          <a:effectLst/>
        </p:spPr>
        <p:txBody>
          <a:bodyPr wrap="none" anchor="ctr"/>
          <a:lstStyle/>
          <a:p>
            <a:endParaRPr lang="fr-FR"/>
          </a:p>
        </p:txBody>
      </p:sp>
      <p:sp>
        <p:nvSpPr>
          <p:cNvPr id="35" name="Line 30"/>
          <p:cNvSpPr>
            <a:spLocks noChangeShapeType="1"/>
          </p:cNvSpPr>
          <p:nvPr/>
        </p:nvSpPr>
        <p:spPr bwMode="auto">
          <a:xfrm>
            <a:off x="5733087"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36" name="Oval 31"/>
          <p:cNvSpPr>
            <a:spLocks noChangeArrowheads="1"/>
          </p:cNvSpPr>
          <p:nvPr/>
        </p:nvSpPr>
        <p:spPr bwMode="auto">
          <a:xfrm>
            <a:off x="5561637" y="2057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7" name="Oval 32"/>
          <p:cNvSpPr>
            <a:spLocks noChangeArrowheads="1"/>
          </p:cNvSpPr>
          <p:nvPr/>
        </p:nvSpPr>
        <p:spPr bwMode="auto">
          <a:xfrm>
            <a:off x="5561637" y="21336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8" name="Oval 33"/>
          <p:cNvSpPr>
            <a:spLocks noChangeArrowheads="1"/>
          </p:cNvSpPr>
          <p:nvPr/>
        </p:nvSpPr>
        <p:spPr bwMode="auto">
          <a:xfrm>
            <a:off x="527588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9" name="Oval 34"/>
          <p:cNvSpPr>
            <a:spLocks noChangeArrowheads="1"/>
          </p:cNvSpPr>
          <p:nvPr/>
        </p:nvSpPr>
        <p:spPr bwMode="auto">
          <a:xfrm>
            <a:off x="579023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40" name="Text Box 35"/>
          <p:cNvSpPr txBox="1">
            <a:spLocks noChangeArrowheads="1"/>
          </p:cNvSpPr>
          <p:nvPr/>
        </p:nvSpPr>
        <p:spPr bwMode="auto">
          <a:xfrm>
            <a:off x="5218737"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42" name="Text Box 37"/>
          <p:cNvSpPr txBox="1">
            <a:spLocks noChangeArrowheads="1"/>
          </p:cNvSpPr>
          <p:nvPr/>
        </p:nvSpPr>
        <p:spPr bwMode="auto">
          <a:xfrm>
            <a:off x="178582" y="4380870"/>
            <a:ext cx="82241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Ps2</a:t>
            </a:r>
            <a:endParaRPr lang="en-US" b="1" dirty="0">
              <a:solidFill>
                <a:schemeClr val="bg1"/>
              </a:solidFill>
              <a:latin typeface="Arial" charset="0"/>
            </a:endParaRPr>
          </a:p>
        </p:txBody>
      </p:sp>
      <p:sp>
        <p:nvSpPr>
          <p:cNvPr id="44" name="Rectangle 39"/>
          <p:cNvSpPr>
            <a:spLocks noChangeArrowheads="1"/>
          </p:cNvSpPr>
          <p:nvPr/>
        </p:nvSpPr>
        <p:spPr bwMode="auto">
          <a:xfrm>
            <a:off x="26360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5" name="Rectangle 40"/>
          <p:cNvSpPr>
            <a:spLocks noChangeArrowheads="1"/>
          </p:cNvSpPr>
          <p:nvPr/>
        </p:nvSpPr>
        <p:spPr bwMode="auto">
          <a:xfrm rot="14766614">
            <a:off x="1391888" y="442087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46" name="Line 41"/>
          <p:cNvSpPr>
            <a:spLocks noChangeShapeType="1"/>
          </p:cNvSpPr>
          <p:nvPr/>
        </p:nvSpPr>
        <p:spPr bwMode="auto">
          <a:xfrm>
            <a:off x="29217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7" name="Line 42"/>
          <p:cNvSpPr>
            <a:spLocks noChangeShapeType="1"/>
          </p:cNvSpPr>
          <p:nvPr/>
        </p:nvSpPr>
        <p:spPr bwMode="auto">
          <a:xfrm>
            <a:off x="29217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48" name="Line 43"/>
          <p:cNvSpPr>
            <a:spLocks noChangeShapeType="1"/>
          </p:cNvSpPr>
          <p:nvPr/>
        </p:nvSpPr>
        <p:spPr bwMode="auto">
          <a:xfrm>
            <a:off x="31503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9" name="Oval 44"/>
          <p:cNvSpPr>
            <a:spLocks noChangeArrowheads="1"/>
          </p:cNvSpPr>
          <p:nvPr/>
        </p:nvSpPr>
        <p:spPr bwMode="auto">
          <a:xfrm>
            <a:off x="29789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0" name="Oval 45"/>
          <p:cNvSpPr>
            <a:spLocks noChangeArrowheads="1"/>
          </p:cNvSpPr>
          <p:nvPr/>
        </p:nvSpPr>
        <p:spPr bwMode="auto">
          <a:xfrm>
            <a:off x="29789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46"/>
          <p:cNvSpPr>
            <a:spLocks noChangeArrowheads="1"/>
          </p:cNvSpPr>
          <p:nvPr/>
        </p:nvSpPr>
        <p:spPr bwMode="auto">
          <a:xfrm>
            <a:off x="26931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47"/>
          <p:cNvSpPr>
            <a:spLocks noChangeArrowheads="1"/>
          </p:cNvSpPr>
          <p:nvPr/>
        </p:nvSpPr>
        <p:spPr bwMode="auto">
          <a:xfrm>
            <a:off x="32075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Line 48"/>
          <p:cNvSpPr>
            <a:spLocks noChangeShapeType="1"/>
          </p:cNvSpPr>
          <p:nvPr/>
        </p:nvSpPr>
        <p:spPr bwMode="auto">
          <a:xfrm>
            <a:off x="3150383" y="4609470"/>
            <a:ext cx="1257300" cy="0"/>
          </a:xfrm>
          <a:prstGeom prst="line">
            <a:avLst/>
          </a:prstGeom>
          <a:noFill/>
          <a:ln w="28575">
            <a:solidFill>
              <a:srgbClr val="00FF00"/>
            </a:solidFill>
            <a:round/>
            <a:headEnd/>
            <a:tailEnd/>
          </a:ln>
          <a:effectLst/>
        </p:spPr>
        <p:txBody>
          <a:bodyPr wrap="none" anchor="ctr"/>
          <a:lstStyle/>
          <a:p>
            <a:endParaRPr lang="fr-FR"/>
          </a:p>
        </p:txBody>
      </p:sp>
      <p:sp>
        <p:nvSpPr>
          <p:cNvPr id="54" name="Text Box 49"/>
          <p:cNvSpPr txBox="1">
            <a:spLocks noChangeArrowheads="1"/>
          </p:cNvSpPr>
          <p:nvPr/>
        </p:nvSpPr>
        <p:spPr bwMode="auto">
          <a:xfrm>
            <a:off x="26931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55" name="Rectangle 50"/>
          <p:cNvSpPr>
            <a:spLocks noChangeArrowheads="1"/>
          </p:cNvSpPr>
          <p:nvPr/>
        </p:nvSpPr>
        <p:spPr bwMode="auto">
          <a:xfrm>
            <a:off x="41219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56" name="Line 51"/>
          <p:cNvSpPr>
            <a:spLocks noChangeShapeType="1"/>
          </p:cNvSpPr>
          <p:nvPr/>
        </p:nvSpPr>
        <p:spPr bwMode="auto">
          <a:xfrm>
            <a:off x="44076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7" name="Line 52"/>
          <p:cNvSpPr>
            <a:spLocks noChangeShapeType="1"/>
          </p:cNvSpPr>
          <p:nvPr/>
        </p:nvSpPr>
        <p:spPr bwMode="auto">
          <a:xfrm>
            <a:off x="44076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58" name="Line 53"/>
          <p:cNvSpPr>
            <a:spLocks noChangeShapeType="1"/>
          </p:cNvSpPr>
          <p:nvPr/>
        </p:nvSpPr>
        <p:spPr bwMode="auto">
          <a:xfrm>
            <a:off x="4636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9" name="Oval 54"/>
          <p:cNvSpPr>
            <a:spLocks noChangeArrowheads="1"/>
          </p:cNvSpPr>
          <p:nvPr/>
        </p:nvSpPr>
        <p:spPr bwMode="auto">
          <a:xfrm>
            <a:off x="44648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0" name="Oval 55"/>
          <p:cNvSpPr>
            <a:spLocks noChangeArrowheads="1"/>
          </p:cNvSpPr>
          <p:nvPr/>
        </p:nvSpPr>
        <p:spPr bwMode="auto">
          <a:xfrm>
            <a:off x="44648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1" name="Oval 56"/>
          <p:cNvSpPr>
            <a:spLocks noChangeArrowheads="1"/>
          </p:cNvSpPr>
          <p:nvPr/>
        </p:nvSpPr>
        <p:spPr bwMode="auto">
          <a:xfrm>
            <a:off x="41790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2" name="Oval 57"/>
          <p:cNvSpPr>
            <a:spLocks noChangeArrowheads="1"/>
          </p:cNvSpPr>
          <p:nvPr/>
        </p:nvSpPr>
        <p:spPr bwMode="auto">
          <a:xfrm>
            <a:off x="46934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3" name="Text Box 58"/>
          <p:cNvSpPr txBox="1">
            <a:spLocks noChangeArrowheads="1"/>
          </p:cNvSpPr>
          <p:nvPr/>
        </p:nvSpPr>
        <p:spPr bwMode="auto">
          <a:xfrm>
            <a:off x="41790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64" name="Rectangle 59"/>
          <p:cNvSpPr>
            <a:spLocks noChangeArrowheads="1"/>
          </p:cNvSpPr>
          <p:nvPr/>
        </p:nvSpPr>
        <p:spPr bwMode="auto">
          <a:xfrm>
            <a:off x="54935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5" name="Line 60"/>
          <p:cNvSpPr>
            <a:spLocks noChangeShapeType="1"/>
          </p:cNvSpPr>
          <p:nvPr/>
        </p:nvSpPr>
        <p:spPr bwMode="auto">
          <a:xfrm>
            <a:off x="5779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6" name="Line 61"/>
          <p:cNvSpPr>
            <a:spLocks noChangeShapeType="1"/>
          </p:cNvSpPr>
          <p:nvPr/>
        </p:nvSpPr>
        <p:spPr bwMode="auto">
          <a:xfrm>
            <a:off x="57792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67" name="Line 62"/>
          <p:cNvSpPr>
            <a:spLocks noChangeShapeType="1"/>
          </p:cNvSpPr>
          <p:nvPr/>
        </p:nvSpPr>
        <p:spPr bwMode="auto">
          <a:xfrm>
            <a:off x="60078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8" name="Oval 63"/>
          <p:cNvSpPr>
            <a:spLocks noChangeArrowheads="1"/>
          </p:cNvSpPr>
          <p:nvPr/>
        </p:nvSpPr>
        <p:spPr bwMode="auto">
          <a:xfrm>
            <a:off x="58364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9" name="Oval 64"/>
          <p:cNvSpPr>
            <a:spLocks noChangeArrowheads="1"/>
          </p:cNvSpPr>
          <p:nvPr/>
        </p:nvSpPr>
        <p:spPr bwMode="auto">
          <a:xfrm>
            <a:off x="58364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Oval 65"/>
          <p:cNvSpPr>
            <a:spLocks noChangeArrowheads="1"/>
          </p:cNvSpPr>
          <p:nvPr/>
        </p:nvSpPr>
        <p:spPr bwMode="auto">
          <a:xfrm>
            <a:off x="55506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1" name="Oval 66"/>
          <p:cNvSpPr>
            <a:spLocks noChangeArrowheads="1"/>
          </p:cNvSpPr>
          <p:nvPr/>
        </p:nvSpPr>
        <p:spPr bwMode="auto">
          <a:xfrm>
            <a:off x="60650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2" name="Text Box 67"/>
          <p:cNvSpPr txBox="1">
            <a:spLocks noChangeArrowheads="1"/>
          </p:cNvSpPr>
          <p:nvPr/>
        </p:nvSpPr>
        <p:spPr bwMode="auto">
          <a:xfrm>
            <a:off x="55506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73" name="Line 68"/>
          <p:cNvSpPr>
            <a:spLocks noChangeShapeType="1"/>
          </p:cNvSpPr>
          <p:nvPr/>
        </p:nvSpPr>
        <p:spPr bwMode="auto">
          <a:xfrm>
            <a:off x="4636283" y="4609470"/>
            <a:ext cx="1143000" cy="0"/>
          </a:xfrm>
          <a:prstGeom prst="line">
            <a:avLst/>
          </a:prstGeom>
          <a:noFill/>
          <a:ln w="28575">
            <a:solidFill>
              <a:srgbClr val="00FF00"/>
            </a:solidFill>
            <a:round/>
            <a:headEnd/>
            <a:tailEnd/>
          </a:ln>
          <a:effectLst/>
        </p:spPr>
        <p:txBody>
          <a:bodyPr wrap="none" anchor="ctr"/>
          <a:lstStyle/>
          <a:p>
            <a:endParaRPr lang="fr-FR"/>
          </a:p>
        </p:txBody>
      </p:sp>
      <p:sp>
        <p:nvSpPr>
          <p:cNvPr id="74" name="Line 69"/>
          <p:cNvSpPr>
            <a:spLocks noChangeShapeType="1"/>
          </p:cNvSpPr>
          <p:nvPr/>
        </p:nvSpPr>
        <p:spPr bwMode="auto">
          <a:xfrm>
            <a:off x="6007883" y="4609470"/>
            <a:ext cx="400050" cy="0"/>
          </a:xfrm>
          <a:prstGeom prst="line">
            <a:avLst/>
          </a:prstGeom>
          <a:noFill/>
          <a:ln w="28575">
            <a:solidFill>
              <a:srgbClr val="00FF00"/>
            </a:solidFill>
            <a:round/>
            <a:headEnd/>
            <a:tailEnd/>
          </a:ln>
          <a:effectLst/>
        </p:spPr>
        <p:txBody>
          <a:bodyPr wrap="none" anchor="ctr"/>
          <a:lstStyle/>
          <a:p>
            <a:endParaRPr lang="fr-FR"/>
          </a:p>
        </p:txBody>
      </p:sp>
      <p:sp>
        <p:nvSpPr>
          <p:cNvPr id="75" name="Line 70"/>
          <p:cNvSpPr>
            <a:spLocks noChangeShapeType="1"/>
          </p:cNvSpPr>
          <p:nvPr/>
        </p:nvSpPr>
        <p:spPr bwMode="auto">
          <a:xfrm>
            <a:off x="6081604" y="1828800"/>
            <a:ext cx="400050" cy="0"/>
          </a:xfrm>
          <a:prstGeom prst="line">
            <a:avLst/>
          </a:prstGeom>
          <a:noFill/>
          <a:ln w="28575">
            <a:solidFill>
              <a:srgbClr val="00FF00"/>
            </a:solidFill>
            <a:round/>
            <a:headEnd/>
            <a:tailEnd/>
          </a:ln>
          <a:effectLst/>
        </p:spPr>
        <p:txBody>
          <a:bodyPr wrap="none" anchor="ctr"/>
          <a:lstStyle/>
          <a:p>
            <a:endParaRPr lang="fr-FR"/>
          </a:p>
        </p:txBody>
      </p:sp>
      <p:sp>
        <p:nvSpPr>
          <p:cNvPr id="77" name="Line 72"/>
          <p:cNvSpPr>
            <a:spLocks noChangeShapeType="1"/>
          </p:cNvSpPr>
          <p:nvPr/>
        </p:nvSpPr>
        <p:spPr bwMode="auto">
          <a:xfrm>
            <a:off x="1357290" y="1676400"/>
            <a:ext cx="0" cy="152400"/>
          </a:xfrm>
          <a:prstGeom prst="line">
            <a:avLst/>
          </a:prstGeom>
          <a:noFill/>
          <a:ln w="28575">
            <a:solidFill>
              <a:srgbClr val="00FF00"/>
            </a:solidFill>
            <a:round/>
            <a:headEnd/>
            <a:tailEnd/>
          </a:ln>
          <a:effectLst/>
        </p:spPr>
        <p:txBody>
          <a:bodyPr wrap="none" anchor="ctr"/>
          <a:lstStyle/>
          <a:p>
            <a:endParaRPr lang="fr-FR"/>
          </a:p>
        </p:txBody>
      </p:sp>
      <p:sp>
        <p:nvSpPr>
          <p:cNvPr id="78" name="Text Box 73"/>
          <p:cNvSpPr txBox="1">
            <a:spLocks noChangeArrowheads="1"/>
          </p:cNvSpPr>
          <p:nvPr/>
        </p:nvSpPr>
        <p:spPr bwMode="auto">
          <a:xfrm>
            <a:off x="928662" y="182880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79" name="Text Box 74"/>
          <p:cNvSpPr txBox="1">
            <a:spLocks noChangeArrowheads="1"/>
          </p:cNvSpPr>
          <p:nvPr/>
        </p:nvSpPr>
        <p:spPr bwMode="auto">
          <a:xfrm>
            <a:off x="1195673" y="460947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81" name="Text Box 76"/>
          <p:cNvSpPr txBox="1">
            <a:spLocks noChangeArrowheads="1"/>
          </p:cNvSpPr>
          <p:nvPr/>
        </p:nvSpPr>
        <p:spPr bwMode="auto">
          <a:xfrm>
            <a:off x="3071802" y="2500306"/>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1</a:t>
            </a:r>
            <a:endParaRPr lang="en-US" sz="1400" b="1" dirty="0">
              <a:solidFill>
                <a:srgbClr val="7030A0"/>
              </a:solidFill>
            </a:endParaRPr>
          </a:p>
        </p:txBody>
      </p:sp>
      <p:sp>
        <p:nvSpPr>
          <p:cNvPr id="86" name="Line 82"/>
          <p:cNvSpPr>
            <a:spLocks noChangeShapeType="1"/>
          </p:cNvSpPr>
          <p:nvPr/>
        </p:nvSpPr>
        <p:spPr bwMode="auto">
          <a:xfrm flipV="1">
            <a:off x="1367123" y="4457070"/>
            <a:ext cx="228600" cy="152400"/>
          </a:xfrm>
          <a:prstGeom prst="line">
            <a:avLst/>
          </a:prstGeom>
          <a:noFill/>
          <a:ln w="28575">
            <a:solidFill>
              <a:srgbClr val="00FF00"/>
            </a:solidFill>
            <a:round/>
            <a:headEnd/>
            <a:tailEnd/>
          </a:ln>
          <a:effectLst/>
        </p:spPr>
        <p:txBody>
          <a:bodyPr wrap="none" anchor="ctr"/>
          <a:lstStyle/>
          <a:p>
            <a:endParaRPr lang="fr-FR" dirty="0"/>
          </a:p>
        </p:txBody>
      </p:sp>
      <p:sp>
        <p:nvSpPr>
          <p:cNvPr id="87" name="Line 83"/>
          <p:cNvSpPr>
            <a:spLocks noChangeShapeType="1"/>
          </p:cNvSpPr>
          <p:nvPr/>
        </p:nvSpPr>
        <p:spPr bwMode="auto">
          <a:xfrm>
            <a:off x="1024223" y="4609470"/>
            <a:ext cx="342900" cy="0"/>
          </a:xfrm>
          <a:prstGeom prst="line">
            <a:avLst/>
          </a:prstGeom>
          <a:noFill/>
          <a:ln w="28575">
            <a:solidFill>
              <a:srgbClr val="00FF00"/>
            </a:solidFill>
            <a:round/>
            <a:headEnd/>
            <a:tailEnd/>
          </a:ln>
          <a:effectLst/>
        </p:spPr>
        <p:txBody>
          <a:bodyPr wrap="none" anchor="ctr"/>
          <a:lstStyle/>
          <a:p>
            <a:endParaRPr lang="fr-FR" dirty="0"/>
          </a:p>
        </p:txBody>
      </p:sp>
      <p:sp>
        <p:nvSpPr>
          <p:cNvPr id="90" name="Line 3"/>
          <p:cNvSpPr>
            <a:spLocks noChangeShapeType="1"/>
          </p:cNvSpPr>
          <p:nvPr/>
        </p:nvSpPr>
        <p:spPr bwMode="auto">
          <a:xfrm>
            <a:off x="926976" y="1828800"/>
            <a:ext cx="216000" cy="0"/>
          </a:xfrm>
          <a:prstGeom prst="line">
            <a:avLst/>
          </a:prstGeom>
          <a:noFill/>
          <a:ln w="28575">
            <a:solidFill>
              <a:srgbClr val="00FF00"/>
            </a:solidFill>
            <a:round/>
            <a:headEnd/>
            <a:tailEnd/>
          </a:ln>
          <a:effectLst/>
        </p:spPr>
        <p:txBody>
          <a:bodyPr wrap="none" anchor="ctr"/>
          <a:lstStyle/>
          <a:p>
            <a:endParaRPr lang="fr-FR" dirty="0"/>
          </a:p>
        </p:txBody>
      </p:sp>
      <p:sp>
        <p:nvSpPr>
          <p:cNvPr id="93" name="Rectangle 59"/>
          <p:cNvSpPr>
            <a:spLocks noChangeArrowheads="1"/>
          </p:cNvSpPr>
          <p:nvPr/>
        </p:nvSpPr>
        <p:spPr bwMode="auto">
          <a:xfrm rot="16200000">
            <a:off x="8045188" y="2981180"/>
            <a:ext cx="990600" cy="685800"/>
          </a:xfrm>
          <a:prstGeom prst="rect">
            <a:avLst/>
          </a:prstGeom>
          <a:noFill/>
          <a:ln w="9525">
            <a:solidFill>
              <a:schemeClr val="tx1"/>
            </a:solidFill>
            <a:prstDash val="dash"/>
            <a:miter lim="800000"/>
            <a:headEnd/>
            <a:tailEnd/>
          </a:ln>
          <a:effectLst/>
        </p:spPr>
        <p:txBody>
          <a:bodyPr wrap="none" anchor="ctr"/>
          <a:lstStyle/>
          <a:p>
            <a:endParaRPr lang="fr-FR" dirty="0"/>
          </a:p>
        </p:txBody>
      </p:sp>
      <p:sp>
        <p:nvSpPr>
          <p:cNvPr id="95" name="Line 62"/>
          <p:cNvSpPr>
            <a:spLocks noChangeShapeType="1"/>
          </p:cNvSpPr>
          <p:nvPr/>
        </p:nvSpPr>
        <p:spPr bwMode="auto">
          <a:xfrm rot="16200000">
            <a:off x="8514723" y="3456336"/>
            <a:ext cx="0" cy="171450"/>
          </a:xfrm>
          <a:prstGeom prst="line">
            <a:avLst/>
          </a:prstGeom>
          <a:noFill/>
          <a:ln w="38100" cmpd="dbl">
            <a:solidFill>
              <a:srgbClr val="00FF00"/>
            </a:solidFill>
            <a:round/>
            <a:headEnd/>
            <a:tailEnd/>
          </a:ln>
          <a:effectLst/>
        </p:spPr>
        <p:txBody>
          <a:bodyPr wrap="none" anchor="ctr"/>
          <a:lstStyle/>
          <a:p>
            <a:endParaRPr lang="fr-FR" dirty="0"/>
          </a:p>
        </p:txBody>
      </p:sp>
      <p:sp>
        <p:nvSpPr>
          <p:cNvPr id="97" name="Text Box 67"/>
          <p:cNvSpPr txBox="1">
            <a:spLocks noChangeArrowheads="1"/>
          </p:cNvSpPr>
          <p:nvPr/>
        </p:nvSpPr>
        <p:spPr bwMode="auto">
          <a:xfrm rot="5400000">
            <a:off x="8366072" y="3356936"/>
            <a:ext cx="1219200" cy="246221"/>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99" name="Line 69"/>
          <p:cNvSpPr>
            <a:spLocks noChangeShapeType="1"/>
          </p:cNvSpPr>
          <p:nvPr/>
        </p:nvSpPr>
        <p:spPr bwMode="auto">
          <a:xfrm rot="16200000">
            <a:off x="8166982" y="3307840"/>
            <a:ext cx="533400" cy="0"/>
          </a:xfrm>
          <a:prstGeom prst="line">
            <a:avLst/>
          </a:prstGeom>
          <a:noFill/>
          <a:ln w="28575">
            <a:solidFill>
              <a:srgbClr val="00FF00"/>
            </a:solidFill>
            <a:round/>
            <a:headEnd/>
            <a:tailEnd/>
          </a:ln>
          <a:effectLst/>
        </p:spPr>
        <p:txBody>
          <a:bodyPr wrap="none" anchor="ctr"/>
          <a:lstStyle/>
          <a:p>
            <a:endParaRPr lang="fr-FR"/>
          </a:p>
        </p:txBody>
      </p:sp>
      <p:sp>
        <p:nvSpPr>
          <p:cNvPr id="101" name="Oval 63"/>
          <p:cNvSpPr>
            <a:spLocks noChangeArrowheads="1"/>
          </p:cNvSpPr>
          <p:nvPr/>
        </p:nvSpPr>
        <p:spPr bwMode="auto">
          <a:xfrm rot="5400000">
            <a:off x="8211799" y="3270679"/>
            <a:ext cx="152400" cy="114300"/>
          </a:xfrm>
          <a:prstGeom prst="ellipse">
            <a:avLst/>
          </a:prstGeom>
          <a:noFill/>
          <a:ln w="9525">
            <a:solidFill>
              <a:schemeClr val="tx1"/>
            </a:solidFill>
            <a:round/>
            <a:headEnd/>
            <a:tailEnd/>
          </a:ln>
          <a:effectLst/>
        </p:spPr>
        <p:txBody>
          <a:bodyPr wrap="none" anchor="ctr"/>
          <a:lstStyle/>
          <a:p>
            <a:endParaRPr lang="fr-FR"/>
          </a:p>
        </p:txBody>
      </p:sp>
      <p:sp>
        <p:nvSpPr>
          <p:cNvPr id="102" name="Oval 64"/>
          <p:cNvSpPr>
            <a:spLocks noChangeArrowheads="1"/>
          </p:cNvSpPr>
          <p:nvPr/>
        </p:nvSpPr>
        <p:spPr bwMode="auto">
          <a:xfrm>
            <a:off x="8320790" y="32528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08" name="Rectangle 27"/>
          <p:cNvSpPr>
            <a:spLocks noChangeArrowheads="1"/>
          </p:cNvSpPr>
          <p:nvPr/>
        </p:nvSpPr>
        <p:spPr bwMode="auto">
          <a:xfrm>
            <a:off x="636547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09" name="Line 28"/>
          <p:cNvSpPr>
            <a:spLocks noChangeShapeType="1"/>
          </p:cNvSpPr>
          <p:nvPr/>
        </p:nvSpPr>
        <p:spPr bwMode="auto">
          <a:xfrm>
            <a:off x="6651222"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0" name="Line 30"/>
          <p:cNvSpPr>
            <a:spLocks noChangeShapeType="1"/>
          </p:cNvSpPr>
          <p:nvPr/>
        </p:nvSpPr>
        <p:spPr bwMode="auto">
          <a:xfrm>
            <a:off x="6879822"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1" name="Oval 32"/>
          <p:cNvSpPr>
            <a:spLocks noChangeArrowheads="1"/>
          </p:cNvSpPr>
          <p:nvPr/>
        </p:nvSpPr>
        <p:spPr bwMode="auto">
          <a:xfrm>
            <a:off x="6708372" y="21635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2" name="Oval 33"/>
          <p:cNvSpPr>
            <a:spLocks noChangeArrowheads="1"/>
          </p:cNvSpPr>
          <p:nvPr/>
        </p:nvSpPr>
        <p:spPr bwMode="auto">
          <a:xfrm>
            <a:off x="642262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3" name="Oval 34"/>
          <p:cNvSpPr>
            <a:spLocks noChangeArrowheads="1"/>
          </p:cNvSpPr>
          <p:nvPr/>
        </p:nvSpPr>
        <p:spPr bwMode="auto">
          <a:xfrm>
            <a:off x="693697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4" name="Text Box 35"/>
          <p:cNvSpPr txBox="1">
            <a:spLocks noChangeArrowheads="1"/>
          </p:cNvSpPr>
          <p:nvPr/>
        </p:nvSpPr>
        <p:spPr bwMode="auto">
          <a:xfrm>
            <a:off x="6365472"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15" name="Rectangle 27"/>
          <p:cNvSpPr>
            <a:spLocks noChangeArrowheads="1"/>
          </p:cNvSpPr>
          <p:nvPr/>
        </p:nvSpPr>
        <p:spPr bwMode="auto">
          <a:xfrm>
            <a:off x="7011270" y="422095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6" name="Line 28"/>
          <p:cNvSpPr>
            <a:spLocks noChangeShapeType="1"/>
          </p:cNvSpPr>
          <p:nvPr/>
        </p:nvSpPr>
        <p:spPr bwMode="auto">
          <a:xfrm>
            <a:off x="72970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7" name="Line 30"/>
          <p:cNvSpPr>
            <a:spLocks noChangeShapeType="1"/>
          </p:cNvSpPr>
          <p:nvPr/>
        </p:nvSpPr>
        <p:spPr bwMode="auto">
          <a:xfrm>
            <a:off x="75256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8" name="Oval 32"/>
          <p:cNvSpPr>
            <a:spLocks noChangeArrowheads="1"/>
          </p:cNvSpPr>
          <p:nvPr/>
        </p:nvSpPr>
        <p:spPr bwMode="auto">
          <a:xfrm>
            <a:off x="7354170" y="49217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9" name="Oval 33"/>
          <p:cNvSpPr>
            <a:spLocks noChangeArrowheads="1"/>
          </p:cNvSpPr>
          <p:nvPr/>
        </p:nvSpPr>
        <p:spPr bwMode="auto">
          <a:xfrm>
            <a:off x="706842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0" name="Oval 34"/>
          <p:cNvSpPr>
            <a:spLocks noChangeArrowheads="1"/>
          </p:cNvSpPr>
          <p:nvPr/>
        </p:nvSpPr>
        <p:spPr bwMode="auto">
          <a:xfrm>
            <a:off x="758277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1" name="Text Box 35"/>
          <p:cNvSpPr txBox="1">
            <a:spLocks noChangeArrowheads="1"/>
          </p:cNvSpPr>
          <p:nvPr/>
        </p:nvSpPr>
        <p:spPr bwMode="auto">
          <a:xfrm>
            <a:off x="7011270"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22" name="Line 29"/>
          <p:cNvSpPr>
            <a:spLocks noChangeShapeType="1"/>
          </p:cNvSpPr>
          <p:nvPr/>
        </p:nvSpPr>
        <p:spPr bwMode="auto">
          <a:xfrm>
            <a:off x="6653097" y="2089880"/>
            <a:ext cx="228600" cy="0"/>
          </a:xfrm>
          <a:prstGeom prst="line">
            <a:avLst/>
          </a:prstGeom>
          <a:noFill/>
          <a:ln w="28575">
            <a:solidFill>
              <a:srgbClr val="00FF00"/>
            </a:solidFill>
            <a:round/>
            <a:headEnd/>
            <a:tailEnd/>
          </a:ln>
          <a:effectLst/>
        </p:spPr>
        <p:txBody>
          <a:bodyPr wrap="none" anchor="ctr"/>
          <a:lstStyle/>
          <a:p>
            <a:endParaRPr lang="fr-FR"/>
          </a:p>
        </p:txBody>
      </p:sp>
      <p:sp>
        <p:nvSpPr>
          <p:cNvPr id="123" name="Line 29"/>
          <p:cNvSpPr>
            <a:spLocks noChangeShapeType="1"/>
          </p:cNvSpPr>
          <p:nvPr/>
        </p:nvSpPr>
        <p:spPr bwMode="auto">
          <a:xfrm>
            <a:off x="6428252" y="1835046"/>
            <a:ext cx="228600" cy="0"/>
          </a:xfrm>
          <a:prstGeom prst="line">
            <a:avLst/>
          </a:prstGeom>
          <a:noFill/>
          <a:ln w="28575">
            <a:solidFill>
              <a:srgbClr val="00FF00"/>
            </a:solidFill>
            <a:round/>
            <a:headEnd/>
            <a:tailEnd/>
          </a:ln>
          <a:effectLst/>
        </p:spPr>
        <p:txBody>
          <a:bodyPr wrap="none" anchor="ctr"/>
          <a:lstStyle/>
          <a:p>
            <a:endParaRPr lang="fr-FR"/>
          </a:p>
        </p:txBody>
      </p:sp>
      <p:sp>
        <p:nvSpPr>
          <p:cNvPr id="124" name="Oval 32"/>
          <p:cNvSpPr>
            <a:spLocks noChangeArrowheads="1"/>
          </p:cNvSpPr>
          <p:nvPr/>
        </p:nvSpPr>
        <p:spPr bwMode="auto">
          <a:xfrm>
            <a:off x="6710247" y="20761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5" name="Oval 32"/>
          <p:cNvSpPr>
            <a:spLocks noChangeArrowheads="1"/>
          </p:cNvSpPr>
          <p:nvPr/>
        </p:nvSpPr>
        <p:spPr bwMode="auto">
          <a:xfrm>
            <a:off x="7356045" y="484929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6" name="Line 61"/>
          <p:cNvSpPr>
            <a:spLocks noChangeShapeType="1"/>
          </p:cNvSpPr>
          <p:nvPr/>
        </p:nvSpPr>
        <p:spPr bwMode="auto">
          <a:xfrm>
            <a:off x="7298895" y="4840570"/>
            <a:ext cx="228600" cy="0"/>
          </a:xfrm>
          <a:prstGeom prst="line">
            <a:avLst/>
          </a:prstGeom>
          <a:noFill/>
          <a:ln w="28575">
            <a:solidFill>
              <a:srgbClr val="00FF00"/>
            </a:solidFill>
            <a:round/>
            <a:headEnd/>
            <a:tailEnd/>
          </a:ln>
          <a:effectLst/>
        </p:spPr>
        <p:txBody>
          <a:bodyPr wrap="none" anchor="ctr"/>
          <a:lstStyle/>
          <a:p>
            <a:endParaRPr lang="fr-FR"/>
          </a:p>
        </p:txBody>
      </p:sp>
      <p:sp>
        <p:nvSpPr>
          <p:cNvPr id="127" name="Line 71"/>
          <p:cNvSpPr>
            <a:spLocks noChangeShapeType="1"/>
          </p:cNvSpPr>
          <p:nvPr/>
        </p:nvSpPr>
        <p:spPr bwMode="auto">
          <a:xfrm rot="5400000" flipH="1">
            <a:off x="2247210" y="3941729"/>
            <a:ext cx="45719" cy="1347227"/>
          </a:xfrm>
          <a:prstGeom prst="line">
            <a:avLst/>
          </a:prstGeom>
          <a:noFill/>
          <a:ln w="28575">
            <a:solidFill>
              <a:srgbClr val="00FF00"/>
            </a:solidFill>
            <a:round/>
            <a:headEnd/>
            <a:tailEnd/>
          </a:ln>
          <a:effectLst/>
        </p:spPr>
        <p:txBody>
          <a:bodyPr wrap="none" anchor="ctr"/>
          <a:lstStyle/>
          <a:p>
            <a:endParaRPr lang="fr-FR"/>
          </a:p>
        </p:txBody>
      </p:sp>
      <p:sp>
        <p:nvSpPr>
          <p:cNvPr id="137" name="Line 36"/>
          <p:cNvSpPr>
            <a:spLocks noChangeShapeType="1"/>
          </p:cNvSpPr>
          <p:nvPr/>
        </p:nvSpPr>
        <p:spPr bwMode="auto">
          <a:xfrm>
            <a:off x="6178396" y="4619463"/>
            <a:ext cx="1143000" cy="0"/>
          </a:xfrm>
          <a:prstGeom prst="line">
            <a:avLst/>
          </a:prstGeom>
          <a:noFill/>
          <a:ln w="28575">
            <a:solidFill>
              <a:srgbClr val="00FF00"/>
            </a:solidFill>
            <a:round/>
            <a:headEnd/>
            <a:tailEnd/>
          </a:ln>
          <a:effectLst/>
        </p:spPr>
        <p:txBody>
          <a:bodyPr wrap="none" anchor="ctr"/>
          <a:lstStyle/>
          <a:p>
            <a:endParaRPr lang="fr-FR"/>
          </a:p>
        </p:txBody>
      </p:sp>
      <p:sp>
        <p:nvSpPr>
          <p:cNvPr id="138" name="Text Box 76"/>
          <p:cNvSpPr txBox="1">
            <a:spLocks noChangeArrowheads="1"/>
          </p:cNvSpPr>
          <p:nvPr/>
        </p:nvSpPr>
        <p:spPr bwMode="auto">
          <a:xfrm>
            <a:off x="6483183" y="2499148"/>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2</a:t>
            </a:r>
            <a:endParaRPr lang="en-US" sz="1400" b="1" dirty="0">
              <a:solidFill>
                <a:srgbClr val="7030A0"/>
              </a:solidFill>
            </a:endParaRPr>
          </a:p>
        </p:txBody>
      </p:sp>
      <p:sp>
        <p:nvSpPr>
          <p:cNvPr id="139" name="Text Box 76"/>
          <p:cNvSpPr txBox="1">
            <a:spLocks noChangeArrowheads="1"/>
          </p:cNvSpPr>
          <p:nvPr/>
        </p:nvSpPr>
        <p:spPr bwMode="auto">
          <a:xfrm rot="5400000">
            <a:off x="7684262" y="3170426"/>
            <a:ext cx="690278" cy="307777"/>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3</a:t>
            </a:r>
            <a:endParaRPr lang="en-US" sz="1400" b="1" dirty="0">
              <a:solidFill>
                <a:srgbClr val="7030A0"/>
              </a:solidFill>
            </a:endParaRPr>
          </a:p>
        </p:txBody>
      </p:sp>
      <p:sp>
        <p:nvSpPr>
          <p:cNvPr id="141" name="Line 3"/>
          <p:cNvSpPr>
            <a:spLocks noChangeShapeType="1"/>
          </p:cNvSpPr>
          <p:nvPr/>
        </p:nvSpPr>
        <p:spPr bwMode="auto">
          <a:xfrm>
            <a:off x="7126232" y="1846288"/>
            <a:ext cx="342900" cy="0"/>
          </a:xfrm>
          <a:prstGeom prst="line">
            <a:avLst/>
          </a:prstGeom>
          <a:noFill/>
          <a:ln w="28575">
            <a:solidFill>
              <a:srgbClr val="00FF00"/>
            </a:solidFill>
            <a:round/>
            <a:headEnd/>
            <a:tailEnd/>
          </a:ln>
          <a:effectLst/>
        </p:spPr>
        <p:txBody>
          <a:bodyPr wrap="none" anchor="ctr"/>
          <a:lstStyle/>
          <a:p>
            <a:endParaRPr lang="fr-FR"/>
          </a:p>
        </p:txBody>
      </p:sp>
      <p:sp>
        <p:nvSpPr>
          <p:cNvPr id="142" name="Line 3"/>
          <p:cNvSpPr>
            <a:spLocks noChangeShapeType="1"/>
          </p:cNvSpPr>
          <p:nvPr/>
        </p:nvSpPr>
        <p:spPr bwMode="auto">
          <a:xfrm>
            <a:off x="7351084" y="1846288"/>
            <a:ext cx="342900" cy="0"/>
          </a:xfrm>
          <a:prstGeom prst="line">
            <a:avLst/>
          </a:prstGeom>
          <a:noFill/>
          <a:ln w="28575">
            <a:solidFill>
              <a:srgbClr val="00FF00"/>
            </a:solidFill>
            <a:round/>
            <a:headEnd/>
            <a:tailEnd/>
          </a:ln>
          <a:effectLst/>
        </p:spPr>
        <p:txBody>
          <a:bodyPr wrap="none" anchor="ctr"/>
          <a:lstStyle/>
          <a:p>
            <a:endParaRPr lang="fr-FR"/>
          </a:p>
        </p:txBody>
      </p:sp>
      <p:sp>
        <p:nvSpPr>
          <p:cNvPr id="143" name="Rectangle 27"/>
          <p:cNvSpPr>
            <a:spLocks noChangeArrowheads="1"/>
          </p:cNvSpPr>
          <p:nvPr/>
        </p:nvSpPr>
        <p:spPr bwMode="auto">
          <a:xfrm>
            <a:off x="768670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44" name="Line 28"/>
          <p:cNvSpPr>
            <a:spLocks noChangeShapeType="1"/>
          </p:cNvSpPr>
          <p:nvPr/>
        </p:nvSpPr>
        <p:spPr bwMode="auto">
          <a:xfrm>
            <a:off x="7901014" y="18313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45" name="Line 30"/>
          <p:cNvSpPr>
            <a:spLocks noChangeShapeType="1"/>
          </p:cNvSpPr>
          <p:nvPr/>
        </p:nvSpPr>
        <p:spPr bwMode="auto">
          <a:xfrm>
            <a:off x="8172474" y="18313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46" name="Oval 32"/>
          <p:cNvSpPr>
            <a:spLocks noChangeArrowheads="1"/>
          </p:cNvSpPr>
          <p:nvPr/>
        </p:nvSpPr>
        <p:spPr bwMode="auto">
          <a:xfrm>
            <a:off x="8001024" y="21660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47" name="Oval 33"/>
          <p:cNvSpPr>
            <a:spLocks noChangeArrowheads="1"/>
          </p:cNvSpPr>
          <p:nvPr/>
        </p:nvSpPr>
        <p:spPr bwMode="auto">
          <a:xfrm>
            <a:off x="7800998"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8" name="Oval 34"/>
          <p:cNvSpPr>
            <a:spLocks noChangeArrowheads="1"/>
          </p:cNvSpPr>
          <p:nvPr/>
        </p:nvSpPr>
        <p:spPr bwMode="auto">
          <a:xfrm>
            <a:off x="8229624"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9" name="Text Box 35"/>
          <p:cNvSpPr txBox="1">
            <a:spLocks noChangeArrowheads="1"/>
          </p:cNvSpPr>
          <p:nvPr/>
        </p:nvSpPr>
        <p:spPr bwMode="auto">
          <a:xfrm>
            <a:off x="7597755" y="11455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50" name="Line 29"/>
          <p:cNvSpPr>
            <a:spLocks noChangeShapeType="1"/>
          </p:cNvSpPr>
          <p:nvPr/>
        </p:nvSpPr>
        <p:spPr bwMode="auto">
          <a:xfrm>
            <a:off x="7678044" y="1837546"/>
            <a:ext cx="228600" cy="0"/>
          </a:xfrm>
          <a:prstGeom prst="line">
            <a:avLst/>
          </a:prstGeom>
          <a:noFill/>
          <a:ln w="28575">
            <a:solidFill>
              <a:srgbClr val="00FF00"/>
            </a:solidFill>
            <a:round/>
            <a:headEnd/>
            <a:tailEnd/>
          </a:ln>
          <a:effectLst/>
        </p:spPr>
        <p:txBody>
          <a:bodyPr wrap="none" anchor="ctr"/>
          <a:lstStyle/>
          <a:p>
            <a:endParaRPr lang="fr-FR"/>
          </a:p>
        </p:txBody>
      </p:sp>
      <p:sp>
        <p:nvSpPr>
          <p:cNvPr id="151" name="Oval 32"/>
          <p:cNvSpPr>
            <a:spLocks noChangeArrowheads="1"/>
          </p:cNvSpPr>
          <p:nvPr/>
        </p:nvSpPr>
        <p:spPr bwMode="auto">
          <a:xfrm>
            <a:off x="8001024" y="20786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1" name="Line 29"/>
          <p:cNvSpPr>
            <a:spLocks noChangeShapeType="1"/>
          </p:cNvSpPr>
          <p:nvPr/>
        </p:nvSpPr>
        <p:spPr bwMode="auto">
          <a:xfrm>
            <a:off x="7929586" y="2047408"/>
            <a:ext cx="228600" cy="0"/>
          </a:xfrm>
          <a:prstGeom prst="line">
            <a:avLst/>
          </a:prstGeom>
          <a:noFill/>
          <a:ln w="28575">
            <a:solidFill>
              <a:srgbClr val="00FF00"/>
            </a:solidFill>
            <a:round/>
            <a:headEnd/>
            <a:tailEnd/>
          </a:ln>
          <a:effectLst/>
        </p:spPr>
        <p:txBody>
          <a:bodyPr wrap="none" anchor="ctr"/>
          <a:lstStyle/>
          <a:p>
            <a:endParaRPr lang="fr-FR"/>
          </a:p>
        </p:txBody>
      </p:sp>
      <p:sp>
        <p:nvSpPr>
          <p:cNvPr id="162" name="Line 70"/>
          <p:cNvSpPr>
            <a:spLocks noChangeShapeType="1"/>
          </p:cNvSpPr>
          <p:nvPr/>
        </p:nvSpPr>
        <p:spPr bwMode="auto">
          <a:xfrm>
            <a:off x="5712468" y="1831298"/>
            <a:ext cx="400050" cy="0"/>
          </a:xfrm>
          <a:prstGeom prst="line">
            <a:avLst/>
          </a:prstGeom>
          <a:noFill/>
          <a:ln w="28575">
            <a:solidFill>
              <a:srgbClr val="00FF00"/>
            </a:solidFill>
            <a:round/>
            <a:headEnd/>
            <a:tailEnd/>
          </a:ln>
          <a:effectLst/>
        </p:spPr>
        <p:txBody>
          <a:bodyPr wrap="none" anchor="ctr"/>
          <a:lstStyle/>
          <a:p>
            <a:endParaRPr lang="fr-FR"/>
          </a:p>
        </p:txBody>
      </p:sp>
      <p:sp>
        <p:nvSpPr>
          <p:cNvPr id="163" name="Line 70"/>
          <p:cNvSpPr>
            <a:spLocks noChangeShapeType="1"/>
          </p:cNvSpPr>
          <p:nvPr/>
        </p:nvSpPr>
        <p:spPr bwMode="auto">
          <a:xfrm>
            <a:off x="3386132" y="1860574"/>
            <a:ext cx="400050" cy="0"/>
          </a:xfrm>
          <a:prstGeom prst="line">
            <a:avLst/>
          </a:prstGeom>
          <a:noFill/>
          <a:ln w="28575">
            <a:solidFill>
              <a:srgbClr val="00FF00"/>
            </a:solidFill>
            <a:round/>
            <a:headEnd/>
            <a:tailEnd/>
          </a:ln>
          <a:effectLst/>
        </p:spPr>
        <p:txBody>
          <a:bodyPr wrap="none" anchor="ctr"/>
          <a:lstStyle/>
          <a:p>
            <a:endParaRPr lang="fr-FR"/>
          </a:p>
        </p:txBody>
      </p:sp>
      <p:sp>
        <p:nvSpPr>
          <p:cNvPr id="164" name="Line 70"/>
          <p:cNvSpPr>
            <a:spLocks noChangeShapeType="1"/>
          </p:cNvSpPr>
          <p:nvPr/>
        </p:nvSpPr>
        <p:spPr bwMode="auto">
          <a:xfrm>
            <a:off x="4949841" y="1848786"/>
            <a:ext cx="400050" cy="0"/>
          </a:xfrm>
          <a:prstGeom prst="line">
            <a:avLst/>
          </a:prstGeom>
          <a:noFill/>
          <a:ln w="28575">
            <a:solidFill>
              <a:srgbClr val="00FF00"/>
            </a:solidFill>
            <a:round/>
            <a:headEnd/>
            <a:tailEnd/>
          </a:ln>
          <a:effectLst/>
        </p:spPr>
        <p:txBody>
          <a:bodyPr wrap="none" anchor="ctr"/>
          <a:lstStyle/>
          <a:p>
            <a:endParaRPr lang="fr-FR"/>
          </a:p>
        </p:txBody>
      </p:sp>
      <p:sp>
        <p:nvSpPr>
          <p:cNvPr id="165" name="Line 70"/>
          <p:cNvSpPr>
            <a:spLocks noChangeShapeType="1"/>
          </p:cNvSpPr>
          <p:nvPr/>
        </p:nvSpPr>
        <p:spPr bwMode="auto">
          <a:xfrm>
            <a:off x="4572000" y="1848786"/>
            <a:ext cx="936000" cy="0"/>
          </a:xfrm>
          <a:prstGeom prst="line">
            <a:avLst/>
          </a:prstGeom>
          <a:noFill/>
          <a:ln w="28575">
            <a:solidFill>
              <a:srgbClr val="00FF00"/>
            </a:solidFill>
            <a:round/>
            <a:headEnd/>
            <a:tailEnd/>
          </a:ln>
          <a:effectLst/>
        </p:spPr>
        <p:txBody>
          <a:bodyPr wrap="none" anchor="ctr"/>
          <a:lstStyle/>
          <a:p>
            <a:endParaRPr lang="fr-FR"/>
          </a:p>
        </p:txBody>
      </p:sp>
      <p:sp>
        <p:nvSpPr>
          <p:cNvPr id="166" name="Line 3"/>
          <p:cNvSpPr>
            <a:spLocks noChangeShapeType="1"/>
          </p:cNvSpPr>
          <p:nvPr/>
        </p:nvSpPr>
        <p:spPr bwMode="auto">
          <a:xfrm>
            <a:off x="6892011" y="1848786"/>
            <a:ext cx="342900" cy="0"/>
          </a:xfrm>
          <a:prstGeom prst="line">
            <a:avLst/>
          </a:prstGeom>
          <a:noFill/>
          <a:ln w="28575">
            <a:solidFill>
              <a:srgbClr val="00FF00"/>
            </a:solidFill>
            <a:round/>
            <a:headEnd/>
            <a:tailEnd/>
          </a:ln>
          <a:effectLst/>
        </p:spPr>
        <p:txBody>
          <a:bodyPr wrap="none" anchor="ctr"/>
          <a:lstStyle/>
          <a:p>
            <a:endParaRPr lang="fr-FR"/>
          </a:p>
        </p:txBody>
      </p:sp>
      <p:sp>
        <p:nvSpPr>
          <p:cNvPr id="170" name="Line 70"/>
          <p:cNvSpPr>
            <a:spLocks noChangeShapeType="1"/>
          </p:cNvSpPr>
          <p:nvPr/>
        </p:nvSpPr>
        <p:spPr bwMode="auto">
          <a:xfrm>
            <a:off x="8143900" y="1851284"/>
            <a:ext cx="400050" cy="0"/>
          </a:xfrm>
          <a:prstGeom prst="line">
            <a:avLst/>
          </a:prstGeom>
          <a:noFill/>
          <a:ln w="28575">
            <a:solidFill>
              <a:srgbClr val="00FF00"/>
            </a:solidFill>
            <a:round/>
            <a:headEnd/>
            <a:tailEnd/>
          </a:ln>
          <a:effectLst/>
        </p:spPr>
        <p:txBody>
          <a:bodyPr wrap="none" anchor="ctr"/>
          <a:lstStyle/>
          <a:p>
            <a:endParaRPr lang="fr-FR"/>
          </a:p>
        </p:txBody>
      </p:sp>
      <p:sp>
        <p:nvSpPr>
          <p:cNvPr id="171" name="Line 70"/>
          <p:cNvSpPr>
            <a:spLocks noChangeShapeType="1"/>
          </p:cNvSpPr>
          <p:nvPr/>
        </p:nvSpPr>
        <p:spPr bwMode="auto">
          <a:xfrm>
            <a:off x="8435388" y="1851284"/>
            <a:ext cx="180000" cy="0"/>
          </a:xfrm>
          <a:prstGeom prst="line">
            <a:avLst/>
          </a:prstGeom>
          <a:noFill/>
          <a:ln w="28575">
            <a:solidFill>
              <a:srgbClr val="00FF00"/>
            </a:solidFill>
            <a:round/>
            <a:headEnd/>
            <a:tailEnd/>
          </a:ln>
          <a:effectLst/>
        </p:spPr>
        <p:txBody>
          <a:bodyPr wrap="none" anchor="ctr"/>
          <a:lstStyle/>
          <a:p>
            <a:endParaRPr lang="fr-FR"/>
          </a:p>
        </p:txBody>
      </p:sp>
      <p:sp>
        <p:nvSpPr>
          <p:cNvPr id="172" name="Line 70"/>
          <p:cNvSpPr>
            <a:spLocks noChangeShapeType="1"/>
          </p:cNvSpPr>
          <p:nvPr/>
        </p:nvSpPr>
        <p:spPr bwMode="auto">
          <a:xfrm>
            <a:off x="7520015" y="4624460"/>
            <a:ext cx="400050" cy="0"/>
          </a:xfrm>
          <a:prstGeom prst="line">
            <a:avLst/>
          </a:prstGeom>
          <a:noFill/>
          <a:ln w="28575">
            <a:solidFill>
              <a:srgbClr val="00FF00"/>
            </a:solidFill>
            <a:round/>
            <a:headEnd/>
            <a:tailEnd/>
          </a:ln>
          <a:effectLst/>
        </p:spPr>
        <p:txBody>
          <a:bodyPr wrap="none" anchor="ctr"/>
          <a:lstStyle/>
          <a:p>
            <a:endParaRPr lang="fr-FR"/>
          </a:p>
        </p:txBody>
      </p:sp>
      <p:sp>
        <p:nvSpPr>
          <p:cNvPr id="173" name="Line 70"/>
          <p:cNvSpPr>
            <a:spLocks noChangeShapeType="1"/>
          </p:cNvSpPr>
          <p:nvPr/>
        </p:nvSpPr>
        <p:spPr bwMode="auto">
          <a:xfrm>
            <a:off x="7846049" y="4624465"/>
            <a:ext cx="729000" cy="0"/>
          </a:xfrm>
          <a:prstGeom prst="line">
            <a:avLst/>
          </a:prstGeom>
          <a:noFill/>
          <a:ln w="28575">
            <a:solidFill>
              <a:srgbClr val="00FF00"/>
            </a:solidFill>
            <a:round/>
            <a:headEnd/>
            <a:tailEnd/>
          </a:ln>
          <a:effectLst/>
        </p:spPr>
        <p:txBody>
          <a:bodyPr wrap="none" anchor="ctr"/>
          <a:lstStyle/>
          <a:p>
            <a:endParaRPr lang="fr-FR"/>
          </a:p>
        </p:txBody>
      </p:sp>
      <p:sp>
        <p:nvSpPr>
          <p:cNvPr id="176" name="Line 68"/>
          <p:cNvSpPr>
            <a:spLocks noChangeShapeType="1"/>
          </p:cNvSpPr>
          <p:nvPr/>
        </p:nvSpPr>
        <p:spPr bwMode="auto">
          <a:xfrm rot="5400000">
            <a:off x="8056060" y="4078184"/>
            <a:ext cx="1116000" cy="0"/>
          </a:xfrm>
          <a:prstGeom prst="line">
            <a:avLst/>
          </a:prstGeom>
          <a:noFill/>
          <a:ln w="28575">
            <a:solidFill>
              <a:srgbClr val="00FF00"/>
            </a:solidFill>
            <a:round/>
            <a:headEnd/>
            <a:tailEnd/>
          </a:ln>
          <a:effectLst/>
        </p:spPr>
        <p:txBody>
          <a:bodyPr wrap="none" anchor="ctr"/>
          <a:lstStyle/>
          <a:p>
            <a:endParaRPr lang="fr-FR"/>
          </a:p>
        </p:txBody>
      </p:sp>
      <p:sp>
        <p:nvSpPr>
          <p:cNvPr id="177" name="Line 68"/>
          <p:cNvSpPr>
            <a:spLocks noChangeShapeType="1"/>
          </p:cNvSpPr>
          <p:nvPr/>
        </p:nvSpPr>
        <p:spPr bwMode="auto">
          <a:xfrm rot="5400000">
            <a:off x="7974691" y="2458796"/>
            <a:ext cx="1260000" cy="0"/>
          </a:xfrm>
          <a:prstGeom prst="line">
            <a:avLst/>
          </a:prstGeom>
          <a:noFill/>
          <a:ln w="28575">
            <a:solidFill>
              <a:srgbClr val="00FF00"/>
            </a:solidFill>
            <a:round/>
            <a:headEnd/>
            <a:tailEnd/>
          </a:ln>
          <a:effectLst/>
        </p:spPr>
        <p:txBody>
          <a:bodyPr wrap="none" anchor="ctr"/>
          <a:lstStyle/>
          <a:p>
            <a:endParaRPr lang="fr-FR"/>
          </a:p>
        </p:txBody>
      </p:sp>
      <p:sp>
        <p:nvSpPr>
          <p:cNvPr id="178" name="Line 72"/>
          <p:cNvSpPr>
            <a:spLocks noChangeShapeType="1"/>
          </p:cNvSpPr>
          <p:nvPr/>
        </p:nvSpPr>
        <p:spPr bwMode="auto">
          <a:xfrm>
            <a:off x="1603590" y="4437060"/>
            <a:ext cx="0" cy="152400"/>
          </a:xfrm>
          <a:prstGeom prst="line">
            <a:avLst/>
          </a:prstGeom>
          <a:noFill/>
          <a:ln w="28575">
            <a:solidFill>
              <a:srgbClr val="00FF00"/>
            </a:solidFill>
            <a:round/>
            <a:headEnd/>
            <a:tailEnd/>
          </a:ln>
          <a:effectLst/>
        </p:spPr>
        <p:txBody>
          <a:bodyPr wrap="none" anchor="ctr"/>
          <a:lstStyle/>
          <a:p>
            <a:endParaRPr lang="fr-FR"/>
          </a:p>
        </p:txBody>
      </p:sp>
      <p:sp>
        <p:nvSpPr>
          <p:cNvPr id="179" name="Ellipse 178"/>
          <p:cNvSpPr/>
          <p:nvPr/>
        </p:nvSpPr>
        <p:spPr>
          <a:xfrm>
            <a:off x="2928926"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0" name="Ellipse 179"/>
          <p:cNvSpPr/>
          <p:nvPr/>
        </p:nvSpPr>
        <p:spPr>
          <a:xfrm>
            <a:off x="6289329"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1" name="Ellipse 180"/>
          <p:cNvSpPr/>
          <p:nvPr/>
        </p:nvSpPr>
        <p:spPr>
          <a:xfrm rot="5400000">
            <a:off x="7142813" y="3061741"/>
            <a:ext cx="1139252" cy="3822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accent1">
                    <a:lumMod val="50000"/>
                  </a:schemeClr>
                </a:solidFill>
              </a:rPr>
              <a:t>N.O</a:t>
            </a:r>
            <a:endParaRPr lang="fr-FR" b="1" dirty="0">
              <a:solidFill>
                <a:schemeClr val="accent1">
                  <a:lumMod val="50000"/>
                </a:schemeClr>
              </a:solidFill>
            </a:endParaRPr>
          </a:p>
        </p:txBody>
      </p:sp>
      <p:sp>
        <p:nvSpPr>
          <p:cNvPr id="152" name="Line 82"/>
          <p:cNvSpPr>
            <a:spLocks noChangeShapeType="1"/>
          </p:cNvSpPr>
          <p:nvPr/>
        </p:nvSpPr>
        <p:spPr bwMode="auto">
          <a:xfrm flipV="1">
            <a:off x="8427253" y="2915582"/>
            <a:ext cx="54000" cy="152400"/>
          </a:xfrm>
          <a:prstGeom prst="line">
            <a:avLst/>
          </a:prstGeom>
          <a:noFill/>
          <a:ln w="28575">
            <a:solidFill>
              <a:srgbClr val="00FF00"/>
            </a:solidFill>
            <a:round/>
            <a:headEnd/>
            <a:tailEnd/>
          </a:ln>
          <a:effectLst/>
        </p:spPr>
        <p:txBody>
          <a:bodyPr wrap="none" anchor="ctr"/>
          <a:lstStyle/>
          <a:p>
            <a:endParaRPr lang="fr-FR" dirty="0"/>
          </a:p>
        </p:txBody>
      </p:sp>
      <p:sp>
        <p:nvSpPr>
          <p:cNvPr id="153" name="Rectangle 40"/>
          <p:cNvSpPr>
            <a:spLocks noChangeArrowheads="1"/>
          </p:cNvSpPr>
          <p:nvPr/>
        </p:nvSpPr>
        <p:spPr bwMode="auto">
          <a:xfrm rot="14766614">
            <a:off x="8384488" y="293936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55" name="Oval 10"/>
          <p:cNvSpPr>
            <a:spLocks noChangeArrowheads="1"/>
          </p:cNvSpPr>
          <p:nvPr/>
        </p:nvSpPr>
        <p:spPr bwMode="auto">
          <a:xfrm>
            <a:off x="1943082"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56" name="Rectangle 27"/>
          <p:cNvSpPr>
            <a:spLocks noChangeArrowheads="1"/>
          </p:cNvSpPr>
          <p:nvPr/>
        </p:nvSpPr>
        <p:spPr bwMode="auto">
          <a:xfrm>
            <a:off x="4055078"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57" name="Line 28"/>
          <p:cNvSpPr>
            <a:spLocks noChangeShapeType="1"/>
          </p:cNvSpPr>
          <p:nvPr/>
        </p:nvSpPr>
        <p:spPr bwMode="auto">
          <a:xfrm>
            <a:off x="4340828" y="1828783"/>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58" name="Line 29"/>
          <p:cNvSpPr>
            <a:spLocks noChangeShapeType="1"/>
          </p:cNvSpPr>
          <p:nvPr/>
        </p:nvSpPr>
        <p:spPr bwMode="auto">
          <a:xfrm>
            <a:off x="4329585" y="2057383"/>
            <a:ext cx="228600" cy="0"/>
          </a:xfrm>
          <a:prstGeom prst="line">
            <a:avLst/>
          </a:prstGeom>
          <a:noFill/>
          <a:ln w="28575">
            <a:solidFill>
              <a:srgbClr val="00FF00"/>
            </a:solidFill>
            <a:round/>
            <a:headEnd/>
            <a:tailEnd/>
          </a:ln>
          <a:effectLst/>
        </p:spPr>
        <p:txBody>
          <a:bodyPr wrap="none" anchor="ctr"/>
          <a:lstStyle/>
          <a:p>
            <a:endParaRPr lang="fr-FR"/>
          </a:p>
        </p:txBody>
      </p:sp>
      <p:sp>
        <p:nvSpPr>
          <p:cNvPr id="159" name="Line 30"/>
          <p:cNvSpPr>
            <a:spLocks noChangeShapeType="1"/>
          </p:cNvSpPr>
          <p:nvPr/>
        </p:nvSpPr>
        <p:spPr bwMode="auto">
          <a:xfrm>
            <a:off x="4569428" y="1828783"/>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60" name="Oval 31"/>
          <p:cNvSpPr>
            <a:spLocks noChangeArrowheads="1"/>
          </p:cNvSpPr>
          <p:nvPr/>
        </p:nvSpPr>
        <p:spPr bwMode="auto">
          <a:xfrm>
            <a:off x="4397978" y="20573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7" name="Oval 32"/>
          <p:cNvSpPr>
            <a:spLocks noChangeArrowheads="1"/>
          </p:cNvSpPr>
          <p:nvPr/>
        </p:nvSpPr>
        <p:spPr bwMode="auto">
          <a:xfrm>
            <a:off x="4397978" y="21335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8" name="Oval 33"/>
          <p:cNvSpPr>
            <a:spLocks noChangeArrowheads="1"/>
          </p:cNvSpPr>
          <p:nvPr/>
        </p:nvSpPr>
        <p:spPr bwMode="auto">
          <a:xfrm>
            <a:off x="4112228"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69" name="Oval 34"/>
          <p:cNvSpPr>
            <a:spLocks noChangeArrowheads="1"/>
          </p:cNvSpPr>
          <p:nvPr/>
        </p:nvSpPr>
        <p:spPr bwMode="auto">
          <a:xfrm>
            <a:off x="4626578"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74" name="Text Box 35"/>
          <p:cNvSpPr txBox="1">
            <a:spLocks noChangeArrowheads="1"/>
          </p:cNvSpPr>
          <p:nvPr/>
        </p:nvSpPr>
        <p:spPr bwMode="auto">
          <a:xfrm>
            <a:off x="4055078" y="1142984"/>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82" name="Line 70"/>
          <p:cNvSpPr>
            <a:spLocks noChangeShapeType="1"/>
          </p:cNvSpPr>
          <p:nvPr/>
        </p:nvSpPr>
        <p:spPr bwMode="auto">
          <a:xfrm>
            <a:off x="3786182" y="1848769"/>
            <a:ext cx="400050" cy="0"/>
          </a:xfrm>
          <a:prstGeom prst="line">
            <a:avLst/>
          </a:prstGeom>
          <a:noFill/>
          <a:ln w="28575">
            <a:solidFill>
              <a:srgbClr val="00FF00"/>
            </a:solidFill>
            <a:round/>
            <a:headEnd/>
            <a:tailEnd/>
          </a:ln>
          <a:effectLst/>
        </p:spPr>
        <p:txBody>
          <a:bodyPr wrap="none" anchor="ctr"/>
          <a:lstStyle/>
          <a:p>
            <a:endParaRPr lang="fr-FR"/>
          </a:p>
        </p:txBody>
      </p:sp>
      <p:sp>
        <p:nvSpPr>
          <p:cNvPr id="183" name="Line 70"/>
          <p:cNvSpPr>
            <a:spLocks noChangeShapeType="1"/>
          </p:cNvSpPr>
          <p:nvPr/>
        </p:nvSpPr>
        <p:spPr bwMode="auto">
          <a:xfrm>
            <a:off x="3932336" y="1848769"/>
            <a:ext cx="400050" cy="0"/>
          </a:xfrm>
          <a:prstGeom prst="line">
            <a:avLst/>
          </a:prstGeom>
          <a:noFill/>
          <a:ln w="28575">
            <a:solidFill>
              <a:srgbClr val="00FF00"/>
            </a:solidFill>
            <a:round/>
            <a:headEnd/>
            <a:tailEnd/>
          </a:ln>
          <a:effectLst/>
        </p:spPr>
        <p:txBody>
          <a:bodyPr wrap="none" anchor="ctr"/>
          <a:lstStyle/>
          <a:p>
            <a:endParaRPr lang="fr-FR"/>
          </a:p>
        </p:txBody>
      </p:sp>
      <p:sp>
        <p:nvSpPr>
          <p:cNvPr id="184" name="AutoShape 81"/>
          <p:cNvSpPr>
            <a:spLocks noChangeArrowheads="1"/>
          </p:cNvSpPr>
          <p:nvPr/>
        </p:nvSpPr>
        <p:spPr bwMode="auto">
          <a:xfrm>
            <a:off x="4931771" y="1713876"/>
            <a:ext cx="171450" cy="228600"/>
          </a:xfrm>
          <a:prstGeom prst="irregularSeal2">
            <a:avLst/>
          </a:prstGeom>
          <a:solidFill>
            <a:srgbClr val="FF0000"/>
          </a:solidFill>
          <a:ln w="9525">
            <a:solidFill>
              <a:schemeClr val="tx1"/>
            </a:solidFill>
            <a:miter lim="800000"/>
            <a:headEnd/>
            <a:tailEnd/>
          </a:ln>
          <a:effectLst/>
        </p:spPr>
        <p:txBody>
          <a:bodyPr wrap="none" anchor="ctr"/>
          <a:lstStyle/>
          <a:p>
            <a:endParaRPr lang="fr-FR"/>
          </a:p>
        </p:txBody>
      </p:sp>
      <p:sp>
        <p:nvSpPr>
          <p:cNvPr id="185" name="Éclair 184"/>
          <p:cNvSpPr/>
          <p:nvPr/>
        </p:nvSpPr>
        <p:spPr>
          <a:xfrm>
            <a:off x="4847453" y="1214204"/>
            <a:ext cx="168640" cy="479685"/>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6" name="Rectangle à coins arrondis 185"/>
          <p:cNvSpPr/>
          <p:nvPr/>
        </p:nvSpPr>
        <p:spPr>
          <a:xfrm>
            <a:off x="4214810" y="785794"/>
            <a:ext cx="1337873" cy="4497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rgbClr val="FF0000"/>
                </a:solidFill>
              </a:rPr>
              <a:t>Defaut</a:t>
            </a:r>
            <a:endParaRPr lang="fr-FR" b="1" dirty="0">
              <a:solidFill>
                <a:srgbClr val="FF0000"/>
              </a:solidFill>
            </a:endParaRPr>
          </a:p>
        </p:txBody>
      </p:sp>
      <p:sp>
        <p:nvSpPr>
          <p:cNvPr id="188" name="Espace réservé de la date 187"/>
          <p:cNvSpPr>
            <a:spLocks noGrp="1"/>
          </p:cNvSpPr>
          <p:nvPr>
            <p:ph type="dt" sz="half" idx="10"/>
          </p:nvPr>
        </p:nvSpPr>
        <p:spPr/>
        <p:txBody>
          <a:bodyPr/>
          <a:lstStyle/>
          <a:p>
            <a:fld id="{BFBEDBF4-09C5-433A-A691-179959449E03}" type="datetime1">
              <a:rPr lang="fr-FR" smtClean="0"/>
              <a:pPr/>
              <a:t>19/06/2016</a:t>
            </a:fld>
            <a:endParaRPr lang="fr-BE"/>
          </a:p>
        </p:txBody>
      </p:sp>
      <p:sp>
        <p:nvSpPr>
          <p:cNvPr id="189" name="Espace réservé du numéro de diapositive 188"/>
          <p:cNvSpPr>
            <a:spLocks noGrp="1"/>
          </p:cNvSpPr>
          <p:nvPr>
            <p:ph type="sldNum" sz="quarter" idx="12"/>
          </p:nvPr>
        </p:nvSpPr>
        <p:spPr/>
        <p:txBody>
          <a:bodyPr/>
          <a:lstStyle/>
          <a:p>
            <a:fld id="{CF4668DC-857F-487D-BFFA-8C0CA5037977}" type="slidenum">
              <a:rPr lang="fr-BE" smtClean="0"/>
              <a:pPr/>
              <a:t>18</a:t>
            </a:fld>
            <a:endParaRPr lang="fr-BE"/>
          </a:p>
        </p:txBody>
      </p:sp>
    </p:spTree>
    <p:extLst>
      <p:ext uri="{BB962C8B-B14F-4D97-AF65-F5344CB8AC3E}">
        <p14:creationId xmlns:p14="http://schemas.microsoft.com/office/powerpoint/2010/main" xmlns="" val="9444880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3381" y="1600200"/>
            <a:ext cx="83384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Ps1</a:t>
            </a:r>
            <a:endParaRPr lang="en-US" b="1" dirty="0">
              <a:solidFill>
                <a:schemeClr val="bg1"/>
              </a:solidFill>
              <a:latin typeface="Arial" charset="0"/>
            </a:endParaRPr>
          </a:p>
        </p:txBody>
      </p:sp>
      <p:sp>
        <p:nvSpPr>
          <p:cNvPr id="9" name="Line 4"/>
          <p:cNvSpPr>
            <a:spLocks noChangeShapeType="1"/>
          </p:cNvSpPr>
          <p:nvPr/>
        </p:nvSpPr>
        <p:spPr bwMode="auto">
          <a:xfrm flipV="1">
            <a:off x="1142976" y="1676400"/>
            <a:ext cx="228600" cy="152400"/>
          </a:xfrm>
          <a:prstGeom prst="line">
            <a:avLst/>
          </a:prstGeom>
          <a:noFill/>
          <a:ln w="28575">
            <a:solidFill>
              <a:srgbClr val="00FF00"/>
            </a:solidFill>
            <a:round/>
            <a:headEnd/>
            <a:tailEnd/>
          </a:ln>
          <a:effectLst/>
        </p:spPr>
        <p:txBody>
          <a:bodyPr wrap="none" anchor="ctr"/>
          <a:lstStyle/>
          <a:p>
            <a:endParaRPr lang="fr-FR"/>
          </a:p>
        </p:txBody>
      </p:sp>
      <p:sp>
        <p:nvSpPr>
          <p:cNvPr id="10" name="Rectangle 5"/>
          <p:cNvSpPr>
            <a:spLocks noChangeArrowheads="1"/>
          </p:cNvSpPr>
          <p:nvPr/>
        </p:nvSpPr>
        <p:spPr bwMode="auto">
          <a:xfrm>
            <a:off x="175734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 name="Rectangle 6"/>
          <p:cNvSpPr>
            <a:spLocks noChangeArrowheads="1"/>
          </p:cNvSpPr>
          <p:nvPr/>
        </p:nvSpPr>
        <p:spPr bwMode="auto">
          <a:xfrm rot="14766614">
            <a:off x="1203949" y="168592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2" name="Oval 7"/>
          <p:cNvSpPr>
            <a:spLocks noChangeArrowheads="1"/>
          </p:cNvSpPr>
          <p:nvPr/>
        </p:nvSpPr>
        <p:spPr bwMode="auto">
          <a:xfrm>
            <a:off x="2071670" y="21240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3" name="Oval 8"/>
          <p:cNvSpPr>
            <a:spLocks noChangeArrowheads="1"/>
          </p:cNvSpPr>
          <p:nvPr/>
        </p:nvSpPr>
        <p:spPr bwMode="auto">
          <a:xfrm>
            <a:off x="2071670" y="22002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5" name="Oval 10"/>
          <p:cNvSpPr>
            <a:spLocks noChangeArrowheads="1"/>
          </p:cNvSpPr>
          <p:nvPr/>
        </p:nvSpPr>
        <p:spPr bwMode="auto">
          <a:xfrm>
            <a:off x="2285984"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6" name="Text Box 11"/>
          <p:cNvSpPr txBox="1">
            <a:spLocks noChangeArrowheads="1"/>
          </p:cNvSpPr>
          <p:nvPr/>
        </p:nvSpPr>
        <p:spPr bwMode="auto">
          <a:xfrm>
            <a:off x="1785918" y="1209669"/>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7" name="Rectangle 12"/>
          <p:cNvSpPr>
            <a:spLocks noChangeArrowheads="1"/>
          </p:cNvSpPr>
          <p:nvPr/>
        </p:nvSpPr>
        <p:spPr bwMode="auto">
          <a:xfrm>
            <a:off x="285748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2" name="Group 13"/>
          <p:cNvGrpSpPr>
            <a:grpSpLocks/>
          </p:cNvGrpSpPr>
          <p:nvPr/>
        </p:nvGrpSpPr>
        <p:grpSpPr bwMode="auto">
          <a:xfrm>
            <a:off x="1357290" y="1828800"/>
            <a:ext cx="2001206" cy="314316"/>
            <a:chOff x="1680" y="1152"/>
            <a:chExt cx="2236" cy="144"/>
          </a:xfrm>
        </p:grpSpPr>
        <p:sp>
          <p:nvSpPr>
            <p:cNvPr id="19" name="Line 14"/>
            <p:cNvSpPr>
              <a:spLocks noChangeShapeType="1"/>
            </p:cNvSpPr>
            <p:nvPr/>
          </p:nvSpPr>
          <p:spPr bwMode="auto">
            <a:xfrm>
              <a:off x="1680" y="1152"/>
              <a:ext cx="684" cy="0"/>
            </a:xfrm>
            <a:prstGeom prst="line">
              <a:avLst/>
            </a:prstGeom>
            <a:noFill/>
            <a:ln w="28575">
              <a:solidFill>
                <a:srgbClr val="00FF00"/>
              </a:solidFill>
              <a:round/>
              <a:headEnd/>
              <a:tailEnd/>
            </a:ln>
            <a:effectLst/>
          </p:spPr>
          <p:txBody>
            <a:bodyPr wrap="none" anchor="ctr"/>
            <a:lstStyle/>
            <a:p>
              <a:endParaRPr lang="fr-FR"/>
            </a:p>
          </p:txBody>
        </p:sp>
        <p:sp>
          <p:nvSpPr>
            <p:cNvPr id="20" name="Line 15"/>
            <p:cNvSpPr>
              <a:spLocks noChangeShapeType="1"/>
            </p:cNvSpPr>
            <p:nvPr/>
          </p:nvSpPr>
          <p:spPr bwMode="auto">
            <a:xfrm>
              <a:off x="2398"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21" name="Line 16"/>
            <p:cNvSpPr>
              <a:spLocks noChangeShapeType="1"/>
            </p:cNvSpPr>
            <p:nvPr/>
          </p:nvSpPr>
          <p:spPr bwMode="auto">
            <a:xfrm>
              <a:off x="2398" y="1296"/>
              <a:ext cx="282" cy="0"/>
            </a:xfrm>
            <a:prstGeom prst="line">
              <a:avLst/>
            </a:prstGeom>
            <a:noFill/>
            <a:ln w="28575">
              <a:solidFill>
                <a:srgbClr val="00FF00"/>
              </a:solidFill>
              <a:round/>
              <a:headEnd/>
              <a:tailEnd/>
            </a:ln>
            <a:effectLst/>
          </p:spPr>
          <p:txBody>
            <a:bodyPr wrap="none" anchor="ctr"/>
            <a:lstStyle/>
            <a:p>
              <a:endParaRPr lang="fr-FR"/>
            </a:p>
          </p:txBody>
        </p:sp>
        <p:sp>
          <p:nvSpPr>
            <p:cNvPr id="22" name="Line 17"/>
            <p:cNvSpPr>
              <a:spLocks noChangeShapeType="1"/>
            </p:cNvSpPr>
            <p:nvPr/>
          </p:nvSpPr>
          <p:spPr bwMode="auto">
            <a:xfrm>
              <a:off x="2718"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23" name="Line 18"/>
            <p:cNvSpPr>
              <a:spLocks noChangeShapeType="1"/>
            </p:cNvSpPr>
            <p:nvPr/>
          </p:nvSpPr>
          <p:spPr bwMode="auto">
            <a:xfrm>
              <a:off x="2750" y="1152"/>
              <a:ext cx="965" cy="0"/>
            </a:xfrm>
            <a:prstGeom prst="line">
              <a:avLst/>
            </a:prstGeom>
            <a:noFill/>
            <a:ln w="28575">
              <a:solidFill>
                <a:srgbClr val="00FF00"/>
              </a:solidFill>
              <a:round/>
              <a:headEnd/>
              <a:tailEnd/>
            </a:ln>
            <a:effectLst/>
          </p:spPr>
          <p:txBody>
            <a:bodyPr wrap="none" anchor="ctr"/>
            <a:lstStyle/>
            <a:p>
              <a:endParaRPr lang="fr-FR"/>
            </a:p>
          </p:txBody>
        </p:sp>
        <p:sp>
          <p:nvSpPr>
            <p:cNvPr id="24" name="Line 19"/>
            <p:cNvSpPr>
              <a:spLocks noChangeShapeType="1"/>
            </p:cNvSpPr>
            <p:nvPr/>
          </p:nvSpPr>
          <p:spPr bwMode="auto">
            <a:xfrm>
              <a:off x="3675"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25" name="Line 20"/>
            <p:cNvSpPr>
              <a:spLocks noChangeShapeType="1"/>
            </p:cNvSpPr>
            <p:nvPr/>
          </p:nvSpPr>
          <p:spPr bwMode="auto">
            <a:xfrm>
              <a:off x="3675" y="1296"/>
              <a:ext cx="241" cy="0"/>
            </a:xfrm>
            <a:prstGeom prst="line">
              <a:avLst/>
            </a:prstGeom>
            <a:noFill/>
            <a:ln w="28575">
              <a:solidFill>
                <a:srgbClr val="00FF00"/>
              </a:solidFill>
              <a:round/>
              <a:headEnd/>
              <a:tailEnd/>
            </a:ln>
            <a:effectLst/>
          </p:spPr>
          <p:txBody>
            <a:bodyPr wrap="none" anchor="ctr"/>
            <a:lstStyle/>
            <a:p>
              <a:endParaRPr lang="fr-FR"/>
            </a:p>
          </p:txBody>
        </p:sp>
      </p:grpSp>
      <p:sp>
        <p:nvSpPr>
          <p:cNvPr id="26" name="Line 21"/>
          <p:cNvSpPr>
            <a:spLocks noChangeShapeType="1"/>
          </p:cNvSpPr>
          <p:nvPr/>
        </p:nvSpPr>
        <p:spPr bwMode="auto">
          <a:xfrm>
            <a:off x="3386132" y="1857364"/>
            <a:ext cx="0" cy="252000"/>
          </a:xfrm>
          <a:prstGeom prst="line">
            <a:avLst/>
          </a:prstGeom>
          <a:noFill/>
          <a:ln w="38100" cmpd="dbl">
            <a:solidFill>
              <a:srgbClr val="00FF00"/>
            </a:solidFill>
            <a:round/>
            <a:headEnd/>
            <a:tailEnd/>
          </a:ln>
          <a:effectLst/>
        </p:spPr>
        <p:txBody>
          <a:bodyPr wrap="none" anchor="ctr"/>
          <a:lstStyle/>
          <a:p>
            <a:endParaRPr lang="fr-FR"/>
          </a:p>
        </p:txBody>
      </p:sp>
      <p:sp>
        <p:nvSpPr>
          <p:cNvPr id="27" name="Oval 22"/>
          <p:cNvSpPr>
            <a:spLocks noChangeArrowheads="1"/>
          </p:cNvSpPr>
          <p:nvPr/>
        </p:nvSpPr>
        <p:spPr bwMode="auto">
          <a:xfrm>
            <a:off x="3214678" y="21288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8" name="Oval 23"/>
          <p:cNvSpPr>
            <a:spLocks noChangeArrowheads="1"/>
          </p:cNvSpPr>
          <p:nvPr/>
        </p:nvSpPr>
        <p:spPr bwMode="auto">
          <a:xfrm>
            <a:off x="3214678" y="22050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9" name="Oval 24"/>
          <p:cNvSpPr>
            <a:spLocks noChangeArrowheads="1"/>
          </p:cNvSpPr>
          <p:nvPr/>
        </p:nvSpPr>
        <p:spPr bwMode="auto">
          <a:xfrm>
            <a:off x="3000364"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0" name="Oval 25"/>
          <p:cNvSpPr>
            <a:spLocks noChangeArrowheads="1"/>
          </p:cNvSpPr>
          <p:nvPr/>
        </p:nvSpPr>
        <p:spPr bwMode="auto">
          <a:xfrm>
            <a:off x="3575018"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1" name="Text Box 26"/>
          <p:cNvSpPr txBox="1">
            <a:spLocks noChangeArrowheads="1"/>
          </p:cNvSpPr>
          <p:nvPr/>
        </p:nvSpPr>
        <p:spPr bwMode="auto">
          <a:xfrm>
            <a:off x="3003518"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32" name="Rectangle 27"/>
          <p:cNvSpPr>
            <a:spLocks noChangeArrowheads="1"/>
          </p:cNvSpPr>
          <p:nvPr/>
        </p:nvSpPr>
        <p:spPr bwMode="auto">
          <a:xfrm>
            <a:off x="5218737"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3" name="Line 28"/>
          <p:cNvSpPr>
            <a:spLocks noChangeShapeType="1"/>
          </p:cNvSpPr>
          <p:nvPr/>
        </p:nvSpPr>
        <p:spPr bwMode="auto">
          <a:xfrm>
            <a:off x="5504487"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34" name="Line 29"/>
          <p:cNvSpPr>
            <a:spLocks noChangeShapeType="1"/>
          </p:cNvSpPr>
          <p:nvPr/>
        </p:nvSpPr>
        <p:spPr bwMode="auto">
          <a:xfrm>
            <a:off x="5493244" y="2057400"/>
            <a:ext cx="228600" cy="0"/>
          </a:xfrm>
          <a:prstGeom prst="line">
            <a:avLst/>
          </a:prstGeom>
          <a:noFill/>
          <a:ln w="28575">
            <a:solidFill>
              <a:srgbClr val="00FF00"/>
            </a:solidFill>
            <a:round/>
            <a:headEnd/>
            <a:tailEnd/>
          </a:ln>
          <a:effectLst/>
        </p:spPr>
        <p:txBody>
          <a:bodyPr wrap="none" anchor="ctr"/>
          <a:lstStyle/>
          <a:p>
            <a:endParaRPr lang="fr-FR"/>
          </a:p>
        </p:txBody>
      </p:sp>
      <p:sp>
        <p:nvSpPr>
          <p:cNvPr id="35" name="Line 30"/>
          <p:cNvSpPr>
            <a:spLocks noChangeShapeType="1"/>
          </p:cNvSpPr>
          <p:nvPr/>
        </p:nvSpPr>
        <p:spPr bwMode="auto">
          <a:xfrm>
            <a:off x="5733087"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36" name="Oval 31"/>
          <p:cNvSpPr>
            <a:spLocks noChangeArrowheads="1"/>
          </p:cNvSpPr>
          <p:nvPr/>
        </p:nvSpPr>
        <p:spPr bwMode="auto">
          <a:xfrm>
            <a:off x="5561637" y="2057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7" name="Oval 32"/>
          <p:cNvSpPr>
            <a:spLocks noChangeArrowheads="1"/>
          </p:cNvSpPr>
          <p:nvPr/>
        </p:nvSpPr>
        <p:spPr bwMode="auto">
          <a:xfrm>
            <a:off x="5561637" y="21336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8" name="Oval 33"/>
          <p:cNvSpPr>
            <a:spLocks noChangeArrowheads="1"/>
          </p:cNvSpPr>
          <p:nvPr/>
        </p:nvSpPr>
        <p:spPr bwMode="auto">
          <a:xfrm>
            <a:off x="527588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9" name="Oval 34"/>
          <p:cNvSpPr>
            <a:spLocks noChangeArrowheads="1"/>
          </p:cNvSpPr>
          <p:nvPr/>
        </p:nvSpPr>
        <p:spPr bwMode="auto">
          <a:xfrm>
            <a:off x="579023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40" name="Text Box 35"/>
          <p:cNvSpPr txBox="1">
            <a:spLocks noChangeArrowheads="1"/>
          </p:cNvSpPr>
          <p:nvPr/>
        </p:nvSpPr>
        <p:spPr bwMode="auto">
          <a:xfrm>
            <a:off x="5218737"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42" name="Text Box 37"/>
          <p:cNvSpPr txBox="1">
            <a:spLocks noChangeArrowheads="1"/>
          </p:cNvSpPr>
          <p:nvPr/>
        </p:nvSpPr>
        <p:spPr bwMode="auto">
          <a:xfrm>
            <a:off x="178582" y="4380870"/>
            <a:ext cx="82241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Ps2</a:t>
            </a:r>
            <a:endParaRPr lang="en-US" b="1" dirty="0">
              <a:solidFill>
                <a:schemeClr val="bg1"/>
              </a:solidFill>
              <a:latin typeface="Arial" charset="0"/>
            </a:endParaRPr>
          </a:p>
        </p:txBody>
      </p:sp>
      <p:sp>
        <p:nvSpPr>
          <p:cNvPr id="44" name="Rectangle 39"/>
          <p:cNvSpPr>
            <a:spLocks noChangeArrowheads="1"/>
          </p:cNvSpPr>
          <p:nvPr/>
        </p:nvSpPr>
        <p:spPr bwMode="auto">
          <a:xfrm>
            <a:off x="26360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5" name="Rectangle 40"/>
          <p:cNvSpPr>
            <a:spLocks noChangeArrowheads="1"/>
          </p:cNvSpPr>
          <p:nvPr/>
        </p:nvSpPr>
        <p:spPr bwMode="auto">
          <a:xfrm rot="14766614">
            <a:off x="1391888" y="442087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46" name="Line 41"/>
          <p:cNvSpPr>
            <a:spLocks noChangeShapeType="1"/>
          </p:cNvSpPr>
          <p:nvPr/>
        </p:nvSpPr>
        <p:spPr bwMode="auto">
          <a:xfrm>
            <a:off x="29217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7" name="Line 42"/>
          <p:cNvSpPr>
            <a:spLocks noChangeShapeType="1"/>
          </p:cNvSpPr>
          <p:nvPr/>
        </p:nvSpPr>
        <p:spPr bwMode="auto">
          <a:xfrm>
            <a:off x="29217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48" name="Line 43"/>
          <p:cNvSpPr>
            <a:spLocks noChangeShapeType="1"/>
          </p:cNvSpPr>
          <p:nvPr/>
        </p:nvSpPr>
        <p:spPr bwMode="auto">
          <a:xfrm>
            <a:off x="31503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9" name="Oval 44"/>
          <p:cNvSpPr>
            <a:spLocks noChangeArrowheads="1"/>
          </p:cNvSpPr>
          <p:nvPr/>
        </p:nvSpPr>
        <p:spPr bwMode="auto">
          <a:xfrm>
            <a:off x="29789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0" name="Oval 45"/>
          <p:cNvSpPr>
            <a:spLocks noChangeArrowheads="1"/>
          </p:cNvSpPr>
          <p:nvPr/>
        </p:nvSpPr>
        <p:spPr bwMode="auto">
          <a:xfrm>
            <a:off x="29789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46"/>
          <p:cNvSpPr>
            <a:spLocks noChangeArrowheads="1"/>
          </p:cNvSpPr>
          <p:nvPr/>
        </p:nvSpPr>
        <p:spPr bwMode="auto">
          <a:xfrm>
            <a:off x="26931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47"/>
          <p:cNvSpPr>
            <a:spLocks noChangeArrowheads="1"/>
          </p:cNvSpPr>
          <p:nvPr/>
        </p:nvSpPr>
        <p:spPr bwMode="auto">
          <a:xfrm>
            <a:off x="32075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Line 48"/>
          <p:cNvSpPr>
            <a:spLocks noChangeShapeType="1"/>
          </p:cNvSpPr>
          <p:nvPr/>
        </p:nvSpPr>
        <p:spPr bwMode="auto">
          <a:xfrm>
            <a:off x="3150383" y="4609470"/>
            <a:ext cx="1257300" cy="0"/>
          </a:xfrm>
          <a:prstGeom prst="line">
            <a:avLst/>
          </a:prstGeom>
          <a:noFill/>
          <a:ln w="28575">
            <a:solidFill>
              <a:srgbClr val="00FF00"/>
            </a:solidFill>
            <a:round/>
            <a:headEnd/>
            <a:tailEnd/>
          </a:ln>
          <a:effectLst/>
        </p:spPr>
        <p:txBody>
          <a:bodyPr wrap="none" anchor="ctr"/>
          <a:lstStyle/>
          <a:p>
            <a:endParaRPr lang="fr-FR"/>
          </a:p>
        </p:txBody>
      </p:sp>
      <p:sp>
        <p:nvSpPr>
          <p:cNvPr id="54" name="Text Box 49"/>
          <p:cNvSpPr txBox="1">
            <a:spLocks noChangeArrowheads="1"/>
          </p:cNvSpPr>
          <p:nvPr/>
        </p:nvSpPr>
        <p:spPr bwMode="auto">
          <a:xfrm>
            <a:off x="26931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55" name="Rectangle 50"/>
          <p:cNvSpPr>
            <a:spLocks noChangeArrowheads="1"/>
          </p:cNvSpPr>
          <p:nvPr/>
        </p:nvSpPr>
        <p:spPr bwMode="auto">
          <a:xfrm>
            <a:off x="41219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56" name="Line 51"/>
          <p:cNvSpPr>
            <a:spLocks noChangeShapeType="1"/>
          </p:cNvSpPr>
          <p:nvPr/>
        </p:nvSpPr>
        <p:spPr bwMode="auto">
          <a:xfrm>
            <a:off x="44076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7" name="Line 52"/>
          <p:cNvSpPr>
            <a:spLocks noChangeShapeType="1"/>
          </p:cNvSpPr>
          <p:nvPr/>
        </p:nvSpPr>
        <p:spPr bwMode="auto">
          <a:xfrm>
            <a:off x="44076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58" name="Line 53"/>
          <p:cNvSpPr>
            <a:spLocks noChangeShapeType="1"/>
          </p:cNvSpPr>
          <p:nvPr/>
        </p:nvSpPr>
        <p:spPr bwMode="auto">
          <a:xfrm>
            <a:off x="4636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9" name="Oval 54"/>
          <p:cNvSpPr>
            <a:spLocks noChangeArrowheads="1"/>
          </p:cNvSpPr>
          <p:nvPr/>
        </p:nvSpPr>
        <p:spPr bwMode="auto">
          <a:xfrm>
            <a:off x="44648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0" name="Oval 55"/>
          <p:cNvSpPr>
            <a:spLocks noChangeArrowheads="1"/>
          </p:cNvSpPr>
          <p:nvPr/>
        </p:nvSpPr>
        <p:spPr bwMode="auto">
          <a:xfrm>
            <a:off x="44648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1" name="Oval 56"/>
          <p:cNvSpPr>
            <a:spLocks noChangeArrowheads="1"/>
          </p:cNvSpPr>
          <p:nvPr/>
        </p:nvSpPr>
        <p:spPr bwMode="auto">
          <a:xfrm>
            <a:off x="41790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2" name="Oval 57"/>
          <p:cNvSpPr>
            <a:spLocks noChangeArrowheads="1"/>
          </p:cNvSpPr>
          <p:nvPr/>
        </p:nvSpPr>
        <p:spPr bwMode="auto">
          <a:xfrm>
            <a:off x="46934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3" name="Text Box 58"/>
          <p:cNvSpPr txBox="1">
            <a:spLocks noChangeArrowheads="1"/>
          </p:cNvSpPr>
          <p:nvPr/>
        </p:nvSpPr>
        <p:spPr bwMode="auto">
          <a:xfrm>
            <a:off x="41790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64" name="Rectangle 59"/>
          <p:cNvSpPr>
            <a:spLocks noChangeArrowheads="1"/>
          </p:cNvSpPr>
          <p:nvPr/>
        </p:nvSpPr>
        <p:spPr bwMode="auto">
          <a:xfrm>
            <a:off x="54935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5" name="Line 60"/>
          <p:cNvSpPr>
            <a:spLocks noChangeShapeType="1"/>
          </p:cNvSpPr>
          <p:nvPr/>
        </p:nvSpPr>
        <p:spPr bwMode="auto">
          <a:xfrm>
            <a:off x="5779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6" name="Line 61"/>
          <p:cNvSpPr>
            <a:spLocks noChangeShapeType="1"/>
          </p:cNvSpPr>
          <p:nvPr/>
        </p:nvSpPr>
        <p:spPr bwMode="auto">
          <a:xfrm>
            <a:off x="57792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67" name="Line 62"/>
          <p:cNvSpPr>
            <a:spLocks noChangeShapeType="1"/>
          </p:cNvSpPr>
          <p:nvPr/>
        </p:nvSpPr>
        <p:spPr bwMode="auto">
          <a:xfrm>
            <a:off x="60078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8" name="Oval 63"/>
          <p:cNvSpPr>
            <a:spLocks noChangeArrowheads="1"/>
          </p:cNvSpPr>
          <p:nvPr/>
        </p:nvSpPr>
        <p:spPr bwMode="auto">
          <a:xfrm>
            <a:off x="58364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9" name="Oval 64"/>
          <p:cNvSpPr>
            <a:spLocks noChangeArrowheads="1"/>
          </p:cNvSpPr>
          <p:nvPr/>
        </p:nvSpPr>
        <p:spPr bwMode="auto">
          <a:xfrm>
            <a:off x="58364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Oval 65"/>
          <p:cNvSpPr>
            <a:spLocks noChangeArrowheads="1"/>
          </p:cNvSpPr>
          <p:nvPr/>
        </p:nvSpPr>
        <p:spPr bwMode="auto">
          <a:xfrm>
            <a:off x="55506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1" name="Oval 66"/>
          <p:cNvSpPr>
            <a:spLocks noChangeArrowheads="1"/>
          </p:cNvSpPr>
          <p:nvPr/>
        </p:nvSpPr>
        <p:spPr bwMode="auto">
          <a:xfrm>
            <a:off x="60650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2" name="Text Box 67"/>
          <p:cNvSpPr txBox="1">
            <a:spLocks noChangeArrowheads="1"/>
          </p:cNvSpPr>
          <p:nvPr/>
        </p:nvSpPr>
        <p:spPr bwMode="auto">
          <a:xfrm>
            <a:off x="55506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73" name="Line 68"/>
          <p:cNvSpPr>
            <a:spLocks noChangeShapeType="1"/>
          </p:cNvSpPr>
          <p:nvPr/>
        </p:nvSpPr>
        <p:spPr bwMode="auto">
          <a:xfrm>
            <a:off x="4636283" y="4609470"/>
            <a:ext cx="1143000" cy="0"/>
          </a:xfrm>
          <a:prstGeom prst="line">
            <a:avLst/>
          </a:prstGeom>
          <a:noFill/>
          <a:ln w="28575">
            <a:solidFill>
              <a:srgbClr val="00FF00"/>
            </a:solidFill>
            <a:round/>
            <a:headEnd/>
            <a:tailEnd/>
          </a:ln>
          <a:effectLst/>
        </p:spPr>
        <p:txBody>
          <a:bodyPr wrap="none" anchor="ctr"/>
          <a:lstStyle/>
          <a:p>
            <a:endParaRPr lang="fr-FR"/>
          </a:p>
        </p:txBody>
      </p:sp>
      <p:sp>
        <p:nvSpPr>
          <p:cNvPr id="74" name="Line 69"/>
          <p:cNvSpPr>
            <a:spLocks noChangeShapeType="1"/>
          </p:cNvSpPr>
          <p:nvPr/>
        </p:nvSpPr>
        <p:spPr bwMode="auto">
          <a:xfrm>
            <a:off x="6007883" y="4609470"/>
            <a:ext cx="400050" cy="0"/>
          </a:xfrm>
          <a:prstGeom prst="line">
            <a:avLst/>
          </a:prstGeom>
          <a:noFill/>
          <a:ln w="28575">
            <a:solidFill>
              <a:srgbClr val="00FF00"/>
            </a:solidFill>
            <a:round/>
            <a:headEnd/>
            <a:tailEnd/>
          </a:ln>
          <a:effectLst/>
        </p:spPr>
        <p:txBody>
          <a:bodyPr wrap="none" anchor="ctr"/>
          <a:lstStyle/>
          <a:p>
            <a:endParaRPr lang="fr-FR"/>
          </a:p>
        </p:txBody>
      </p:sp>
      <p:sp>
        <p:nvSpPr>
          <p:cNvPr id="75" name="Line 70"/>
          <p:cNvSpPr>
            <a:spLocks noChangeShapeType="1"/>
          </p:cNvSpPr>
          <p:nvPr/>
        </p:nvSpPr>
        <p:spPr bwMode="auto">
          <a:xfrm>
            <a:off x="6081604" y="1828800"/>
            <a:ext cx="400050" cy="0"/>
          </a:xfrm>
          <a:prstGeom prst="line">
            <a:avLst/>
          </a:prstGeom>
          <a:noFill/>
          <a:ln w="28575">
            <a:solidFill>
              <a:srgbClr val="00FF00"/>
            </a:solidFill>
            <a:round/>
            <a:headEnd/>
            <a:tailEnd/>
          </a:ln>
          <a:effectLst/>
        </p:spPr>
        <p:txBody>
          <a:bodyPr wrap="none" anchor="ctr"/>
          <a:lstStyle/>
          <a:p>
            <a:endParaRPr lang="fr-FR"/>
          </a:p>
        </p:txBody>
      </p:sp>
      <p:sp>
        <p:nvSpPr>
          <p:cNvPr id="77" name="Line 72"/>
          <p:cNvSpPr>
            <a:spLocks noChangeShapeType="1"/>
          </p:cNvSpPr>
          <p:nvPr/>
        </p:nvSpPr>
        <p:spPr bwMode="auto">
          <a:xfrm>
            <a:off x="1357290" y="1676400"/>
            <a:ext cx="0" cy="152400"/>
          </a:xfrm>
          <a:prstGeom prst="line">
            <a:avLst/>
          </a:prstGeom>
          <a:noFill/>
          <a:ln w="28575">
            <a:solidFill>
              <a:srgbClr val="00FF00"/>
            </a:solidFill>
            <a:round/>
            <a:headEnd/>
            <a:tailEnd/>
          </a:ln>
          <a:effectLst/>
        </p:spPr>
        <p:txBody>
          <a:bodyPr wrap="none" anchor="ctr"/>
          <a:lstStyle/>
          <a:p>
            <a:endParaRPr lang="fr-FR"/>
          </a:p>
        </p:txBody>
      </p:sp>
      <p:sp>
        <p:nvSpPr>
          <p:cNvPr id="78" name="Text Box 73"/>
          <p:cNvSpPr txBox="1">
            <a:spLocks noChangeArrowheads="1"/>
          </p:cNvSpPr>
          <p:nvPr/>
        </p:nvSpPr>
        <p:spPr bwMode="auto">
          <a:xfrm>
            <a:off x="928662" y="182880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79" name="Text Box 74"/>
          <p:cNvSpPr txBox="1">
            <a:spLocks noChangeArrowheads="1"/>
          </p:cNvSpPr>
          <p:nvPr/>
        </p:nvSpPr>
        <p:spPr bwMode="auto">
          <a:xfrm>
            <a:off x="1195673" y="460947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81" name="Text Box 76"/>
          <p:cNvSpPr txBox="1">
            <a:spLocks noChangeArrowheads="1"/>
          </p:cNvSpPr>
          <p:nvPr/>
        </p:nvSpPr>
        <p:spPr bwMode="auto">
          <a:xfrm>
            <a:off x="3071802" y="2500306"/>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1</a:t>
            </a:r>
            <a:endParaRPr lang="en-US" sz="1400" b="1" dirty="0">
              <a:solidFill>
                <a:srgbClr val="7030A0"/>
              </a:solidFill>
            </a:endParaRPr>
          </a:p>
        </p:txBody>
      </p:sp>
      <p:sp>
        <p:nvSpPr>
          <p:cNvPr id="86" name="Line 82"/>
          <p:cNvSpPr>
            <a:spLocks noChangeShapeType="1"/>
          </p:cNvSpPr>
          <p:nvPr/>
        </p:nvSpPr>
        <p:spPr bwMode="auto">
          <a:xfrm flipV="1">
            <a:off x="1367123" y="4457070"/>
            <a:ext cx="228600" cy="152400"/>
          </a:xfrm>
          <a:prstGeom prst="line">
            <a:avLst/>
          </a:prstGeom>
          <a:noFill/>
          <a:ln w="28575">
            <a:solidFill>
              <a:srgbClr val="00FF00"/>
            </a:solidFill>
            <a:round/>
            <a:headEnd/>
            <a:tailEnd/>
          </a:ln>
          <a:effectLst/>
        </p:spPr>
        <p:txBody>
          <a:bodyPr wrap="none" anchor="ctr"/>
          <a:lstStyle/>
          <a:p>
            <a:endParaRPr lang="fr-FR" dirty="0"/>
          </a:p>
        </p:txBody>
      </p:sp>
      <p:sp>
        <p:nvSpPr>
          <p:cNvPr id="87" name="Line 83"/>
          <p:cNvSpPr>
            <a:spLocks noChangeShapeType="1"/>
          </p:cNvSpPr>
          <p:nvPr/>
        </p:nvSpPr>
        <p:spPr bwMode="auto">
          <a:xfrm>
            <a:off x="1024223" y="4609470"/>
            <a:ext cx="342900" cy="0"/>
          </a:xfrm>
          <a:prstGeom prst="line">
            <a:avLst/>
          </a:prstGeom>
          <a:noFill/>
          <a:ln w="28575">
            <a:solidFill>
              <a:srgbClr val="00FF00"/>
            </a:solidFill>
            <a:round/>
            <a:headEnd/>
            <a:tailEnd/>
          </a:ln>
          <a:effectLst/>
        </p:spPr>
        <p:txBody>
          <a:bodyPr wrap="none" anchor="ctr"/>
          <a:lstStyle/>
          <a:p>
            <a:endParaRPr lang="fr-FR" dirty="0"/>
          </a:p>
        </p:txBody>
      </p:sp>
      <p:sp>
        <p:nvSpPr>
          <p:cNvPr id="90" name="Line 3"/>
          <p:cNvSpPr>
            <a:spLocks noChangeShapeType="1"/>
          </p:cNvSpPr>
          <p:nvPr/>
        </p:nvSpPr>
        <p:spPr bwMode="auto">
          <a:xfrm>
            <a:off x="926976" y="1828800"/>
            <a:ext cx="216000" cy="0"/>
          </a:xfrm>
          <a:prstGeom prst="line">
            <a:avLst/>
          </a:prstGeom>
          <a:noFill/>
          <a:ln w="28575">
            <a:solidFill>
              <a:srgbClr val="00FF00"/>
            </a:solidFill>
            <a:round/>
            <a:headEnd/>
            <a:tailEnd/>
          </a:ln>
          <a:effectLst/>
        </p:spPr>
        <p:txBody>
          <a:bodyPr wrap="none" anchor="ctr"/>
          <a:lstStyle/>
          <a:p>
            <a:endParaRPr lang="fr-FR" dirty="0"/>
          </a:p>
        </p:txBody>
      </p:sp>
      <p:sp>
        <p:nvSpPr>
          <p:cNvPr id="93" name="Rectangle 59"/>
          <p:cNvSpPr>
            <a:spLocks noChangeArrowheads="1"/>
          </p:cNvSpPr>
          <p:nvPr/>
        </p:nvSpPr>
        <p:spPr bwMode="auto">
          <a:xfrm rot="16200000">
            <a:off x="8045188" y="2981180"/>
            <a:ext cx="990600" cy="685800"/>
          </a:xfrm>
          <a:prstGeom prst="rect">
            <a:avLst/>
          </a:prstGeom>
          <a:noFill/>
          <a:ln w="9525">
            <a:solidFill>
              <a:schemeClr val="tx1"/>
            </a:solidFill>
            <a:prstDash val="dash"/>
            <a:miter lim="800000"/>
            <a:headEnd/>
            <a:tailEnd/>
          </a:ln>
          <a:effectLst/>
        </p:spPr>
        <p:txBody>
          <a:bodyPr wrap="none" anchor="ctr"/>
          <a:lstStyle/>
          <a:p>
            <a:endParaRPr lang="fr-FR" dirty="0"/>
          </a:p>
        </p:txBody>
      </p:sp>
      <p:sp>
        <p:nvSpPr>
          <p:cNvPr id="95" name="Line 62"/>
          <p:cNvSpPr>
            <a:spLocks noChangeShapeType="1"/>
          </p:cNvSpPr>
          <p:nvPr/>
        </p:nvSpPr>
        <p:spPr bwMode="auto">
          <a:xfrm rot="16200000">
            <a:off x="8514723" y="3456336"/>
            <a:ext cx="0" cy="171450"/>
          </a:xfrm>
          <a:prstGeom prst="line">
            <a:avLst/>
          </a:prstGeom>
          <a:noFill/>
          <a:ln w="38100" cmpd="dbl">
            <a:solidFill>
              <a:srgbClr val="00FF00"/>
            </a:solidFill>
            <a:round/>
            <a:headEnd/>
            <a:tailEnd/>
          </a:ln>
          <a:effectLst/>
        </p:spPr>
        <p:txBody>
          <a:bodyPr wrap="none" anchor="ctr"/>
          <a:lstStyle/>
          <a:p>
            <a:endParaRPr lang="fr-FR" dirty="0"/>
          </a:p>
        </p:txBody>
      </p:sp>
      <p:sp>
        <p:nvSpPr>
          <p:cNvPr id="97" name="Text Box 67"/>
          <p:cNvSpPr txBox="1">
            <a:spLocks noChangeArrowheads="1"/>
          </p:cNvSpPr>
          <p:nvPr/>
        </p:nvSpPr>
        <p:spPr bwMode="auto">
          <a:xfrm rot="5400000">
            <a:off x="8366072" y="3356936"/>
            <a:ext cx="1219200" cy="246221"/>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99" name="Line 69"/>
          <p:cNvSpPr>
            <a:spLocks noChangeShapeType="1"/>
          </p:cNvSpPr>
          <p:nvPr/>
        </p:nvSpPr>
        <p:spPr bwMode="auto">
          <a:xfrm rot="16200000">
            <a:off x="8166982" y="3307840"/>
            <a:ext cx="533400" cy="0"/>
          </a:xfrm>
          <a:prstGeom prst="line">
            <a:avLst/>
          </a:prstGeom>
          <a:noFill/>
          <a:ln w="28575">
            <a:solidFill>
              <a:srgbClr val="00FF00"/>
            </a:solidFill>
            <a:round/>
            <a:headEnd/>
            <a:tailEnd/>
          </a:ln>
          <a:effectLst/>
        </p:spPr>
        <p:txBody>
          <a:bodyPr wrap="none" anchor="ctr"/>
          <a:lstStyle/>
          <a:p>
            <a:endParaRPr lang="fr-FR"/>
          </a:p>
        </p:txBody>
      </p:sp>
      <p:sp>
        <p:nvSpPr>
          <p:cNvPr id="101" name="Oval 63"/>
          <p:cNvSpPr>
            <a:spLocks noChangeArrowheads="1"/>
          </p:cNvSpPr>
          <p:nvPr/>
        </p:nvSpPr>
        <p:spPr bwMode="auto">
          <a:xfrm rot="5400000">
            <a:off x="8211799" y="3270679"/>
            <a:ext cx="152400" cy="114300"/>
          </a:xfrm>
          <a:prstGeom prst="ellipse">
            <a:avLst/>
          </a:prstGeom>
          <a:noFill/>
          <a:ln w="9525">
            <a:solidFill>
              <a:schemeClr val="tx1"/>
            </a:solidFill>
            <a:round/>
            <a:headEnd/>
            <a:tailEnd/>
          </a:ln>
          <a:effectLst/>
        </p:spPr>
        <p:txBody>
          <a:bodyPr wrap="none" anchor="ctr"/>
          <a:lstStyle/>
          <a:p>
            <a:endParaRPr lang="fr-FR"/>
          </a:p>
        </p:txBody>
      </p:sp>
      <p:sp>
        <p:nvSpPr>
          <p:cNvPr id="102" name="Oval 64"/>
          <p:cNvSpPr>
            <a:spLocks noChangeArrowheads="1"/>
          </p:cNvSpPr>
          <p:nvPr/>
        </p:nvSpPr>
        <p:spPr bwMode="auto">
          <a:xfrm>
            <a:off x="8320790" y="32528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08" name="Rectangle 27"/>
          <p:cNvSpPr>
            <a:spLocks noChangeArrowheads="1"/>
          </p:cNvSpPr>
          <p:nvPr/>
        </p:nvSpPr>
        <p:spPr bwMode="auto">
          <a:xfrm>
            <a:off x="636547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09" name="Line 28"/>
          <p:cNvSpPr>
            <a:spLocks noChangeShapeType="1"/>
          </p:cNvSpPr>
          <p:nvPr/>
        </p:nvSpPr>
        <p:spPr bwMode="auto">
          <a:xfrm>
            <a:off x="6651222"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0" name="Line 30"/>
          <p:cNvSpPr>
            <a:spLocks noChangeShapeType="1"/>
          </p:cNvSpPr>
          <p:nvPr/>
        </p:nvSpPr>
        <p:spPr bwMode="auto">
          <a:xfrm>
            <a:off x="6879822" y="18288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1" name="Oval 32"/>
          <p:cNvSpPr>
            <a:spLocks noChangeArrowheads="1"/>
          </p:cNvSpPr>
          <p:nvPr/>
        </p:nvSpPr>
        <p:spPr bwMode="auto">
          <a:xfrm>
            <a:off x="6708372" y="21635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2" name="Oval 33"/>
          <p:cNvSpPr>
            <a:spLocks noChangeArrowheads="1"/>
          </p:cNvSpPr>
          <p:nvPr/>
        </p:nvSpPr>
        <p:spPr bwMode="auto">
          <a:xfrm>
            <a:off x="642262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3" name="Oval 34"/>
          <p:cNvSpPr>
            <a:spLocks noChangeArrowheads="1"/>
          </p:cNvSpPr>
          <p:nvPr/>
        </p:nvSpPr>
        <p:spPr bwMode="auto">
          <a:xfrm>
            <a:off x="693697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4" name="Text Box 35"/>
          <p:cNvSpPr txBox="1">
            <a:spLocks noChangeArrowheads="1"/>
          </p:cNvSpPr>
          <p:nvPr/>
        </p:nvSpPr>
        <p:spPr bwMode="auto">
          <a:xfrm>
            <a:off x="6365472"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15" name="Rectangle 27"/>
          <p:cNvSpPr>
            <a:spLocks noChangeArrowheads="1"/>
          </p:cNvSpPr>
          <p:nvPr/>
        </p:nvSpPr>
        <p:spPr bwMode="auto">
          <a:xfrm>
            <a:off x="7011270" y="422095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6" name="Line 28"/>
          <p:cNvSpPr>
            <a:spLocks noChangeShapeType="1"/>
          </p:cNvSpPr>
          <p:nvPr/>
        </p:nvSpPr>
        <p:spPr bwMode="auto">
          <a:xfrm>
            <a:off x="72970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7" name="Line 30"/>
          <p:cNvSpPr>
            <a:spLocks noChangeShapeType="1"/>
          </p:cNvSpPr>
          <p:nvPr/>
        </p:nvSpPr>
        <p:spPr bwMode="auto">
          <a:xfrm>
            <a:off x="75256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8" name="Oval 32"/>
          <p:cNvSpPr>
            <a:spLocks noChangeArrowheads="1"/>
          </p:cNvSpPr>
          <p:nvPr/>
        </p:nvSpPr>
        <p:spPr bwMode="auto">
          <a:xfrm>
            <a:off x="7354170" y="49217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9" name="Oval 33"/>
          <p:cNvSpPr>
            <a:spLocks noChangeArrowheads="1"/>
          </p:cNvSpPr>
          <p:nvPr/>
        </p:nvSpPr>
        <p:spPr bwMode="auto">
          <a:xfrm>
            <a:off x="706842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0" name="Oval 34"/>
          <p:cNvSpPr>
            <a:spLocks noChangeArrowheads="1"/>
          </p:cNvSpPr>
          <p:nvPr/>
        </p:nvSpPr>
        <p:spPr bwMode="auto">
          <a:xfrm>
            <a:off x="758277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1" name="Text Box 35"/>
          <p:cNvSpPr txBox="1">
            <a:spLocks noChangeArrowheads="1"/>
          </p:cNvSpPr>
          <p:nvPr/>
        </p:nvSpPr>
        <p:spPr bwMode="auto">
          <a:xfrm>
            <a:off x="7011270"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22" name="Line 29"/>
          <p:cNvSpPr>
            <a:spLocks noChangeShapeType="1"/>
          </p:cNvSpPr>
          <p:nvPr/>
        </p:nvSpPr>
        <p:spPr bwMode="auto">
          <a:xfrm>
            <a:off x="6653097" y="2089880"/>
            <a:ext cx="228600" cy="0"/>
          </a:xfrm>
          <a:prstGeom prst="line">
            <a:avLst/>
          </a:prstGeom>
          <a:noFill/>
          <a:ln w="28575">
            <a:solidFill>
              <a:srgbClr val="00FF00"/>
            </a:solidFill>
            <a:round/>
            <a:headEnd/>
            <a:tailEnd/>
          </a:ln>
          <a:effectLst/>
        </p:spPr>
        <p:txBody>
          <a:bodyPr wrap="none" anchor="ctr"/>
          <a:lstStyle/>
          <a:p>
            <a:endParaRPr lang="fr-FR"/>
          </a:p>
        </p:txBody>
      </p:sp>
      <p:sp>
        <p:nvSpPr>
          <p:cNvPr id="123" name="Line 29"/>
          <p:cNvSpPr>
            <a:spLocks noChangeShapeType="1"/>
          </p:cNvSpPr>
          <p:nvPr/>
        </p:nvSpPr>
        <p:spPr bwMode="auto">
          <a:xfrm>
            <a:off x="6428252" y="1835046"/>
            <a:ext cx="228600" cy="0"/>
          </a:xfrm>
          <a:prstGeom prst="line">
            <a:avLst/>
          </a:prstGeom>
          <a:noFill/>
          <a:ln w="28575">
            <a:solidFill>
              <a:srgbClr val="00FF00"/>
            </a:solidFill>
            <a:round/>
            <a:headEnd/>
            <a:tailEnd/>
          </a:ln>
          <a:effectLst/>
        </p:spPr>
        <p:txBody>
          <a:bodyPr wrap="none" anchor="ctr"/>
          <a:lstStyle/>
          <a:p>
            <a:endParaRPr lang="fr-FR"/>
          </a:p>
        </p:txBody>
      </p:sp>
      <p:sp>
        <p:nvSpPr>
          <p:cNvPr id="124" name="Oval 32"/>
          <p:cNvSpPr>
            <a:spLocks noChangeArrowheads="1"/>
          </p:cNvSpPr>
          <p:nvPr/>
        </p:nvSpPr>
        <p:spPr bwMode="auto">
          <a:xfrm>
            <a:off x="6710247" y="20761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5" name="Oval 32"/>
          <p:cNvSpPr>
            <a:spLocks noChangeArrowheads="1"/>
          </p:cNvSpPr>
          <p:nvPr/>
        </p:nvSpPr>
        <p:spPr bwMode="auto">
          <a:xfrm>
            <a:off x="7356045" y="484929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6" name="Line 61"/>
          <p:cNvSpPr>
            <a:spLocks noChangeShapeType="1"/>
          </p:cNvSpPr>
          <p:nvPr/>
        </p:nvSpPr>
        <p:spPr bwMode="auto">
          <a:xfrm>
            <a:off x="7298895" y="4840570"/>
            <a:ext cx="228600" cy="0"/>
          </a:xfrm>
          <a:prstGeom prst="line">
            <a:avLst/>
          </a:prstGeom>
          <a:noFill/>
          <a:ln w="28575">
            <a:solidFill>
              <a:srgbClr val="00FF00"/>
            </a:solidFill>
            <a:round/>
            <a:headEnd/>
            <a:tailEnd/>
          </a:ln>
          <a:effectLst/>
        </p:spPr>
        <p:txBody>
          <a:bodyPr wrap="none" anchor="ctr"/>
          <a:lstStyle/>
          <a:p>
            <a:endParaRPr lang="fr-FR"/>
          </a:p>
        </p:txBody>
      </p:sp>
      <p:sp>
        <p:nvSpPr>
          <p:cNvPr id="127" name="Line 71"/>
          <p:cNvSpPr>
            <a:spLocks noChangeShapeType="1"/>
          </p:cNvSpPr>
          <p:nvPr/>
        </p:nvSpPr>
        <p:spPr bwMode="auto">
          <a:xfrm rot="5400000" flipH="1">
            <a:off x="2247210" y="3941729"/>
            <a:ext cx="45719" cy="1347227"/>
          </a:xfrm>
          <a:prstGeom prst="line">
            <a:avLst/>
          </a:prstGeom>
          <a:noFill/>
          <a:ln w="28575">
            <a:solidFill>
              <a:srgbClr val="00FF00"/>
            </a:solidFill>
            <a:round/>
            <a:headEnd/>
            <a:tailEnd/>
          </a:ln>
          <a:effectLst/>
        </p:spPr>
        <p:txBody>
          <a:bodyPr wrap="none" anchor="ctr"/>
          <a:lstStyle/>
          <a:p>
            <a:endParaRPr lang="fr-FR"/>
          </a:p>
        </p:txBody>
      </p:sp>
      <p:sp>
        <p:nvSpPr>
          <p:cNvPr id="137" name="Line 36"/>
          <p:cNvSpPr>
            <a:spLocks noChangeShapeType="1"/>
          </p:cNvSpPr>
          <p:nvPr/>
        </p:nvSpPr>
        <p:spPr bwMode="auto">
          <a:xfrm>
            <a:off x="6178396" y="4619463"/>
            <a:ext cx="1143000" cy="0"/>
          </a:xfrm>
          <a:prstGeom prst="line">
            <a:avLst/>
          </a:prstGeom>
          <a:noFill/>
          <a:ln w="28575">
            <a:solidFill>
              <a:srgbClr val="00FF00"/>
            </a:solidFill>
            <a:round/>
            <a:headEnd/>
            <a:tailEnd/>
          </a:ln>
          <a:effectLst/>
        </p:spPr>
        <p:txBody>
          <a:bodyPr wrap="none" anchor="ctr"/>
          <a:lstStyle/>
          <a:p>
            <a:endParaRPr lang="fr-FR"/>
          </a:p>
        </p:txBody>
      </p:sp>
      <p:sp>
        <p:nvSpPr>
          <p:cNvPr id="138" name="Text Box 76"/>
          <p:cNvSpPr txBox="1">
            <a:spLocks noChangeArrowheads="1"/>
          </p:cNvSpPr>
          <p:nvPr/>
        </p:nvSpPr>
        <p:spPr bwMode="auto">
          <a:xfrm>
            <a:off x="6483183" y="2499148"/>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2</a:t>
            </a:r>
            <a:endParaRPr lang="en-US" sz="1400" b="1" dirty="0">
              <a:solidFill>
                <a:srgbClr val="7030A0"/>
              </a:solidFill>
            </a:endParaRPr>
          </a:p>
        </p:txBody>
      </p:sp>
      <p:sp>
        <p:nvSpPr>
          <p:cNvPr id="139" name="Text Box 76"/>
          <p:cNvSpPr txBox="1">
            <a:spLocks noChangeArrowheads="1"/>
          </p:cNvSpPr>
          <p:nvPr/>
        </p:nvSpPr>
        <p:spPr bwMode="auto">
          <a:xfrm rot="5400000">
            <a:off x="7684262" y="3170426"/>
            <a:ext cx="690278" cy="307777"/>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3</a:t>
            </a:r>
            <a:endParaRPr lang="en-US" sz="1400" b="1" dirty="0">
              <a:solidFill>
                <a:srgbClr val="7030A0"/>
              </a:solidFill>
            </a:endParaRPr>
          </a:p>
        </p:txBody>
      </p:sp>
      <p:sp>
        <p:nvSpPr>
          <p:cNvPr id="141" name="Line 3"/>
          <p:cNvSpPr>
            <a:spLocks noChangeShapeType="1"/>
          </p:cNvSpPr>
          <p:nvPr/>
        </p:nvSpPr>
        <p:spPr bwMode="auto">
          <a:xfrm>
            <a:off x="7126232" y="1846288"/>
            <a:ext cx="342900" cy="0"/>
          </a:xfrm>
          <a:prstGeom prst="line">
            <a:avLst/>
          </a:prstGeom>
          <a:noFill/>
          <a:ln w="28575">
            <a:solidFill>
              <a:srgbClr val="00FF00"/>
            </a:solidFill>
            <a:round/>
            <a:headEnd/>
            <a:tailEnd/>
          </a:ln>
          <a:effectLst/>
        </p:spPr>
        <p:txBody>
          <a:bodyPr wrap="none" anchor="ctr"/>
          <a:lstStyle/>
          <a:p>
            <a:endParaRPr lang="fr-FR"/>
          </a:p>
        </p:txBody>
      </p:sp>
      <p:sp>
        <p:nvSpPr>
          <p:cNvPr id="142" name="Line 3"/>
          <p:cNvSpPr>
            <a:spLocks noChangeShapeType="1"/>
          </p:cNvSpPr>
          <p:nvPr/>
        </p:nvSpPr>
        <p:spPr bwMode="auto">
          <a:xfrm>
            <a:off x="7351084" y="1846288"/>
            <a:ext cx="342900" cy="0"/>
          </a:xfrm>
          <a:prstGeom prst="line">
            <a:avLst/>
          </a:prstGeom>
          <a:noFill/>
          <a:ln w="28575">
            <a:solidFill>
              <a:srgbClr val="00FF00"/>
            </a:solidFill>
            <a:round/>
            <a:headEnd/>
            <a:tailEnd/>
          </a:ln>
          <a:effectLst/>
        </p:spPr>
        <p:txBody>
          <a:bodyPr wrap="none" anchor="ctr"/>
          <a:lstStyle/>
          <a:p>
            <a:endParaRPr lang="fr-FR"/>
          </a:p>
        </p:txBody>
      </p:sp>
      <p:sp>
        <p:nvSpPr>
          <p:cNvPr id="143" name="Rectangle 27"/>
          <p:cNvSpPr>
            <a:spLocks noChangeArrowheads="1"/>
          </p:cNvSpPr>
          <p:nvPr/>
        </p:nvSpPr>
        <p:spPr bwMode="auto">
          <a:xfrm>
            <a:off x="768670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44" name="Line 28"/>
          <p:cNvSpPr>
            <a:spLocks noChangeShapeType="1"/>
          </p:cNvSpPr>
          <p:nvPr/>
        </p:nvSpPr>
        <p:spPr bwMode="auto">
          <a:xfrm>
            <a:off x="7901014" y="18313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45" name="Line 30"/>
          <p:cNvSpPr>
            <a:spLocks noChangeShapeType="1"/>
          </p:cNvSpPr>
          <p:nvPr/>
        </p:nvSpPr>
        <p:spPr bwMode="auto">
          <a:xfrm>
            <a:off x="8172474" y="183130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46" name="Oval 32"/>
          <p:cNvSpPr>
            <a:spLocks noChangeArrowheads="1"/>
          </p:cNvSpPr>
          <p:nvPr/>
        </p:nvSpPr>
        <p:spPr bwMode="auto">
          <a:xfrm>
            <a:off x="8001024" y="21660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47" name="Oval 33"/>
          <p:cNvSpPr>
            <a:spLocks noChangeArrowheads="1"/>
          </p:cNvSpPr>
          <p:nvPr/>
        </p:nvSpPr>
        <p:spPr bwMode="auto">
          <a:xfrm>
            <a:off x="7800998"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8" name="Oval 34"/>
          <p:cNvSpPr>
            <a:spLocks noChangeArrowheads="1"/>
          </p:cNvSpPr>
          <p:nvPr/>
        </p:nvSpPr>
        <p:spPr bwMode="auto">
          <a:xfrm>
            <a:off x="8229624"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9" name="Text Box 35"/>
          <p:cNvSpPr txBox="1">
            <a:spLocks noChangeArrowheads="1"/>
          </p:cNvSpPr>
          <p:nvPr/>
        </p:nvSpPr>
        <p:spPr bwMode="auto">
          <a:xfrm>
            <a:off x="7597755" y="11455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50" name="Line 29"/>
          <p:cNvSpPr>
            <a:spLocks noChangeShapeType="1"/>
          </p:cNvSpPr>
          <p:nvPr/>
        </p:nvSpPr>
        <p:spPr bwMode="auto">
          <a:xfrm>
            <a:off x="7678044" y="1837546"/>
            <a:ext cx="228600" cy="0"/>
          </a:xfrm>
          <a:prstGeom prst="line">
            <a:avLst/>
          </a:prstGeom>
          <a:noFill/>
          <a:ln w="28575">
            <a:solidFill>
              <a:srgbClr val="00FF00"/>
            </a:solidFill>
            <a:round/>
            <a:headEnd/>
            <a:tailEnd/>
          </a:ln>
          <a:effectLst/>
        </p:spPr>
        <p:txBody>
          <a:bodyPr wrap="none" anchor="ctr"/>
          <a:lstStyle/>
          <a:p>
            <a:endParaRPr lang="fr-FR"/>
          </a:p>
        </p:txBody>
      </p:sp>
      <p:sp>
        <p:nvSpPr>
          <p:cNvPr id="151" name="Oval 32"/>
          <p:cNvSpPr>
            <a:spLocks noChangeArrowheads="1"/>
          </p:cNvSpPr>
          <p:nvPr/>
        </p:nvSpPr>
        <p:spPr bwMode="auto">
          <a:xfrm>
            <a:off x="8001024" y="20786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1" name="Line 29"/>
          <p:cNvSpPr>
            <a:spLocks noChangeShapeType="1"/>
          </p:cNvSpPr>
          <p:nvPr/>
        </p:nvSpPr>
        <p:spPr bwMode="auto">
          <a:xfrm>
            <a:off x="7929586" y="2047408"/>
            <a:ext cx="228600" cy="0"/>
          </a:xfrm>
          <a:prstGeom prst="line">
            <a:avLst/>
          </a:prstGeom>
          <a:noFill/>
          <a:ln w="28575">
            <a:solidFill>
              <a:srgbClr val="00FF00"/>
            </a:solidFill>
            <a:round/>
            <a:headEnd/>
            <a:tailEnd/>
          </a:ln>
          <a:effectLst/>
        </p:spPr>
        <p:txBody>
          <a:bodyPr wrap="none" anchor="ctr"/>
          <a:lstStyle/>
          <a:p>
            <a:endParaRPr lang="fr-FR"/>
          </a:p>
        </p:txBody>
      </p:sp>
      <p:sp>
        <p:nvSpPr>
          <p:cNvPr id="162" name="Line 70"/>
          <p:cNvSpPr>
            <a:spLocks noChangeShapeType="1"/>
          </p:cNvSpPr>
          <p:nvPr/>
        </p:nvSpPr>
        <p:spPr bwMode="auto">
          <a:xfrm>
            <a:off x="5712468" y="1831298"/>
            <a:ext cx="400050" cy="0"/>
          </a:xfrm>
          <a:prstGeom prst="line">
            <a:avLst/>
          </a:prstGeom>
          <a:noFill/>
          <a:ln w="28575">
            <a:solidFill>
              <a:srgbClr val="00FF00"/>
            </a:solidFill>
            <a:round/>
            <a:headEnd/>
            <a:tailEnd/>
          </a:ln>
          <a:effectLst/>
        </p:spPr>
        <p:txBody>
          <a:bodyPr wrap="none" anchor="ctr"/>
          <a:lstStyle/>
          <a:p>
            <a:endParaRPr lang="fr-FR"/>
          </a:p>
        </p:txBody>
      </p:sp>
      <p:sp>
        <p:nvSpPr>
          <p:cNvPr id="163" name="Line 70"/>
          <p:cNvSpPr>
            <a:spLocks noChangeShapeType="1"/>
          </p:cNvSpPr>
          <p:nvPr/>
        </p:nvSpPr>
        <p:spPr bwMode="auto">
          <a:xfrm>
            <a:off x="3386132" y="1860574"/>
            <a:ext cx="400050" cy="0"/>
          </a:xfrm>
          <a:prstGeom prst="line">
            <a:avLst/>
          </a:prstGeom>
          <a:noFill/>
          <a:ln w="28575">
            <a:solidFill>
              <a:srgbClr val="00FF00"/>
            </a:solidFill>
            <a:round/>
            <a:headEnd/>
            <a:tailEnd/>
          </a:ln>
          <a:effectLst/>
        </p:spPr>
        <p:txBody>
          <a:bodyPr wrap="none" anchor="ctr"/>
          <a:lstStyle/>
          <a:p>
            <a:endParaRPr lang="fr-FR"/>
          </a:p>
        </p:txBody>
      </p:sp>
      <p:sp>
        <p:nvSpPr>
          <p:cNvPr id="164" name="Line 70"/>
          <p:cNvSpPr>
            <a:spLocks noChangeShapeType="1"/>
          </p:cNvSpPr>
          <p:nvPr/>
        </p:nvSpPr>
        <p:spPr bwMode="auto">
          <a:xfrm>
            <a:off x="4949841" y="1848786"/>
            <a:ext cx="400050" cy="0"/>
          </a:xfrm>
          <a:prstGeom prst="line">
            <a:avLst/>
          </a:prstGeom>
          <a:noFill/>
          <a:ln w="28575">
            <a:solidFill>
              <a:srgbClr val="00FF00"/>
            </a:solidFill>
            <a:round/>
            <a:headEnd/>
            <a:tailEnd/>
          </a:ln>
          <a:effectLst/>
        </p:spPr>
        <p:txBody>
          <a:bodyPr wrap="none" anchor="ctr"/>
          <a:lstStyle/>
          <a:p>
            <a:endParaRPr lang="fr-FR"/>
          </a:p>
        </p:txBody>
      </p:sp>
      <p:sp>
        <p:nvSpPr>
          <p:cNvPr id="165" name="Line 70"/>
          <p:cNvSpPr>
            <a:spLocks noChangeShapeType="1"/>
          </p:cNvSpPr>
          <p:nvPr/>
        </p:nvSpPr>
        <p:spPr bwMode="auto">
          <a:xfrm>
            <a:off x="4572000" y="1848786"/>
            <a:ext cx="936000" cy="0"/>
          </a:xfrm>
          <a:prstGeom prst="line">
            <a:avLst/>
          </a:prstGeom>
          <a:noFill/>
          <a:ln w="28575">
            <a:solidFill>
              <a:srgbClr val="00FF00"/>
            </a:solidFill>
            <a:round/>
            <a:headEnd/>
            <a:tailEnd/>
          </a:ln>
          <a:effectLst/>
        </p:spPr>
        <p:txBody>
          <a:bodyPr wrap="none" anchor="ctr"/>
          <a:lstStyle/>
          <a:p>
            <a:endParaRPr lang="fr-FR"/>
          </a:p>
        </p:txBody>
      </p:sp>
      <p:sp>
        <p:nvSpPr>
          <p:cNvPr id="166" name="Line 3"/>
          <p:cNvSpPr>
            <a:spLocks noChangeShapeType="1"/>
          </p:cNvSpPr>
          <p:nvPr/>
        </p:nvSpPr>
        <p:spPr bwMode="auto">
          <a:xfrm>
            <a:off x="6892011" y="1848786"/>
            <a:ext cx="342900" cy="0"/>
          </a:xfrm>
          <a:prstGeom prst="line">
            <a:avLst/>
          </a:prstGeom>
          <a:noFill/>
          <a:ln w="28575">
            <a:solidFill>
              <a:srgbClr val="00FF00"/>
            </a:solidFill>
            <a:round/>
            <a:headEnd/>
            <a:tailEnd/>
          </a:ln>
          <a:effectLst/>
        </p:spPr>
        <p:txBody>
          <a:bodyPr wrap="none" anchor="ctr"/>
          <a:lstStyle/>
          <a:p>
            <a:endParaRPr lang="fr-FR"/>
          </a:p>
        </p:txBody>
      </p:sp>
      <p:sp>
        <p:nvSpPr>
          <p:cNvPr id="170" name="Line 70"/>
          <p:cNvSpPr>
            <a:spLocks noChangeShapeType="1"/>
          </p:cNvSpPr>
          <p:nvPr/>
        </p:nvSpPr>
        <p:spPr bwMode="auto">
          <a:xfrm>
            <a:off x="8143900" y="1851284"/>
            <a:ext cx="400050" cy="0"/>
          </a:xfrm>
          <a:prstGeom prst="line">
            <a:avLst/>
          </a:prstGeom>
          <a:noFill/>
          <a:ln w="28575">
            <a:solidFill>
              <a:srgbClr val="00FF00"/>
            </a:solidFill>
            <a:round/>
            <a:headEnd/>
            <a:tailEnd/>
          </a:ln>
          <a:effectLst/>
        </p:spPr>
        <p:txBody>
          <a:bodyPr wrap="none" anchor="ctr"/>
          <a:lstStyle/>
          <a:p>
            <a:endParaRPr lang="fr-FR"/>
          </a:p>
        </p:txBody>
      </p:sp>
      <p:sp>
        <p:nvSpPr>
          <p:cNvPr id="171" name="Line 70"/>
          <p:cNvSpPr>
            <a:spLocks noChangeShapeType="1"/>
          </p:cNvSpPr>
          <p:nvPr/>
        </p:nvSpPr>
        <p:spPr bwMode="auto">
          <a:xfrm>
            <a:off x="8435388" y="1851284"/>
            <a:ext cx="180000" cy="0"/>
          </a:xfrm>
          <a:prstGeom prst="line">
            <a:avLst/>
          </a:prstGeom>
          <a:noFill/>
          <a:ln w="28575">
            <a:solidFill>
              <a:srgbClr val="00FF00"/>
            </a:solidFill>
            <a:round/>
            <a:headEnd/>
            <a:tailEnd/>
          </a:ln>
          <a:effectLst/>
        </p:spPr>
        <p:txBody>
          <a:bodyPr wrap="none" anchor="ctr"/>
          <a:lstStyle/>
          <a:p>
            <a:endParaRPr lang="fr-FR"/>
          </a:p>
        </p:txBody>
      </p:sp>
      <p:sp>
        <p:nvSpPr>
          <p:cNvPr id="172" name="Line 70"/>
          <p:cNvSpPr>
            <a:spLocks noChangeShapeType="1"/>
          </p:cNvSpPr>
          <p:nvPr/>
        </p:nvSpPr>
        <p:spPr bwMode="auto">
          <a:xfrm>
            <a:off x="7520015" y="4624460"/>
            <a:ext cx="400050" cy="0"/>
          </a:xfrm>
          <a:prstGeom prst="line">
            <a:avLst/>
          </a:prstGeom>
          <a:noFill/>
          <a:ln w="28575">
            <a:solidFill>
              <a:srgbClr val="00FF00"/>
            </a:solidFill>
            <a:round/>
            <a:headEnd/>
            <a:tailEnd/>
          </a:ln>
          <a:effectLst/>
        </p:spPr>
        <p:txBody>
          <a:bodyPr wrap="none" anchor="ctr"/>
          <a:lstStyle/>
          <a:p>
            <a:endParaRPr lang="fr-FR"/>
          </a:p>
        </p:txBody>
      </p:sp>
      <p:sp>
        <p:nvSpPr>
          <p:cNvPr id="173" name="Line 70"/>
          <p:cNvSpPr>
            <a:spLocks noChangeShapeType="1"/>
          </p:cNvSpPr>
          <p:nvPr/>
        </p:nvSpPr>
        <p:spPr bwMode="auto">
          <a:xfrm>
            <a:off x="7846049" y="4624465"/>
            <a:ext cx="729000" cy="0"/>
          </a:xfrm>
          <a:prstGeom prst="line">
            <a:avLst/>
          </a:prstGeom>
          <a:noFill/>
          <a:ln w="28575">
            <a:solidFill>
              <a:srgbClr val="00FF00"/>
            </a:solidFill>
            <a:round/>
            <a:headEnd/>
            <a:tailEnd/>
          </a:ln>
          <a:effectLst/>
        </p:spPr>
        <p:txBody>
          <a:bodyPr wrap="none" anchor="ctr"/>
          <a:lstStyle/>
          <a:p>
            <a:endParaRPr lang="fr-FR"/>
          </a:p>
        </p:txBody>
      </p:sp>
      <p:sp>
        <p:nvSpPr>
          <p:cNvPr id="176" name="Line 68"/>
          <p:cNvSpPr>
            <a:spLocks noChangeShapeType="1"/>
          </p:cNvSpPr>
          <p:nvPr/>
        </p:nvSpPr>
        <p:spPr bwMode="auto">
          <a:xfrm rot="5400000">
            <a:off x="8056060" y="4078184"/>
            <a:ext cx="1116000" cy="0"/>
          </a:xfrm>
          <a:prstGeom prst="line">
            <a:avLst/>
          </a:prstGeom>
          <a:noFill/>
          <a:ln w="28575">
            <a:solidFill>
              <a:srgbClr val="00FF00"/>
            </a:solidFill>
            <a:round/>
            <a:headEnd/>
            <a:tailEnd/>
          </a:ln>
          <a:effectLst/>
        </p:spPr>
        <p:txBody>
          <a:bodyPr wrap="none" anchor="ctr"/>
          <a:lstStyle/>
          <a:p>
            <a:endParaRPr lang="fr-FR"/>
          </a:p>
        </p:txBody>
      </p:sp>
      <p:sp>
        <p:nvSpPr>
          <p:cNvPr id="177" name="Line 68"/>
          <p:cNvSpPr>
            <a:spLocks noChangeShapeType="1"/>
          </p:cNvSpPr>
          <p:nvPr/>
        </p:nvSpPr>
        <p:spPr bwMode="auto">
          <a:xfrm rot="5400000">
            <a:off x="7974691" y="2458796"/>
            <a:ext cx="1260000" cy="0"/>
          </a:xfrm>
          <a:prstGeom prst="line">
            <a:avLst/>
          </a:prstGeom>
          <a:noFill/>
          <a:ln w="28575">
            <a:solidFill>
              <a:srgbClr val="00FF00"/>
            </a:solidFill>
            <a:round/>
            <a:headEnd/>
            <a:tailEnd/>
          </a:ln>
          <a:effectLst/>
        </p:spPr>
        <p:txBody>
          <a:bodyPr wrap="none" anchor="ctr"/>
          <a:lstStyle/>
          <a:p>
            <a:endParaRPr lang="fr-FR"/>
          </a:p>
        </p:txBody>
      </p:sp>
      <p:sp>
        <p:nvSpPr>
          <p:cNvPr id="178" name="Line 72"/>
          <p:cNvSpPr>
            <a:spLocks noChangeShapeType="1"/>
          </p:cNvSpPr>
          <p:nvPr/>
        </p:nvSpPr>
        <p:spPr bwMode="auto">
          <a:xfrm>
            <a:off x="1603590" y="4437060"/>
            <a:ext cx="0" cy="152400"/>
          </a:xfrm>
          <a:prstGeom prst="line">
            <a:avLst/>
          </a:prstGeom>
          <a:noFill/>
          <a:ln w="28575">
            <a:solidFill>
              <a:srgbClr val="00FF00"/>
            </a:solidFill>
            <a:round/>
            <a:headEnd/>
            <a:tailEnd/>
          </a:ln>
          <a:effectLst/>
        </p:spPr>
        <p:txBody>
          <a:bodyPr wrap="none" anchor="ctr"/>
          <a:lstStyle/>
          <a:p>
            <a:endParaRPr lang="fr-FR"/>
          </a:p>
        </p:txBody>
      </p:sp>
      <p:sp>
        <p:nvSpPr>
          <p:cNvPr id="179" name="Ellipse 178"/>
          <p:cNvSpPr/>
          <p:nvPr/>
        </p:nvSpPr>
        <p:spPr>
          <a:xfrm>
            <a:off x="2928926"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0" name="Ellipse 179"/>
          <p:cNvSpPr/>
          <p:nvPr/>
        </p:nvSpPr>
        <p:spPr>
          <a:xfrm>
            <a:off x="6289329"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1" name="Ellipse 180"/>
          <p:cNvSpPr/>
          <p:nvPr/>
        </p:nvSpPr>
        <p:spPr>
          <a:xfrm rot="5400000">
            <a:off x="7142813" y="3061741"/>
            <a:ext cx="1139252" cy="3822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accent1">
                    <a:lumMod val="50000"/>
                  </a:schemeClr>
                </a:solidFill>
              </a:rPr>
              <a:t>N.O</a:t>
            </a:r>
            <a:endParaRPr lang="fr-FR" b="1" dirty="0">
              <a:solidFill>
                <a:schemeClr val="accent1">
                  <a:lumMod val="50000"/>
                </a:schemeClr>
              </a:solidFill>
            </a:endParaRPr>
          </a:p>
        </p:txBody>
      </p:sp>
      <p:sp>
        <p:nvSpPr>
          <p:cNvPr id="152" name="Line 82"/>
          <p:cNvSpPr>
            <a:spLocks noChangeShapeType="1"/>
          </p:cNvSpPr>
          <p:nvPr/>
        </p:nvSpPr>
        <p:spPr bwMode="auto">
          <a:xfrm flipV="1">
            <a:off x="8427253" y="2915582"/>
            <a:ext cx="54000" cy="152400"/>
          </a:xfrm>
          <a:prstGeom prst="line">
            <a:avLst/>
          </a:prstGeom>
          <a:noFill/>
          <a:ln w="28575">
            <a:solidFill>
              <a:srgbClr val="00FF00"/>
            </a:solidFill>
            <a:round/>
            <a:headEnd/>
            <a:tailEnd/>
          </a:ln>
          <a:effectLst/>
        </p:spPr>
        <p:txBody>
          <a:bodyPr wrap="none" anchor="ctr"/>
          <a:lstStyle/>
          <a:p>
            <a:endParaRPr lang="fr-FR" dirty="0"/>
          </a:p>
        </p:txBody>
      </p:sp>
      <p:sp>
        <p:nvSpPr>
          <p:cNvPr id="153" name="Rectangle 40"/>
          <p:cNvSpPr>
            <a:spLocks noChangeArrowheads="1"/>
          </p:cNvSpPr>
          <p:nvPr/>
        </p:nvSpPr>
        <p:spPr bwMode="auto">
          <a:xfrm rot="14766614">
            <a:off x="8384488" y="293936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55" name="Oval 10"/>
          <p:cNvSpPr>
            <a:spLocks noChangeArrowheads="1"/>
          </p:cNvSpPr>
          <p:nvPr/>
        </p:nvSpPr>
        <p:spPr bwMode="auto">
          <a:xfrm>
            <a:off x="1943082"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56" name="Rectangle 27"/>
          <p:cNvSpPr>
            <a:spLocks noChangeArrowheads="1"/>
          </p:cNvSpPr>
          <p:nvPr/>
        </p:nvSpPr>
        <p:spPr bwMode="auto">
          <a:xfrm>
            <a:off x="4000496" y="1514468"/>
            <a:ext cx="797532"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57" name="Line 28"/>
          <p:cNvSpPr>
            <a:spLocks noChangeShapeType="1"/>
          </p:cNvSpPr>
          <p:nvPr/>
        </p:nvSpPr>
        <p:spPr bwMode="auto">
          <a:xfrm>
            <a:off x="4340828" y="1828783"/>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58" name="Line 29"/>
          <p:cNvSpPr>
            <a:spLocks noChangeShapeType="1"/>
          </p:cNvSpPr>
          <p:nvPr/>
        </p:nvSpPr>
        <p:spPr bwMode="auto">
          <a:xfrm>
            <a:off x="4329585" y="2057383"/>
            <a:ext cx="228600" cy="0"/>
          </a:xfrm>
          <a:prstGeom prst="line">
            <a:avLst/>
          </a:prstGeom>
          <a:noFill/>
          <a:ln w="28575">
            <a:solidFill>
              <a:srgbClr val="00FF00"/>
            </a:solidFill>
            <a:round/>
            <a:headEnd/>
            <a:tailEnd/>
          </a:ln>
          <a:effectLst/>
        </p:spPr>
        <p:txBody>
          <a:bodyPr wrap="none" anchor="ctr"/>
          <a:lstStyle/>
          <a:p>
            <a:endParaRPr lang="fr-FR"/>
          </a:p>
        </p:txBody>
      </p:sp>
      <p:sp>
        <p:nvSpPr>
          <p:cNvPr id="159" name="Line 30"/>
          <p:cNvSpPr>
            <a:spLocks noChangeShapeType="1"/>
          </p:cNvSpPr>
          <p:nvPr/>
        </p:nvSpPr>
        <p:spPr bwMode="auto">
          <a:xfrm>
            <a:off x="4569428" y="1828783"/>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60" name="Oval 31"/>
          <p:cNvSpPr>
            <a:spLocks noChangeArrowheads="1"/>
          </p:cNvSpPr>
          <p:nvPr/>
        </p:nvSpPr>
        <p:spPr bwMode="auto">
          <a:xfrm>
            <a:off x="4397978" y="20573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7" name="Oval 32"/>
          <p:cNvSpPr>
            <a:spLocks noChangeArrowheads="1"/>
          </p:cNvSpPr>
          <p:nvPr/>
        </p:nvSpPr>
        <p:spPr bwMode="auto">
          <a:xfrm>
            <a:off x="4397978" y="21335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8" name="Oval 33"/>
          <p:cNvSpPr>
            <a:spLocks noChangeArrowheads="1"/>
          </p:cNvSpPr>
          <p:nvPr/>
        </p:nvSpPr>
        <p:spPr bwMode="auto">
          <a:xfrm>
            <a:off x="4112228"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69" name="Oval 34"/>
          <p:cNvSpPr>
            <a:spLocks noChangeArrowheads="1"/>
          </p:cNvSpPr>
          <p:nvPr/>
        </p:nvSpPr>
        <p:spPr bwMode="auto">
          <a:xfrm>
            <a:off x="4572000"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74" name="Text Box 35"/>
          <p:cNvSpPr txBox="1">
            <a:spLocks noChangeArrowheads="1"/>
          </p:cNvSpPr>
          <p:nvPr/>
        </p:nvSpPr>
        <p:spPr bwMode="auto">
          <a:xfrm>
            <a:off x="4055078" y="1142984"/>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82" name="Line 70"/>
          <p:cNvSpPr>
            <a:spLocks noChangeShapeType="1"/>
          </p:cNvSpPr>
          <p:nvPr/>
        </p:nvSpPr>
        <p:spPr bwMode="auto">
          <a:xfrm>
            <a:off x="3786182" y="1848769"/>
            <a:ext cx="400050" cy="0"/>
          </a:xfrm>
          <a:prstGeom prst="line">
            <a:avLst/>
          </a:prstGeom>
          <a:noFill/>
          <a:ln w="28575">
            <a:solidFill>
              <a:srgbClr val="00FF00"/>
            </a:solidFill>
            <a:round/>
            <a:headEnd/>
            <a:tailEnd/>
          </a:ln>
          <a:effectLst/>
        </p:spPr>
        <p:txBody>
          <a:bodyPr wrap="none" anchor="ctr"/>
          <a:lstStyle/>
          <a:p>
            <a:endParaRPr lang="fr-FR"/>
          </a:p>
        </p:txBody>
      </p:sp>
      <p:sp>
        <p:nvSpPr>
          <p:cNvPr id="183" name="Line 70"/>
          <p:cNvSpPr>
            <a:spLocks noChangeShapeType="1"/>
          </p:cNvSpPr>
          <p:nvPr/>
        </p:nvSpPr>
        <p:spPr bwMode="auto">
          <a:xfrm>
            <a:off x="3932336" y="1848769"/>
            <a:ext cx="400050" cy="0"/>
          </a:xfrm>
          <a:prstGeom prst="line">
            <a:avLst/>
          </a:prstGeom>
          <a:noFill/>
          <a:ln w="28575">
            <a:solidFill>
              <a:srgbClr val="00FF00"/>
            </a:solidFill>
            <a:round/>
            <a:headEnd/>
            <a:tailEnd/>
          </a:ln>
          <a:effectLst/>
        </p:spPr>
        <p:txBody>
          <a:bodyPr wrap="none" anchor="ctr"/>
          <a:lstStyle/>
          <a:p>
            <a:endParaRPr lang="fr-FR"/>
          </a:p>
        </p:txBody>
      </p:sp>
      <p:sp>
        <p:nvSpPr>
          <p:cNvPr id="184" name="Oval 9"/>
          <p:cNvSpPr>
            <a:spLocks noChangeArrowheads="1"/>
          </p:cNvSpPr>
          <p:nvPr/>
        </p:nvSpPr>
        <p:spPr bwMode="auto">
          <a:xfrm>
            <a:off x="2285984" y="1714488"/>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5" name="Oval 9"/>
          <p:cNvSpPr>
            <a:spLocks noChangeArrowheads="1"/>
          </p:cNvSpPr>
          <p:nvPr/>
        </p:nvSpPr>
        <p:spPr bwMode="auto">
          <a:xfrm>
            <a:off x="1943082" y="1709726"/>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7" name="Oval 9"/>
          <p:cNvSpPr>
            <a:spLocks noChangeArrowheads="1"/>
          </p:cNvSpPr>
          <p:nvPr/>
        </p:nvSpPr>
        <p:spPr bwMode="auto">
          <a:xfrm>
            <a:off x="3571868" y="1661410"/>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8" name="Oval 9"/>
          <p:cNvSpPr>
            <a:spLocks noChangeArrowheads="1"/>
          </p:cNvSpPr>
          <p:nvPr/>
        </p:nvSpPr>
        <p:spPr bwMode="auto">
          <a:xfrm>
            <a:off x="4086222" y="1661410"/>
            <a:ext cx="7200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9" name="Oval 24"/>
          <p:cNvSpPr>
            <a:spLocks noChangeArrowheads="1"/>
          </p:cNvSpPr>
          <p:nvPr/>
        </p:nvSpPr>
        <p:spPr bwMode="auto">
          <a:xfrm>
            <a:off x="3000364"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2" name="Oval 34"/>
          <p:cNvSpPr>
            <a:spLocks noChangeArrowheads="1"/>
          </p:cNvSpPr>
          <p:nvPr/>
        </p:nvSpPr>
        <p:spPr bwMode="auto">
          <a:xfrm>
            <a:off x="4572000"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3" name="AutoShape 81"/>
          <p:cNvSpPr>
            <a:spLocks noChangeArrowheads="1"/>
          </p:cNvSpPr>
          <p:nvPr/>
        </p:nvSpPr>
        <p:spPr bwMode="auto">
          <a:xfrm>
            <a:off x="4931771" y="1713876"/>
            <a:ext cx="171450" cy="228600"/>
          </a:xfrm>
          <a:prstGeom prst="irregularSeal2">
            <a:avLst/>
          </a:prstGeom>
          <a:solidFill>
            <a:srgbClr val="FF0000"/>
          </a:solidFill>
          <a:ln w="9525">
            <a:solidFill>
              <a:schemeClr val="tx1"/>
            </a:solidFill>
            <a:miter lim="800000"/>
            <a:headEnd/>
            <a:tailEnd/>
          </a:ln>
          <a:effectLst/>
        </p:spPr>
        <p:txBody>
          <a:bodyPr wrap="none" anchor="ctr"/>
          <a:lstStyle/>
          <a:p>
            <a:endParaRPr lang="fr-FR"/>
          </a:p>
        </p:txBody>
      </p:sp>
      <p:sp>
        <p:nvSpPr>
          <p:cNvPr id="194" name="Éclair 193"/>
          <p:cNvSpPr/>
          <p:nvPr/>
        </p:nvSpPr>
        <p:spPr>
          <a:xfrm>
            <a:off x="4847453" y="1214204"/>
            <a:ext cx="168640" cy="479685"/>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5" name="Rectangle à coins arrondis 194"/>
          <p:cNvSpPr/>
          <p:nvPr/>
        </p:nvSpPr>
        <p:spPr>
          <a:xfrm>
            <a:off x="4214810" y="785794"/>
            <a:ext cx="1337873" cy="4497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rgbClr val="FF0000"/>
                </a:solidFill>
              </a:rPr>
              <a:t>Defaut</a:t>
            </a:r>
            <a:endParaRPr lang="fr-FR" b="1" dirty="0">
              <a:solidFill>
                <a:srgbClr val="FF0000"/>
              </a:solidFill>
            </a:endParaRPr>
          </a:p>
        </p:txBody>
      </p:sp>
      <p:sp>
        <p:nvSpPr>
          <p:cNvPr id="190" name="Espace réservé de la date 189"/>
          <p:cNvSpPr>
            <a:spLocks noGrp="1"/>
          </p:cNvSpPr>
          <p:nvPr>
            <p:ph type="dt" sz="half" idx="10"/>
          </p:nvPr>
        </p:nvSpPr>
        <p:spPr/>
        <p:txBody>
          <a:bodyPr/>
          <a:lstStyle/>
          <a:p>
            <a:fld id="{1733F43B-75EB-4027-8A74-57DAF4C504EB}" type="datetime1">
              <a:rPr lang="fr-FR" smtClean="0"/>
              <a:pPr/>
              <a:t>19/06/2016</a:t>
            </a:fld>
            <a:endParaRPr lang="fr-BE"/>
          </a:p>
        </p:txBody>
      </p:sp>
      <p:sp>
        <p:nvSpPr>
          <p:cNvPr id="191" name="Espace réservé du numéro de diapositive 190"/>
          <p:cNvSpPr>
            <a:spLocks noGrp="1"/>
          </p:cNvSpPr>
          <p:nvPr>
            <p:ph type="sldNum" sz="quarter" idx="12"/>
          </p:nvPr>
        </p:nvSpPr>
        <p:spPr/>
        <p:txBody>
          <a:bodyPr/>
          <a:lstStyle/>
          <a:p>
            <a:fld id="{CF4668DC-857F-487D-BFFA-8C0CA5037977}" type="slidenum">
              <a:rPr lang="fr-BE" smtClean="0"/>
              <a:pPr/>
              <a:t>19</a:t>
            </a:fld>
            <a:endParaRPr lang="fr-BE"/>
          </a:p>
        </p:txBody>
      </p:sp>
    </p:spTree>
    <p:extLst>
      <p:ext uri="{BB962C8B-B14F-4D97-AF65-F5344CB8AC3E}">
        <p14:creationId xmlns:p14="http://schemas.microsoft.com/office/powerpoint/2010/main" xmlns="" val="944488083"/>
      </p:ext>
    </p:extLst>
  </p:cSld>
  <p:clrMapOvr>
    <a:masterClrMapping/>
  </p:clrMapOvr>
  <p:transition advTm="3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9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8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89"/>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8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P spid="185" grpId="0" animBg="1"/>
      <p:bldP spid="187" grpId="0" animBg="1"/>
      <p:bldP spid="188" grpId="0" animBg="1"/>
      <p:bldP spid="189" grpId="0" animBg="1"/>
      <p:bldP spid="19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p:cNvSpPr/>
          <p:nvPr/>
        </p:nvSpPr>
        <p:spPr>
          <a:xfrm>
            <a:off x="-27846" y="1268761"/>
            <a:ext cx="4037573" cy="5589239"/>
          </a:xfrm>
          <a:custGeom>
            <a:avLst/>
            <a:gdLst>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5" fmla="*/ 10391 w 5552210"/>
              <a:gd name="connsiteY5" fmla="*/ 0 h 7602682"/>
              <a:gd name="connsiteX0" fmla="*/ 10391 w 5552210"/>
              <a:gd name="connsiteY0" fmla="*/ 0 h 6889173"/>
              <a:gd name="connsiteX1" fmla="*/ 72736 w 5552210"/>
              <a:gd name="connsiteY1" fmla="*/ 51955 h 6889173"/>
              <a:gd name="connsiteX2" fmla="*/ 3574473 w 5552210"/>
              <a:gd name="connsiteY2" fmla="*/ 2545773 h 6889173"/>
              <a:gd name="connsiteX3" fmla="*/ 4956464 w 5552210"/>
              <a:gd name="connsiteY3" fmla="*/ 6878782 h 6889173"/>
              <a:gd name="connsiteX4" fmla="*/ 0 w 5552210"/>
              <a:gd name="connsiteY4" fmla="*/ 6889173 h 6889173"/>
              <a:gd name="connsiteX5" fmla="*/ 10391 w 5552210"/>
              <a:gd name="connsiteY5" fmla="*/ 0 h 6889173"/>
              <a:gd name="connsiteX0" fmla="*/ 10391 w 4968587"/>
              <a:gd name="connsiteY0" fmla="*/ 0 h 6889173"/>
              <a:gd name="connsiteX1" fmla="*/ 72736 w 4968587"/>
              <a:gd name="connsiteY1" fmla="*/ 51955 h 6889173"/>
              <a:gd name="connsiteX2" fmla="*/ 4956464 w 4968587"/>
              <a:gd name="connsiteY2" fmla="*/ 6878782 h 6889173"/>
              <a:gd name="connsiteX3" fmla="*/ 0 w 4968587"/>
              <a:gd name="connsiteY3" fmla="*/ 6889173 h 6889173"/>
              <a:gd name="connsiteX4" fmla="*/ 10391 w 4968587"/>
              <a:gd name="connsiteY4"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Lst>
            <a:ahLst/>
            <a:cxnLst>
              <a:cxn ang="0">
                <a:pos x="connsiteX0" y="connsiteY0"/>
              </a:cxn>
              <a:cxn ang="0">
                <a:pos x="connsiteX1" y="connsiteY1"/>
              </a:cxn>
              <a:cxn ang="0">
                <a:pos x="connsiteX2" y="connsiteY2"/>
              </a:cxn>
              <a:cxn ang="0">
                <a:pos x="connsiteX3" y="connsiteY3"/>
              </a:cxn>
            </a:cxnLst>
            <a:rect l="l" t="t" r="r" b="b"/>
            <a:pathLst>
              <a:path w="4956464" h="6889173">
                <a:moveTo>
                  <a:pt x="10391" y="0"/>
                </a:moveTo>
                <a:cubicBezTo>
                  <a:pt x="3352800" y="1236518"/>
                  <a:pt x="4426528" y="4305300"/>
                  <a:pt x="4956464" y="6878782"/>
                </a:cubicBezTo>
                <a:lnTo>
                  <a:pt x="0" y="6889173"/>
                </a:lnTo>
                <a:cubicBezTo>
                  <a:pt x="3464" y="4592782"/>
                  <a:pt x="6927" y="2296391"/>
                  <a:pt x="10391" y="0"/>
                </a:cubicBezTo>
                <a:close/>
              </a:path>
            </a:pathLst>
          </a:custGeom>
          <a:no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4" name="Title 1"/>
          <p:cNvSpPr>
            <a:spLocks noGrp="1"/>
          </p:cNvSpPr>
          <p:nvPr>
            <p:ph type="title"/>
          </p:nvPr>
        </p:nvSpPr>
        <p:spPr>
          <a:xfrm>
            <a:off x="366615" y="431802"/>
            <a:ext cx="8363938" cy="830997"/>
          </a:xfrm>
        </p:spPr>
        <p:txBody>
          <a:bodyPr/>
          <a:lstStyle/>
          <a:p>
            <a:r>
              <a:rPr lang="en-US" dirty="0" smtClean="0"/>
              <a:t>Plan</a:t>
            </a:r>
            <a:endParaRPr lang="en-US" sz="3600" dirty="0">
              <a:gradFill flip="none" rotWithShape="1">
                <a:gsLst>
                  <a:gs pos="0">
                    <a:schemeClr val="tx1"/>
                  </a:gs>
                  <a:gs pos="86000">
                    <a:schemeClr val="tx1"/>
                  </a:gs>
                </a:gsLst>
                <a:lin ang="5400000" scaled="0"/>
                <a:tileRect/>
              </a:gradFill>
            </a:endParaRPr>
          </a:p>
        </p:txBody>
      </p:sp>
      <p:pic>
        <p:nvPicPr>
          <p:cNvPr id="7"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928926" y="3929066"/>
            <a:ext cx="785818" cy="785817"/>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9"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571868" y="5929330"/>
            <a:ext cx="779100" cy="76757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2" name="TextBox 7"/>
          <p:cNvSpPr txBox="1"/>
          <p:nvPr/>
        </p:nvSpPr>
        <p:spPr>
          <a:xfrm flipH="1">
            <a:off x="3849570" y="4000504"/>
            <a:ext cx="3508512" cy="430887"/>
          </a:xfrm>
          <a:prstGeom prst="rect">
            <a:avLst/>
          </a:prstGeom>
          <a:noFill/>
        </p:spPr>
        <p:txBody>
          <a:bodyPr wrap="square" rtlCol="0">
            <a:spAutoFit/>
          </a:bodyPr>
          <a:lstStyle/>
          <a:p>
            <a:r>
              <a:rPr lang="fr-FR" sz="2200" b="1" dirty="0" smtClean="0">
                <a:latin typeface="Corbel" pitchFamily="34" charset="0"/>
              </a:rPr>
              <a:t>Solution proposée</a:t>
            </a:r>
            <a:endParaRPr lang="fr-FR" sz="2200" b="1" dirty="0">
              <a:latin typeface="Corbel" pitchFamily="34" charset="0"/>
            </a:endParaRPr>
          </a:p>
        </p:txBody>
      </p:sp>
      <p:sp>
        <p:nvSpPr>
          <p:cNvPr id="14" name="TextBox 7"/>
          <p:cNvSpPr txBox="1"/>
          <p:nvPr/>
        </p:nvSpPr>
        <p:spPr>
          <a:xfrm flipH="1">
            <a:off x="4433880" y="5072074"/>
            <a:ext cx="4067210" cy="430887"/>
          </a:xfrm>
          <a:prstGeom prst="rect">
            <a:avLst/>
          </a:prstGeom>
          <a:noFill/>
        </p:spPr>
        <p:txBody>
          <a:bodyPr wrap="square" rtlCol="0">
            <a:spAutoFit/>
          </a:bodyPr>
          <a:lstStyle/>
          <a:p>
            <a:r>
              <a:rPr lang="fr-FR" sz="2200" b="1" dirty="0" smtClean="0">
                <a:latin typeface="Corbel" pitchFamily="34" charset="0"/>
              </a:rPr>
              <a:t>Simulation</a:t>
            </a:r>
            <a:endParaRPr lang="fr-FR" sz="2200" b="1" dirty="0">
              <a:latin typeface="Corbel" pitchFamily="34" charset="0"/>
            </a:endParaRPr>
          </a:p>
        </p:txBody>
      </p:sp>
      <p:sp>
        <p:nvSpPr>
          <p:cNvPr id="15" name="TextBox 7"/>
          <p:cNvSpPr txBox="1"/>
          <p:nvPr/>
        </p:nvSpPr>
        <p:spPr>
          <a:xfrm flipH="1">
            <a:off x="4572000" y="6072206"/>
            <a:ext cx="3508512" cy="430887"/>
          </a:xfrm>
          <a:prstGeom prst="rect">
            <a:avLst/>
          </a:prstGeom>
          <a:noFill/>
        </p:spPr>
        <p:txBody>
          <a:bodyPr wrap="square" rtlCol="0">
            <a:spAutoFit/>
          </a:bodyPr>
          <a:lstStyle/>
          <a:p>
            <a:r>
              <a:rPr lang="en-US" sz="2200" b="1" dirty="0" smtClean="0">
                <a:latin typeface="Corbel" pitchFamily="34" charset="0"/>
              </a:rPr>
              <a:t>Conclusion</a:t>
            </a:r>
            <a:endParaRPr lang="en-US" sz="2200" b="1" dirty="0">
              <a:latin typeface="Corbel" pitchFamily="34" charset="0"/>
            </a:endParaRPr>
          </a:p>
        </p:txBody>
      </p:sp>
      <p:pic>
        <p:nvPicPr>
          <p:cNvPr id="17" name="Picture 2"/>
          <p:cNvPicPr>
            <a:picLocks noChangeAspect="1" noChangeArrowheads="1"/>
          </p:cNvPicPr>
          <p:nvPr/>
        </p:nvPicPr>
        <p:blipFill>
          <a:blip r:embed="rId4"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3071802" y="4929198"/>
            <a:ext cx="1083650" cy="8475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7"/>
          <p:cNvSpPr txBox="1"/>
          <p:nvPr/>
        </p:nvSpPr>
        <p:spPr>
          <a:xfrm flipH="1">
            <a:off x="3428992" y="3000372"/>
            <a:ext cx="5000660" cy="430887"/>
          </a:xfrm>
          <a:prstGeom prst="rect">
            <a:avLst/>
          </a:prstGeom>
          <a:noFill/>
        </p:spPr>
        <p:txBody>
          <a:bodyPr wrap="square" rtlCol="0">
            <a:spAutoFit/>
          </a:bodyPr>
          <a:lstStyle/>
          <a:p>
            <a:r>
              <a:rPr lang="fr-FR" sz="2200" b="1" dirty="0" smtClean="0">
                <a:latin typeface="Corbel" pitchFamily="34" charset="0"/>
              </a:rPr>
              <a:t>Réseau de distribution HTA</a:t>
            </a:r>
            <a:endParaRPr lang="fr-FR" sz="2200" b="1" dirty="0">
              <a:latin typeface="Corbel" pitchFamily="34" charset="0"/>
            </a:endParaRPr>
          </a:p>
        </p:txBody>
      </p:sp>
      <p:pic>
        <p:nvPicPr>
          <p:cNvPr id="1028" name="Picture 4" descr="C:\Users\bouna\Desktop\1434474590.jpeg.png"/>
          <p:cNvPicPr>
            <a:picLocks noChangeAspect="1" noChangeArrowheads="1"/>
          </p:cNvPicPr>
          <p:nvPr/>
        </p:nvPicPr>
        <p:blipFill>
          <a:blip r:embed="rId10"/>
          <a:srcRect/>
          <a:stretch>
            <a:fillRect/>
          </a:stretch>
        </p:blipFill>
        <p:spPr bwMode="auto">
          <a:xfrm>
            <a:off x="857224" y="1500174"/>
            <a:ext cx="1643074" cy="1714512"/>
          </a:xfrm>
          <a:prstGeom prst="ellipse">
            <a:avLst/>
          </a:prstGeom>
          <a:ln>
            <a:noFill/>
          </a:ln>
          <a:effectLst>
            <a:softEdge rad="112500"/>
          </a:effectLst>
        </p:spPr>
      </p:pic>
      <p:pic>
        <p:nvPicPr>
          <p:cNvPr id="22" name="Picture 2" descr="C:\Users\bouna\Desktop\eclipse_icon_by_flosweb.png"/>
          <p:cNvPicPr>
            <a:picLocks noChangeAspect="1" noChangeArrowheads="1"/>
          </p:cNvPicPr>
          <p:nvPr/>
        </p:nvPicPr>
        <p:blipFill>
          <a:blip r:embed="rId11"/>
          <a:srcRect/>
          <a:stretch>
            <a:fillRect/>
          </a:stretch>
        </p:blipFill>
        <p:spPr bwMode="auto">
          <a:xfrm>
            <a:off x="285720" y="1142984"/>
            <a:ext cx="928662" cy="928694"/>
          </a:xfrm>
          <a:prstGeom prst="rect">
            <a:avLst/>
          </a:prstGeom>
          <a:noFill/>
        </p:spPr>
      </p:pic>
      <p:pic>
        <p:nvPicPr>
          <p:cNvPr id="23"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285984" y="2857496"/>
            <a:ext cx="932697" cy="928694"/>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0" name="TextBox 7"/>
          <p:cNvSpPr txBox="1"/>
          <p:nvPr/>
        </p:nvSpPr>
        <p:spPr>
          <a:xfrm flipH="1">
            <a:off x="1643042" y="1357298"/>
            <a:ext cx="4692618" cy="430887"/>
          </a:xfrm>
          <a:prstGeom prst="rect">
            <a:avLst/>
          </a:prstGeom>
          <a:noFill/>
        </p:spPr>
        <p:txBody>
          <a:bodyPr wrap="square" rtlCol="0">
            <a:spAutoFit/>
          </a:bodyPr>
          <a:lstStyle/>
          <a:p>
            <a:r>
              <a:rPr lang="en-US" sz="2200" b="1" dirty="0" smtClean="0">
                <a:latin typeface="Corbel" pitchFamily="34" charset="0"/>
              </a:rPr>
              <a:t>Introduction</a:t>
            </a:r>
            <a:endParaRPr lang="en-US" sz="2200" b="1" dirty="0">
              <a:latin typeface="Corbel" pitchFamily="34" charset="0"/>
            </a:endParaRPr>
          </a:p>
        </p:txBody>
      </p:sp>
      <p:sp>
        <p:nvSpPr>
          <p:cNvPr id="24" name="TextBox 7"/>
          <p:cNvSpPr txBox="1"/>
          <p:nvPr/>
        </p:nvSpPr>
        <p:spPr>
          <a:xfrm flipH="1">
            <a:off x="2428860" y="2071678"/>
            <a:ext cx="4692618" cy="430887"/>
          </a:xfrm>
          <a:prstGeom prst="rect">
            <a:avLst/>
          </a:prstGeom>
          <a:noFill/>
        </p:spPr>
        <p:txBody>
          <a:bodyPr wrap="square" rtlCol="0">
            <a:spAutoFit/>
          </a:bodyPr>
          <a:lstStyle/>
          <a:p>
            <a:r>
              <a:rPr lang="en-US" sz="2200" b="1" dirty="0" smtClean="0">
                <a:latin typeface="Corbel" pitchFamily="34" charset="0"/>
              </a:rPr>
              <a:t>Presentation de la RADEEF </a:t>
            </a:r>
            <a:endParaRPr lang="en-US" sz="2200" b="1" dirty="0">
              <a:latin typeface="Corbel" pitchFamily="34" charset="0"/>
            </a:endParaRPr>
          </a:p>
        </p:txBody>
      </p:sp>
      <p:sp>
        <p:nvSpPr>
          <p:cNvPr id="20" name="Espace réservé de la date 19"/>
          <p:cNvSpPr>
            <a:spLocks noGrp="1"/>
          </p:cNvSpPr>
          <p:nvPr>
            <p:ph type="dt" sz="half" idx="10"/>
          </p:nvPr>
        </p:nvSpPr>
        <p:spPr/>
        <p:txBody>
          <a:bodyPr/>
          <a:lstStyle/>
          <a:p>
            <a:fld id="{DF387EEC-29B1-4859-A988-BB9DAB236E01}" type="datetime1">
              <a:rPr lang="fr-FR" smtClean="0"/>
              <a:pPr/>
              <a:t>19/06/2016</a:t>
            </a:fld>
            <a:endParaRPr lang="fr-BE"/>
          </a:p>
        </p:txBody>
      </p:sp>
      <p:sp>
        <p:nvSpPr>
          <p:cNvPr id="21" name="Espace réservé du numéro de diapositive 20"/>
          <p:cNvSpPr>
            <a:spLocks noGrp="1"/>
          </p:cNvSpPr>
          <p:nvPr>
            <p:ph type="sldNum" sz="quarter" idx="12"/>
          </p:nvPr>
        </p:nvSpPr>
        <p:spPr/>
        <p:txBody>
          <a:bodyPr/>
          <a:lstStyle/>
          <a:p>
            <a:fld id="{CF4668DC-857F-487D-BFFA-8C0CA5037977}" type="slidenum">
              <a:rPr lang="fr-BE" smtClean="0"/>
              <a:pPr/>
              <a:t>2</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927 0.77847 C 0.35781 0.63402 0.32326 0.49004 0.28316 0.38588 C 0.24288 0.28171 0.1967 0.21782 0.15208 0.15416 C 0.10763 0.09097 0.08246 0.06597 0.01649 0.00532 " pathEditMode="relative" rAng="0" ptsTypes="aaaA">
                                      <p:cBhvr>
                                        <p:cTn id="6" dur="1000" fill="hold"/>
                                        <p:tgtEl>
                                          <p:spTgt spid="22"/>
                                        </p:tgtEl>
                                        <p:attrNameLst>
                                          <p:attrName>ppt_x</p:attrName>
                                          <p:attrName>ppt_y</p:attrName>
                                        </p:attrNameLst>
                                      </p:cBhvr>
                                      <p:rCtr x="-188" y="-387"/>
                                    </p:animMotion>
                                  </p:childTnLst>
                                </p:cTn>
                              </p:par>
                              <p:par>
                                <p:cTn id="7" presetID="31" presetClass="entr" presetSubtype="0" fill="hold" nodeType="withEffect">
                                  <p:stCondLst>
                                    <p:cond delay="0"/>
                                  </p:stCondLst>
                                  <p:iterate type="lt">
                                    <p:tmPct val="5000"/>
                                  </p:iterate>
                                  <p:childTnLst>
                                    <p:set>
                                      <p:cBhvr>
                                        <p:cTn id="8" dur="1" fill="hold">
                                          <p:stCondLst>
                                            <p:cond delay="0"/>
                                          </p:stCondLst>
                                        </p:cTn>
                                        <p:tgtEl>
                                          <p:spTgt spid="23"/>
                                        </p:tgtEl>
                                        <p:attrNameLst>
                                          <p:attrName>style.visibility</p:attrName>
                                        </p:attrNameLst>
                                      </p:cBhvr>
                                      <p:to>
                                        <p:strVal val="visible"/>
                                      </p:to>
                                    </p:set>
                                    <p:anim calcmode="lin" valueType="num">
                                      <p:cBhvr>
                                        <p:cTn id="9" dur="1000" fill="hold"/>
                                        <p:tgtEl>
                                          <p:spTgt spid="23"/>
                                        </p:tgtEl>
                                        <p:attrNameLst>
                                          <p:attrName>ppt_w</p:attrName>
                                        </p:attrNameLst>
                                      </p:cBhvr>
                                      <p:tavLst>
                                        <p:tav tm="0">
                                          <p:val>
                                            <p:fltVal val="0"/>
                                          </p:val>
                                        </p:tav>
                                        <p:tav tm="100000">
                                          <p:val>
                                            <p:strVal val="#ppt_w"/>
                                          </p:val>
                                        </p:tav>
                                      </p:tavLst>
                                    </p:anim>
                                    <p:anim calcmode="lin" valueType="num">
                                      <p:cBhvr>
                                        <p:cTn id="10" dur="1000" fill="hold"/>
                                        <p:tgtEl>
                                          <p:spTgt spid="23"/>
                                        </p:tgtEl>
                                        <p:attrNameLst>
                                          <p:attrName>ppt_h</p:attrName>
                                        </p:attrNameLst>
                                      </p:cBhvr>
                                      <p:tavLst>
                                        <p:tav tm="0">
                                          <p:val>
                                            <p:fltVal val="0"/>
                                          </p:val>
                                        </p:tav>
                                        <p:tav tm="100000">
                                          <p:val>
                                            <p:strVal val="#ppt_h"/>
                                          </p:val>
                                        </p:tav>
                                      </p:tavLst>
                                    </p:anim>
                                    <p:anim calcmode="lin" valueType="num">
                                      <p:cBhvr>
                                        <p:cTn id="11" dur="1000" fill="hold"/>
                                        <p:tgtEl>
                                          <p:spTgt spid="23"/>
                                        </p:tgtEl>
                                        <p:attrNameLst>
                                          <p:attrName>style.rotation</p:attrName>
                                        </p:attrNameLst>
                                      </p:cBhvr>
                                      <p:tavLst>
                                        <p:tav tm="0">
                                          <p:val>
                                            <p:fltVal val="90"/>
                                          </p:val>
                                        </p:tav>
                                        <p:tav tm="100000">
                                          <p:val>
                                            <p:fltVal val="0"/>
                                          </p:val>
                                        </p:tav>
                                      </p:tavLst>
                                    </p:anim>
                                    <p:animEffect transition="in" filter="fade">
                                      <p:cBhvr>
                                        <p:cTn id="12" dur="1000"/>
                                        <p:tgtEl>
                                          <p:spTgt spid="23"/>
                                        </p:tgtEl>
                                      </p:cBhvr>
                                    </p:animEffect>
                                  </p:childTnLst>
                                </p:cTn>
                              </p:par>
                              <p:par>
                                <p:cTn id="13" presetID="0" presetClass="path" presetSubtype="0" accel="50000" decel="50000" fill="hold" nodeType="withEffect">
                                  <p:stCondLst>
                                    <p:cond delay="0"/>
                                  </p:stCondLst>
                                  <p:iterate type="lt">
                                    <p:tmPct val="0"/>
                                  </p:iterate>
                                  <p:childTnLst>
                                    <p:animMotion origin="layout" path="M 0.3243 0.67014 C 0.30885 0.55579 0.29357 0.44167 0.23993 0.32986 C 0.18628 0.21806 0.09409 0.10833 0.00191 -0.00116 " pathEditMode="relative" rAng="0" ptsTypes="aaA">
                                      <p:cBhvr>
                                        <p:cTn id="14" dur="1000" fill="hold"/>
                                        <p:tgtEl>
                                          <p:spTgt spid="1028"/>
                                        </p:tgtEl>
                                        <p:attrNameLst>
                                          <p:attrName>ppt_x</p:attrName>
                                          <p:attrName>ppt_y</p:attrName>
                                        </p:attrNameLst>
                                      </p:cBhvr>
                                      <p:rCtr x="-161" y="-336"/>
                                    </p:animMotion>
                                  </p:childTnLst>
                                </p:cTn>
                              </p:par>
                              <p:par>
                                <p:cTn id="15" presetID="31" presetClass="entr" presetSubtype="0" fill="hold" nodeType="withEffect">
                                  <p:stCondLst>
                                    <p:cond delay="0"/>
                                  </p:stCondLst>
                                  <p:iterate type="lt">
                                    <p:tmPct val="5000"/>
                                  </p:iterate>
                                  <p:childTnLst>
                                    <p:set>
                                      <p:cBhvr>
                                        <p:cTn id="16" dur="1" fill="hold">
                                          <p:stCondLst>
                                            <p:cond delay="0"/>
                                          </p:stCondLst>
                                        </p:cTn>
                                        <p:tgtEl>
                                          <p:spTgt spid="1028"/>
                                        </p:tgtEl>
                                        <p:attrNameLst>
                                          <p:attrName>style.visibility</p:attrName>
                                        </p:attrNameLst>
                                      </p:cBhvr>
                                      <p:to>
                                        <p:strVal val="visible"/>
                                      </p:to>
                                    </p:set>
                                    <p:anim calcmode="lin" valueType="num">
                                      <p:cBhvr>
                                        <p:cTn id="17" dur="1000" fill="hold"/>
                                        <p:tgtEl>
                                          <p:spTgt spid="1028"/>
                                        </p:tgtEl>
                                        <p:attrNameLst>
                                          <p:attrName>ppt_w</p:attrName>
                                        </p:attrNameLst>
                                      </p:cBhvr>
                                      <p:tavLst>
                                        <p:tav tm="0">
                                          <p:val>
                                            <p:fltVal val="0"/>
                                          </p:val>
                                        </p:tav>
                                        <p:tav tm="100000">
                                          <p:val>
                                            <p:strVal val="#ppt_w"/>
                                          </p:val>
                                        </p:tav>
                                      </p:tavLst>
                                    </p:anim>
                                    <p:anim calcmode="lin" valueType="num">
                                      <p:cBhvr>
                                        <p:cTn id="18" dur="1000" fill="hold"/>
                                        <p:tgtEl>
                                          <p:spTgt spid="1028"/>
                                        </p:tgtEl>
                                        <p:attrNameLst>
                                          <p:attrName>ppt_h</p:attrName>
                                        </p:attrNameLst>
                                      </p:cBhvr>
                                      <p:tavLst>
                                        <p:tav tm="0">
                                          <p:val>
                                            <p:fltVal val="0"/>
                                          </p:val>
                                        </p:tav>
                                        <p:tav tm="100000">
                                          <p:val>
                                            <p:strVal val="#ppt_h"/>
                                          </p:val>
                                        </p:tav>
                                      </p:tavLst>
                                    </p:anim>
                                    <p:anim calcmode="lin" valueType="num">
                                      <p:cBhvr>
                                        <p:cTn id="19" dur="1000" fill="hold"/>
                                        <p:tgtEl>
                                          <p:spTgt spid="1028"/>
                                        </p:tgtEl>
                                        <p:attrNameLst>
                                          <p:attrName>style.rotation</p:attrName>
                                        </p:attrNameLst>
                                      </p:cBhvr>
                                      <p:tavLst>
                                        <p:tav tm="0">
                                          <p:val>
                                            <p:fltVal val="90"/>
                                          </p:val>
                                        </p:tav>
                                        <p:tav tm="100000">
                                          <p:val>
                                            <p:fltVal val="0"/>
                                          </p:val>
                                        </p:tav>
                                      </p:tavLst>
                                    </p:anim>
                                    <p:animEffect transition="in" filter="fade">
                                      <p:cBhvr>
                                        <p:cTn id="20" dur="1000"/>
                                        <p:tgtEl>
                                          <p:spTgt spid="1028"/>
                                        </p:tgtEl>
                                      </p:cBhvr>
                                    </p:animEffect>
                                  </p:childTnLst>
                                </p:cTn>
                              </p:par>
                              <p:par>
                                <p:cTn id="21" presetID="0" presetClass="path" presetSubtype="0" accel="50000" decel="50000" fill="hold" nodeType="withEffect">
                                  <p:stCondLst>
                                    <p:cond delay="0"/>
                                  </p:stCondLst>
                                  <p:iterate type="lt">
                                    <p:tmPct val="0"/>
                                  </p:iterate>
                                  <p:childTnLst>
                                    <p:animMotion origin="layout" path="M -0.00278 -4.44444E-6 C 0.05607 0.06644 0.1158 0.13311 0.16284 0.24283 C 0.20989 0.35232 0.24409 0.50463 0.27899 0.65764 " pathEditMode="relative" rAng="0" ptsTypes="aaA">
                                      <p:cBhvr>
                                        <p:cTn id="22" dur="1000" spd="-100000" fill="hold"/>
                                        <p:tgtEl>
                                          <p:spTgt spid="23"/>
                                        </p:tgtEl>
                                        <p:attrNameLst>
                                          <p:attrName>ppt_x</p:attrName>
                                          <p:attrName>ppt_y</p:attrName>
                                        </p:attrNameLst>
                                      </p:cBhvr>
                                      <p:rCtr x="141" y="329"/>
                                    </p:animMotion>
                                  </p:childTnLst>
                                </p:cTn>
                              </p:par>
                              <p:par>
                                <p:cTn id="23" presetID="31" presetClass="entr" presetSubtype="0" fill="hold" nodeType="withEffect">
                                  <p:stCondLst>
                                    <p:cond delay="0"/>
                                  </p:stCondLst>
                                  <p:iterate type="lt">
                                    <p:tmPct val="5000"/>
                                  </p:iterate>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par>
                                <p:cTn id="29" presetID="0" presetClass="path" presetSubtype="0" accel="50000" decel="50000" fill="hold" nodeType="withEffect">
                                  <p:stCondLst>
                                    <p:cond delay="0"/>
                                  </p:stCondLst>
                                  <p:iterate type="lt">
                                    <p:tmPct val="0"/>
                                  </p:iterate>
                                  <p:childTnLst>
                                    <p:animMotion origin="layout" path="M 3.33333E-6 4.81481E-6 C 0.03906 0.05509 0.07847 0.11064 0.10955 0.20162 C 0.14062 0.29259 0.16319 0.41921 0.18628 0.54606 " pathEditMode="relative" rAng="0" ptsTypes="aaA">
                                      <p:cBhvr>
                                        <p:cTn id="30" dur="1000" spd="-100000" fill="hold"/>
                                        <p:tgtEl>
                                          <p:spTgt spid="7"/>
                                        </p:tgtEl>
                                        <p:attrNameLst>
                                          <p:attrName>ppt_x</p:attrName>
                                          <p:attrName>ppt_y</p:attrName>
                                        </p:attrNameLst>
                                      </p:cBhvr>
                                      <p:rCtr x="9306" y="27292"/>
                                    </p:animMotion>
                                  </p:childTnLst>
                                </p:cTn>
                              </p:par>
                              <p:par>
                                <p:cTn id="31" presetID="31" presetClass="entr" presetSubtype="0" fill="hold" nodeType="withEffect">
                                  <p:stCondLst>
                                    <p:cond delay="0"/>
                                  </p:stCondLst>
                                  <p:iterate type="lt">
                                    <p:tmPct val="5000"/>
                                  </p:iterate>
                                  <p:childTnLst>
                                    <p:set>
                                      <p:cBhvr>
                                        <p:cTn id="32" dur="1" fill="hold">
                                          <p:stCondLst>
                                            <p:cond delay="0"/>
                                          </p:stCondLst>
                                        </p:cTn>
                                        <p:tgtEl>
                                          <p:spTgt spid="17"/>
                                        </p:tgtEl>
                                        <p:attrNameLst>
                                          <p:attrName>style.visibility</p:attrName>
                                        </p:attrNameLst>
                                      </p:cBhvr>
                                      <p:to>
                                        <p:strVal val="visible"/>
                                      </p:to>
                                    </p:set>
                                    <p:anim calcmode="lin" valueType="num">
                                      <p:cBhvr>
                                        <p:cTn id="33" dur="1000" fill="hold"/>
                                        <p:tgtEl>
                                          <p:spTgt spid="17"/>
                                        </p:tgtEl>
                                        <p:attrNameLst>
                                          <p:attrName>ppt_w</p:attrName>
                                        </p:attrNameLst>
                                      </p:cBhvr>
                                      <p:tavLst>
                                        <p:tav tm="0">
                                          <p:val>
                                            <p:fltVal val="0"/>
                                          </p:val>
                                        </p:tav>
                                        <p:tav tm="100000">
                                          <p:val>
                                            <p:strVal val="#ppt_w"/>
                                          </p:val>
                                        </p:tav>
                                      </p:tavLst>
                                    </p:anim>
                                    <p:anim calcmode="lin" valueType="num">
                                      <p:cBhvr>
                                        <p:cTn id="34" dur="1000" fill="hold"/>
                                        <p:tgtEl>
                                          <p:spTgt spid="17"/>
                                        </p:tgtEl>
                                        <p:attrNameLst>
                                          <p:attrName>ppt_h</p:attrName>
                                        </p:attrNameLst>
                                      </p:cBhvr>
                                      <p:tavLst>
                                        <p:tav tm="0">
                                          <p:val>
                                            <p:fltVal val="0"/>
                                          </p:val>
                                        </p:tav>
                                        <p:tav tm="100000">
                                          <p:val>
                                            <p:strVal val="#ppt_h"/>
                                          </p:val>
                                        </p:tav>
                                      </p:tavLst>
                                    </p:anim>
                                    <p:anim calcmode="lin" valueType="num">
                                      <p:cBhvr>
                                        <p:cTn id="35" dur="1000" fill="hold"/>
                                        <p:tgtEl>
                                          <p:spTgt spid="17"/>
                                        </p:tgtEl>
                                        <p:attrNameLst>
                                          <p:attrName>style.rotation</p:attrName>
                                        </p:attrNameLst>
                                      </p:cBhvr>
                                      <p:tavLst>
                                        <p:tav tm="0">
                                          <p:val>
                                            <p:fltVal val="90"/>
                                          </p:val>
                                        </p:tav>
                                        <p:tav tm="100000">
                                          <p:val>
                                            <p:fltVal val="0"/>
                                          </p:val>
                                        </p:tav>
                                      </p:tavLst>
                                    </p:anim>
                                    <p:animEffect transition="in" filter="fade">
                                      <p:cBhvr>
                                        <p:cTn id="36" dur="1000"/>
                                        <p:tgtEl>
                                          <p:spTgt spid="17"/>
                                        </p:tgtEl>
                                      </p:cBhvr>
                                    </p:animEffect>
                                  </p:childTnLst>
                                </p:cTn>
                              </p:par>
                              <p:par>
                                <p:cTn id="37" presetID="0" presetClass="path" presetSubtype="0" accel="50000" decel="50000" fill="hold" nodeType="withEffect">
                                  <p:stCondLst>
                                    <p:cond delay="0"/>
                                  </p:stCondLst>
                                  <p:iterate type="lt">
                                    <p:tmPct val="0"/>
                                  </p:iterate>
                                  <p:childTnLst>
                                    <p:animMotion origin="layout" path="M -1.66667E-6 -3.33333E-6 C 0.00903 0.025 0.01875 0.05023 0.02604 0.09144 C 0.03351 0.13287 0.03889 0.19005 0.04462 0.24792 " pathEditMode="relative" rAng="0" ptsTypes="aaA">
                                      <p:cBhvr>
                                        <p:cTn id="38" dur="1000" spd="-100000" fill="hold"/>
                                        <p:tgtEl>
                                          <p:spTgt spid="17"/>
                                        </p:tgtEl>
                                        <p:attrNameLst>
                                          <p:attrName>ppt_x</p:attrName>
                                          <p:attrName>ppt_y</p:attrName>
                                        </p:attrNameLst>
                                      </p:cBhvr>
                                      <p:rCtr x="2222" y="12384"/>
                                    </p:animMotion>
                                  </p:childTnLst>
                                </p:cTn>
                              </p:par>
                              <p:par>
                                <p:cTn id="39" presetID="31" presetClass="entr" presetSubtype="0" fill="hold" nodeType="withEffect">
                                  <p:stCondLst>
                                    <p:cond delay="0"/>
                                  </p:stCondLst>
                                  <p:iterate type="lt">
                                    <p:tmPct val="5000"/>
                                  </p:iterate>
                                  <p:childTnLst>
                                    <p:set>
                                      <p:cBhvr>
                                        <p:cTn id="40" dur="1" fill="hold">
                                          <p:stCondLst>
                                            <p:cond delay="0"/>
                                          </p:stCondLst>
                                        </p:cTn>
                                        <p:tgtEl>
                                          <p:spTgt spid="9"/>
                                        </p:tgtEl>
                                        <p:attrNameLst>
                                          <p:attrName>style.visibility</p:attrName>
                                        </p:attrNameLst>
                                      </p:cBhvr>
                                      <p:to>
                                        <p:strVal val="visible"/>
                                      </p:to>
                                    </p:set>
                                    <p:anim calcmode="lin" valueType="num">
                                      <p:cBhvr>
                                        <p:cTn id="41" dur="1000" fill="hold"/>
                                        <p:tgtEl>
                                          <p:spTgt spid="9"/>
                                        </p:tgtEl>
                                        <p:attrNameLst>
                                          <p:attrName>ppt_w</p:attrName>
                                        </p:attrNameLst>
                                      </p:cBhvr>
                                      <p:tavLst>
                                        <p:tav tm="0">
                                          <p:val>
                                            <p:fltVal val="0"/>
                                          </p:val>
                                        </p:tav>
                                        <p:tav tm="100000">
                                          <p:val>
                                            <p:strVal val="#ppt_w"/>
                                          </p:val>
                                        </p:tav>
                                      </p:tavLst>
                                    </p:anim>
                                    <p:anim calcmode="lin" valueType="num">
                                      <p:cBhvr>
                                        <p:cTn id="42" dur="1000" fill="hold"/>
                                        <p:tgtEl>
                                          <p:spTgt spid="9"/>
                                        </p:tgtEl>
                                        <p:attrNameLst>
                                          <p:attrName>ppt_h</p:attrName>
                                        </p:attrNameLst>
                                      </p:cBhvr>
                                      <p:tavLst>
                                        <p:tav tm="0">
                                          <p:val>
                                            <p:fltVal val="0"/>
                                          </p:val>
                                        </p:tav>
                                        <p:tav tm="100000">
                                          <p:val>
                                            <p:strVal val="#ppt_h"/>
                                          </p:val>
                                        </p:tav>
                                      </p:tavLst>
                                    </p:anim>
                                    <p:anim calcmode="lin" valueType="num">
                                      <p:cBhvr>
                                        <p:cTn id="43" dur="1000" fill="hold"/>
                                        <p:tgtEl>
                                          <p:spTgt spid="9"/>
                                        </p:tgtEl>
                                        <p:attrNameLst>
                                          <p:attrName>style.rotation</p:attrName>
                                        </p:attrNameLst>
                                      </p:cBhvr>
                                      <p:tavLst>
                                        <p:tav tm="0">
                                          <p:val>
                                            <p:fltVal val="90"/>
                                          </p:val>
                                        </p:tav>
                                        <p:tav tm="100000">
                                          <p:val>
                                            <p:fltVal val="0"/>
                                          </p:val>
                                        </p:tav>
                                      </p:tavLst>
                                    </p:anim>
                                    <p:animEffect transition="in" filter="fade">
                                      <p:cBhvr>
                                        <p:cTn id="44" dur="1000"/>
                                        <p:tgtEl>
                                          <p:spTgt spid="9"/>
                                        </p:tgtEl>
                                      </p:cBhvr>
                                    </p:animEffect>
                                  </p:childTnLst>
                                </p:cTn>
                              </p:par>
                              <p:par>
                                <p:cTn id="45" presetID="0" presetClass="path" presetSubtype="0" accel="50000" decel="50000" fill="hold" nodeType="withEffect">
                                  <p:stCondLst>
                                    <p:cond delay="0"/>
                                  </p:stCondLst>
                                  <p:iterate type="lt">
                                    <p:tmPct val="0"/>
                                  </p:iterate>
                                  <p:childTnLst>
                                    <p:animMotion origin="layout" path="M -5.55556E-7 -4.07407E-6 C 0.0026 0.00926 0.00538 0.01899 0.00764 0.03473 C 0.00972 0.05047 0.01129 0.07246 0.01302 0.09468 " pathEditMode="relative" rAng="0" ptsTypes="aaA">
                                      <p:cBhvr>
                                        <p:cTn id="46" dur="1000" spd="-100000" fill="hold"/>
                                        <p:tgtEl>
                                          <p:spTgt spid="9"/>
                                        </p:tgtEl>
                                        <p:attrNameLst>
                                          <p:attrName>ppt_x</p:attrName>
                                          <p:attrName>ppt_y</p:attrName>
                                        </p:attrNameLst>
                                      </p:cBhvr>
                                      <p:rCtr x="642" y="4722"/>
                                    </p:animMotion>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fade">
                                      <p:cBhvr>
                                        <p:cTn id="50" dur="1000"/>
                                        <p:tgtEl>
                                          <p:spTgt spid="10"/>
                                        </p:tgtEl>
                                      </p:cBhvr>
                                    </p:animEffect>
                                  </p:childTnLst>
                                </p:cTn>
                              </p:par>
                            </p:childTnLst>
                          </p:cTn>
                        </p:par>
                        <p:par>
                          <p:cTn id="51" fill="hold">
                            <p:stCondLst>
                              <p:cond delay="2000"/>
                            </p:stCondLst>
                            <p:childTnLst>
                              <p:par>
                                <p:cTn id="52" presetID="10" presetClass="entr" presetSubtype="0" fill="hold" nodeType="after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1000"/>
                                        <p:tgtEl>
                                          <p:spTgt spid="11"/>
                                        </p:tgtEl>
                                      </p:cBhvr>
                                    </p:animEffect>
                                  </p:childTnLst>
                                </p:cTn>
                              </p:par>
                            </p:childTnLst>
                          </p:cTn>
                        </p:par>
                        <p:par>
                          <p:cTn id="59" fill="hold">
                            <p:stCondLst>
                              <p:cond delay="4000"/>
                            </p:stCondLst>
                            <p:childTnLst>
                              <p:par>
                                <p:cTn id="60" presetID="10" presetClass="entr" presetSubtype="0" fill="hold" nodeType="after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childTnLst>
                                </p:cTn>
                              </p:par>
                            </p:childTnLst>
                          </p:cTn>
                        </p:par>
                        <p:par>
                          <p:cTn id="63" fill="hold">
                            <p:stCondLst>
                              <p:cond delay="5000"/>
                            </p:stCondLst>
                            <p:childTnLst>
                              <p:par>
                                <p:cTn id="64" presetID="10" presetClass="entr" presetSubtype="0"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fade">
                                      <p:cBhvr>
                                        <p:cTn id="66" dur="1000"/>
                                        <p:tgtEl>
                                          <p:spTgt spid="14"/>
                                        </p:tgtEl>
                                      </p:cBhvr>
                                    </p:animEffect>
                                  </p:childTnLst>
                                </p:cTn>
                              </p:par>
                            </p:childTnLst>
                          </p:cTn>
                        </p:par>
                        <p:par>
                          <p:cTn id="67" fill="hold">
                            <p:stCondLst>
                              <p:cond delay="6000"/>
                            </p:stCondLst>
                            <p:childTnLst>
                              <p:par>
                                <p:cTn id="68" presetID="10" presetClass="entr" presetSubtype="0" fill="hold"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3381" y="1600200"/>
            <a:ext cx="83384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Ps1</a:t>
            </a:r>
            <a:endParaRPr lang="en-US" b="1" dirty="0">
              <a:solidFill>
                <a:schemeClr val="bg1"/>
              </a:solidFill>
              <a:latin typeface="Arial" charset="0"/>
            </a:endParaRPr>
          </a:p>
        </p:txBody>
      </p:sp>
      <p:sp>
        <p:nvSpPr>
          <p:cNvPr id="9" name="Line 4"/>
          <p:cNvSpPr>
            <a:spLocks noChangeShapeType="1"/>
          </p:cNvSpPr>
          <p:nvPr/>
        </p:nvSpPr>
        <p:spPr bwMode="auto">
          <a:xfrm flipV="1">
            <a:off x="1142976" y="1676400"/>
            <a:ext cx="228600" cy="152400"/>
          </a:xfrm>
          <a:prstGeom prst="line">
            <a:avLst/>
          </a:prstGeom>
          <a:noFill/>
          <a:ln w="28575">
            <a:solidFill>
              <a:srgbClr val="00FF00"/>
            </a:solidFill>
            <a:round/>
            <a:headEnd/>
            <a:tailEnd/>
          </a:ln>
          <a:effectLst/>
        </p:spPr>
        <p:txBody>
          <a:bodyPr wrap="none" anchor="ctr"/>
          <a:lstStyle/>
          <a:p>
            <a:endParaRPr lang="fr-FR"/>
          </a:p>
        </p:txBody>
      </p:sp>
      <p:sp>
        <p:nvSpPr>
          <p:cNvPr id="10" name="Rectangle 5"/>
          <p:cNvSpPr>
            <a:spLocks noChangeArrowheads="1"/>
          </p:cNvSpPr>
          <p:nvPr/>
        </p:nvSpPr>
        <p:spPr bwMode="auto">
          <a:xfrm>
            <a:off x="175734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 name="Rectangle 6"/>
          <p:cNvSpPr>
            <a:spLocks noChangeArrowheads="1"/>
          </p:cNvSpPr>
          <p:nvPr/>
        </p:nvSpPr>
        <p:spPr bwMode="auto">
          <a:xfrm rot="14766614">
            <a:off x="1203949" y="168592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2" name="Oval 7"/>
          <p:cNvSpPr>
            <a:spLocks noChangeArrowheads="1"/>
          </p:cNvSpPr>
          <p:nvPr/>
        </p:nvSpPr>
        <p:spPr bwMode="auto">
          <a:xfrm>
            <a:off x="2071670" y="21240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3" name="Oval 8"/>
          <p:cNvSpPr>
            <a:spLocks noChangeArrowheads="1"/>
          </p:cNvSpPr>
          <p:nvPr/>
        </p:nvSpPr>
        <p:spPr bwMode="auto">
          <a:xfrm>
            <a:off x="2071670" y="22002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5" name="Oval 10"/>
          <p:cNvSpPr>
            <a:spLocks noChangeArrowheads="1"/>
          </p:cNvSpPr>
          <p:nvPr/>
        </p:nvSpPr>
        <p:spPr bwMode="auto">
          <a:xfrm>
            <a:off x="2285984"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6" name="Text Box 11"/>
          <p:cNvSpPr txBox="1">
            <a:spLocks noChangeArrowheads="1"/>
          </p:cNvSpPr>
          <p:nvPr/>
        </p:nvSpPr>
        <p:spPr bwMode="auto">
          <a:xfrm>
            <a:off x="1785918" y="1209669"/>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7" name="Rectangle 12"/>
          <p:cNvSpPr>
            <a:spLocks noChangeArrowheads="1"/>
          </p:cNvSpPr>
          <p:nvPr/>
        </p:nvSpPr>
        <p:spPr bwMode="auto">
          <a:xfrm>
            <a:off x="285748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2" name="Group 13"/>
          <p:cNvGrpSpPr>
            <a:grpSpLocks/>
          </p:cNvGrpSpPr>
          <p:nvPr/>
        </p:nvGrpSpPr>
        <p:grpSpPr bwMode="auto">
          <a:xfrm>
            <a:off x="1357290" y="1828800"/>
            <a:ext cx="2001206" cy="314316"/>
            <a:chOff x="1680" y="1152"/>
            <a:chExt cx="2236" cy="144"/>
          </a:xfrm>
        </p:grpSpPr>
        <p:sp>
          <p:nvSpPr>
            <p:cNvPr id="19" name="Line 14"/>
            <p:cNvSpPr>
              <a:spLocks noChangeShapeType="1"/>
            </p:cNvSpPr>
            <p:nvPr/>
          </p:nvSpPr>
          <p:spPr bwMode="auto">
            <a:xfrm>
              <a:off x="1680" y="1152"/>
              <a:ext cx="684" cy="0"/>
            </a:xfrm>
            <a:prstGeom prst="line">
              <a:avLst/>
            </a:prstGeom>
            <a:noFill/>
            <a:ln w="28575">
              <a:solidFill>
                <a:schemeClr val="tx1"/>
              </a:solidFill>
              <a:round/>
              <a:headEnd/>
              <a:tailEnd/>
            </a:ln>
            <a:effectLst/>
          </p:spPr>
          <p:txBody>
            <a:bodyPr wrap="none" anchor="ctr"/>
            <a:lstStyle/>
            <a:p>
              <a:endParaRPr lang="fr-FR"/>
            </a:p>
          </p:txBody>
        </p:sp>
        <p:sp>
          <p:nvSpPr>
            <p:cNvPr id="20" name="Line 15"/>
            <p:cNvSpPr>
              <a:spLocks noChangeShapeType="1"/>
            </p:cNvSpPr>
            <p:nvPr/>
          </p:nvSpPr>
          <p:spPr bwMode="auto">
            <a:xfrm>
              <a:off x="2398" y="1152"/>
              <a:ext cx="0" cy="144"/>
            </a:xfrm>
            <a:prstGeom prst="line">
              <a:avLst/>
            </a:prstGeom>
            <a:noFill/>
            <a:ln w="38100" cmpd="dbl">
              <a:solidFill>
                <a:schemeClr val="tx1"/>
              </a:solidFill>
              <a:round/>
              <a:headEnd/>
              <a:tailEnd/>
            </a:ln>
            <a:effectLst/>
          </p:spPr>
          <p:txBody>
            <a:bodyPr wrap="none" anchor="ctr"/>
            <a:lstStyle/>
            <a:p>
              <a:endParaRPr lang="fr-FR"/>
            </a:p>
          </p:txBody>
        </p:sp>
        <p:sp>
          <p:nvSpPr>
            <p:cNvPr id="21" name="Line 16"/>
            <p:cNvSpPr>
              <a:spLocks noChangeShapeType="1"/>
            </p:cNvSpPr>
            <p:nvPr/>
          </p:nvSpPr>
          <p:spPr bwMode="auto">
            <a:xfrm>
              <a:off x="2398" y="1296"/>
              <a:ext cx="282" cy="0"/>
            </a:xfrm>
            <a:prstGeom prst="line">
              <a:avLst/>
            </a:prstGeom>
            <a:noFill/>
            <a:ln w="28575">
              <a:solidFill>
                <a:schemeClr val="tx1"/>
              </a:solidFill>
              <a:round/>
              <a:headEnd/>
              <a:tailEnd/>
            </a:ln>
            <a:effectLst/>
          </p:spPr>
          <p:txBody>
            <a:bodyPr wrap="none" anchor="ctr"/>
            <a:lstStyle/>
            <a:p>
              <a:endParaRPr lang="fr-FR"/>
            </a:p>
          </p:txBody>
        </p:sp>
        <p:sp>
          <p:nvSpPr>
            <p:cNvPr id="22" name="Line 17"/>
            <p:cNvSpPr>
              <a:spLocks noChangeShapeType="1"/>
            </p:cNvSpPr>
            <p:nvPr/>
          </p:nvSpPr>
          <p:spPr bwMode="auto">
            <a:xfrm>
              <a:off x="2718" y="1152"/>
              <a:ext cx="0" cy="144"/>
            </a:xfrm>
            <a:prstGeom prst="line">
              <a:avLst/>
            </a:prstGeom>
            <a:noFill/>
            <a:ln w="38100" cmpd="dbl">
              <a:solidFill>
                <a:schemeClr val="tx1"/>
              </a:solidFill>
              <a:round/>
              <a:headEnd/>
              <a:tailEnd/>
            </a:ln>
            <a:effectLst/>
          </p:spPr>
          <p:txBody>
            <a:bodyPr wrap="none" anchor="ctr"/>
            <a:lstStyle/>
            <a:p>
              <a:endParaRPr lang="fr-FR"/>
            </a:p>
          </p:txBody>
        </p:sp>
        <p:sp>
          <p:nvSpPr>
            <p:cNvPr id="23" name="Line 18"/>
            <p:cNvSpPr>
              <a:spLocks noChangeShapeType="1"/>
            </p:cNvSpPr>
            <p:nvPr/>
          </p:nvSpPr>
          <p:spPr bwMode="auto">
            <a:xfrm>
              <a:off x="2750" y="1152"/>
              <a:ext cx="965" cy="0"/>
            </a:xfrm>
            <a:prstGeom prst="line">
              <a:avLst/>
            </a:prstGeom>
            <a:noFill/>
            <a:ln w="28575">
              <a:solidFill>
                <a:schemeClr val="tx1"/>
              </a:solidFill>
              <a:round/>
              <a:headEnd/>
              <a:tailEnd/>
            </a:ln>
            <a:effectLst/>
          </p:spPr>
          <p:txBody>
            <a:bodyPr wrap="none" anchor="ctr"/>
            <a:lstStyle/>
            <a:p>
              <a:endParaRPr lang="fr-FR"/>
            </a:p>
          </p:txBody>
        </p:sp>
        <p:sp>
          <p:nvSpPr>
            <p:cNvPr id="24" name="Line 19"/>
            <p:cNvSpPr>
              <a:spLocks noChangeShapeType="1"/>
            </p:cNvSpPr>
            <p:nvPr/>
          </p:nvSpPr>
          <p:spPr bwMode="auto">
            <a:xfrm>
              <a:off x="3675" y="1152"/>
              <a:ext cx="0" cy="144"/>
            </a:xfrm>
            <a:prstGeom prst="line">
              <a:avLst/>
            </a:prstGeom>
            <a:noFill/>
            <a:ln w="38100" cmpd="dbl">
              <a:solidFill>
                <a:schemeClr val="tx1"/>
              </a:solidFill>
              <a:round/>
              <a:headEnd/>
              <a:tailEnd/>
            </a:ln>
            <a:effectLst/>
          </p:spPr>
          <p:txBody>
            <a:bodyPr wrap="none" anchor="ctr"/>
            <a:lstStyle/>
            <a:p>
              <a:endParaRPr lang="fr-FR"/>
            </a:p>
          </p:txBody>
        </p:sp>
        <p:sp>
          <p:nvSpPr>
            <p:cNvPr id="25" name="Line 20"/>
            <p:cNvSpPr>
              <a:spLocks noChangeShapeType="1"/>
            </p:cNvSpPr>
            <p:nvPr/>
          </p:nvSpPr>
          <p:spPr bwMode="auto">
            <a:xfrm>
              <a:off x="3675" y="1296"/>
              <a:ext cx="241" cy="0"/>
            </a:xfrm>
            <a:prstGeom prst="line">
              <a:avLst/>
            </a:prstGeom>
            <a:noFill/>
            <a:ln w="28575">
              <a:solidFill>
                <a:schemeClr val="tx1"/>
              </a:solidFill>
              <a:round/>
              <a:headEnd/>
              <a:tailEnd/>
            </a:ln>
            <a:effectLst/>
          </p:spPr>
          <p:txBody>
            <a:bodyPr wrap="none" anchor="ctr"/>
            <a:lstStyle/>
            <a:p>
              <a:endParaRPr lang="fr-FR"/>
            </a:p>
          </p:txBody>
        </p:sp>
      </p:grpSp>
      <p:sp>
        <p:nvSpPr>
          <p:cNvPr id="26" name="Line 21"/>
          <p:cNvSpPr>
            <a:spLocks noChangeShapeType="1"/>
          </p:cNvSpPr>
          <p:nvPr/>
        </p:nvSpPr>
        <p:spPr bwMode="auto">
          <a:xfrm>
            <a:off x="3386132" y="1857364"/>
            <a:ext cx="0" cy="252000"/>
          </a:xfrm>
          <a:prstGeom prst="line">
            <a:avLst/>
          </a:prstGeom>
          <a:noFill/>
          <a:ln w="38100" cmpd="dbl">
            <a:solidFill>
              <a:schemeClr val="tx1"/>
            </a:solidFill>
            <a:round/>
            <a:headEnd/>
            <a:tailEnd/>
          </a:ln>
          <a:effectLst/>
        </p:spPr>
        <p:txBody>
          <a:bodyPr wrap="none" anchor="ctr"/>
          <a:lstStyle/>
          <a:p>
            <a:endParaRPr lang="fr-FR"/>
          </a:p>
        </p:txBody>
      </p:sp>
      <p:sp>
        <p:nvSpPr>
          <p:cNvPr id="27" name="Oval 22"/>
          <p:cNvSpPr>
            <a:spLocks noChangeArrowheads="1"/>
          </p:cNvSpPr>
          <p:nvPr/>
        </p:nvSpPr>
        <p:spPr bwMode="auto">
          <a:xfrm>
            <a:off x="3214678" y="21288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8" name="Oval 23"/>
          <p:cNvSpPr>
            <a:spLocks noChangeArrowheads="1"/>
          </p:cNvSpPr>
          <p:nvPr/>
        </p:nvSpPr>
        <p:spPr bwMode="auto">
          <a:xfrm>
            <a:off x="3214678" y="22050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9" name="Oval 24"/>
          <p:cNvSpPr>
            <a:spLocks noChangeArrowheads="1"/>
          </p:cNvSpPr>
          <p:nvPr/>
        </p:nvSpPr>
        <p:spPr bwMode="auto">
          <a:xfrm>
            <a:off x="3000364"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0" name="Oval 25"/>
          <p:cNvSpPr>
            <a:spLocks noChangeArrowheads="1"/>
          </p:cNvSpPr>
          <p:nvPr/>
        </p:nvSpPr>
        <p:spPr bwMode="auto">
          <a:xfrm>
            <a:off x="3575018"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1" name="Text Box 26"/>
          <p:cNvSpPr txBox="1">
            <a:spLocks noChangeArrowheads="1"/>
          </p:cNvSpPr>
          <p:nvPr/>
        </p:nvSpPr>
        <p:spPr bwMode="auto">
          <a:xfrm>
            <a:off x="3003518"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32" name="Rectangle 27"/>
          <p:cNvSpPr>
            <a:spLocks noChangeArrowheads="1"/>
          </p:cNvSpPr>
          <p:nvPr/>
        </p:nvSpPr>
        <p:spPr bwMode="auto">
          <a:xfrm>
            <a:off x="5218737"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3" name="Line 28"/>
          <p:cNvSpPr>
            <a:spLocks noChangeShapeType="1"/>
          </p:cNvSpPr>
          <p:nvPr/>
        </p:nvSpPr>
        <p:spPr bwMode="auto">
          <a:xfrm>
            <a:off x="5504487"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34" name="Line 29"/>
          <p:cNvSpPr>
            <a:spLocks noChangeShapeType="1"/>
          </p:cNvSpPr>
          <p:nvPr/>
        </p:nvSpPr>
        <p:spPr bwMode="auto">
          <a:xfrm>
            <a:off x="5493244" y="2057400"/>
            <a:ext cx="228600" cy="0"/>
          </a:xfrm>
          <a:prstGeom prst="line">
            <a:avLst/>
          </a:prstGeom>
          <a:noFill/>
          <a:ln w="28575">
            <a:solidFill>
              <a:schemeClr val="tx1"/>
            </a:solidFill>
            <a:round/>
            <a:headEnd/>
            <a:tailEnd/>
          </a:ln>
          <a:effectLst/>
        </p:spPr>
        <p:txBody>
          <a:bodyPr wrap="none" anchor="ctr"/>
          <a:lstStyle/>
          <a:p>
            <a:endParaRPr lang="fr-FR"/>
          </a:p>
        </p:txBody>
      </p:sp>
      <p:sp>
        <p:nvSpPr>
          <p:cNvPr id="35" name="Line 30"/>
          <p:cNvSpPr>
            <a:spLocks noChangeShapeType="1"/>
          </p:cNvSpPr>
          <p:nvPr/>
        </p:nvSpPr>
        <p:spPr bwMode="auto">
          <a:xfrm>
            <a:off x="5733087"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36" name="Oval 31"/>
          <p:cNvSpPr>
            <a:spLocks noChangeArrowheads="1"/>
          </p:cNvSpPr>
          <p:nvPr/>
        </p:nvSpPr>
        <p:spPr bwMode="auto">
          <a:xfrm>
            <a:off x="5561637" y="2057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7" name="Oval 32"/>
          <p:cNvSpPr>
            <a:spLocks noChangeArrowheads="1"/>
          </p:cNvSpPr>
          <p:nvPr/>
        </p:nvSpPr>
        <p:spPr bwMode="auto">
          <a:xfrm>
            <a:off x="5561637" y="21336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8" name="Oval 33"/>
          <p:cNvSpPr>
            <a:spLocks noChangeArrowheads="1"/>
          </p:cNvSpPr>
          <p:nvPr/>
        </p:nvSpPr>
        <p:spPr bwMode="auto">
          <a:xfrm>
            <a:off x="527588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9" name="Oval 34"/>
          <p:cNvSpPr>
            <a:spLocks noChangeArrowheads="1"/>
          </p:cNvSpPr>
          <p:nvPr/>
        </p:nvSpPr>
        <p:spPr bwMode="auto">
          <a:xfrm>
            <a:off x="579023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40" name="Text Box 35"/>
          <p:cNvSpPr txBox="1">
            <a:spLocks noChangeArrowheads="1"/>
          </p:cNvSpPr>
          <p:nvPr/>
        </p:nvSpPr>
        <p:spPr bwMode="auto">
          <a:xfrm>
            <a:off x="5218737"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42" name="Text Box 37"/>
          <p:cNvSpPr txBox="1">
            <a:spLocks noChangeArrowheads="1"/>
          </p:cNvSpPr>
          <p:nvPr/>
        </p:nvSpPr>
        <p:spPr bwMode="auto">
          <a:xfrm>
            <a:off x="178582" y="4380870"/>
            <a:ext cx="82241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Ps2</a:t>
            </a:r>
            <a:endParaRPr lang="en-US" b="1" dirty="0">
              <a:solidFill>
                <a:schemeClr val="bg1"/>
              </a:solidFill>
              <a:latin typeface="Arial" charset="0"/>
            </a:endParaRPr>
          </a:p>
        </p:txBody>
      </p:sp>
      <p:sp>
        <p:nvSpPr>
          <p:cNvPr id="44" name="Rectangle 39"/>
          <p:cNvSpPr>
            <a:spLocks noChangeArrowheads="1"/>
          </p:cNvSpPr>
          <p:nvPr/>
        </p:nvSpPr>
        <p:spPr bwMode="auto">
          <a:xfrm>
            <a:off x="26360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5" name="Rectangle 40"/>
          <p:cNvSpPr>
            <a:spLocks noChangeArrowheads="1"/>
          </p:cNvSpPr>
          <p:nvPr/>
        </p:nvSpPr>
        <p:spPr bwMode="auto">
          <a:xfrm rot="14766614">
            <a:off x="1391888" y="442087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46" name="Line 41"/>
          <p:cNvSpPr>
            <a:spLocks noChangeShapeType="1"/>
          </p:cNvSpPr>
          <p:nvPr/>
        </p:nvSpPr>
        <p:spPr bwMode="auto">
          <a:xfrm>
            <a:off x="29217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7" name="Line 42"/>
          <p:cNvSpPr>
            <a:spLocks noChangeShapeType="1"/>
          </p:cNvSpPr>
          <p:nvPr/>
        </p:nvSpPr>
        <p:spPr bwMode="auto">
          <a:xfrm>
            <a:off x="29217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48" name="Line 43"/>
          <p:cNvSpPr>
            <a:spLocks noChangeShapeType="1"/>
          </p:cNvSpPr>
          <p:nvPr/>
        </p:nvSpPr>
        <p:spPr bwMode="auto">
          <a:xfrm>
            <a:off x="31503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9" name="Oval 44"/>
          <p:cNvSpPr>
            <a:spLocks noChangeArrowheads="1"/>
          </p:cNvSpPr>
          <p:nvPr/>
        </p:nvSpPr>
        <p:spPr bwMode="auto">
          <a:xfrm>
            <a:off x="29789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0" name="Oval 45"/>
          <p:cNvSpPr>
            <a:spLocks noChangeArrowheads="1"/>
          </p:cNvSpPr>
          <p:nvPr/>
        </p:nvSpPr>
        <p:spPr bwMode="auto">
          <a:xfrm>
            <a:off x="29789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46"/>
          <p:cNvSpPr>
            <a:spLocks noChangeArrowheads="1"/>
          </p:cNvSpPr>
          <p:nvPr/>
        </p:nvSpPr>
        <p:spPr bwMode="auto">
          <a:xfrm>
            <a:off x="26931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47"/>
          <p:cNvSpPr>
            <a:spLocks noChangeArrowheads="1"/>
          </p:cNvSpPr>
          <p:nvPr/>
        </p:nvSpPr>
        <p:spPr bwMode="auto">
          <a:xfrm>
            <a:off x="32075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Line 48"/>
          <p:cNvSpPr>
            <a:spLocks noChangeShapeType="1"/>
          </p:cNvSpPr>
          <p:nvPr/>
        </p:nvSpPr>
        <p:spPr bwMode="auto">
          <a:xfrm>
            <a:off x="3150383" y="4609470"/>
            <a:ext cx="1257300" cy="0"/>
          </a:xfrm>
          <a:prstGeom prst="line">
            <a:avLst/>
          </a:prstGeom>
          <a:noFill/>
          <a:ln w="28575">
            <a:solidFill>
              <a:srgbClr val="00FF00"/>
            </a:solidFill>
            <a:round/>
            <a:headEnd/>
            <a:tailEnd/>
          </a:ln>
          <a:effectLst/>
        </p:spPr>
        <p:txBody>
          <a:bodyPr wrap="none" anchor="ctr"/>
          <a:lstStyle/>
          <a:p>
            <a:endParaRPr lang="fr-FR"/>
          </a:p>
        </p:txBody>
      </p:sp>
      <p:sp>
        <p:nvSpPr>
          <p:cNvPr id="54" name="Text Box 49"/>
          <p:cNvSpPr txBox="1">
            <a:spLocks noChangeArrowheads="1"/>
          </p:cNvSpPr>
          <p:nvPr/>
        </p:nvSpPr>
        <p:spPr bwMode="auto">
          <a:xfrm>
            <a:off x="26931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55" name="Rectangle 50"/>
          <p:cNvSpPr>
            <a:spLocks noChangeArrowheads="1"/>
          </p:cNvSpPr>
          <p:nvPr/>
        </p:nvSpPr>
        <p:spPr bwMode="auto">
          <a:xfrm>
            <a:off x="41219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56" name="Line 51"/>
          <p:cNvSpPr>
            <a:spLocks noChangeShapeType="1"/>
          </p:cNvSpPr>
          <p:nvPr/>
        </p:nvSpPr>
        <p:spPr bwMode="auto">
          <a:xfrm>
            <a:off x="44076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7" name="Line 52"/>
          <p:cNvSpPr>
            <a:spLocks noChangeShapeType="1"/>
          </p:cNvSpPr>
          <p:nvPr/>
        </p:nvSpPr>
        <p:spPr bwMode="auto">
          <a:xfrm>
            <a:off x="44076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58" name="Line 53"/>
          <p:cNvSpPr>
            <a:spLocks noChangeShapeType="1"/>
          </p:cNvSpPr>
          <p:nvPr/>
        </p:nvSpPr>
        <p:spPr bwMode="auto">
          <a:xfrm>
            <a:off x="4636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9" name="Oval 54"/>
          <p:cNvSpPr>
            <a:spLocks noChangeArrowheads="1"/>
          </p:cNvSpPr>
          <p:nvPr/>
        </p:nvSpPr>
        <p:spPr bwMode="auto">
          <a:xfrm>
            <a:off x="44648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0" name="Oval 55"/>
          <p:cNvSpPr>
            <a:spLocks noChangeArrowheads="1"/>
          </p:cNvSpPr>
          <p:nvPr/>
        </p:nvSpPr>
        <p:spPr bwMode="auto">
          <a:xfrm>
            <a:off x="44648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1" name="Oval 56"/>
          <p:cNvSpPr>
            <a:spLocks noChangeArrowheads="1"/>
          </p:cNvSpPr>
          <p:nvPr/>
        </p:nvSpPr>
        <p:spPr bwMode="auto">
          <a:xfrm>
            <a:off x="41790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2" name="Oval 57"/>
          <p:cNvSpPr>
            <a:spLocks noChangeArrowheads="1"/>
          </p:cNvSpPr>
          <p:nvPr/>
        </p:nvSpPr>
        <p:spPr bwMode="auto">
          <a:xfrm>
            <a:off x="46934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3" name="Text Box 58"/>
          <p:cNvSpPr txBox="1">
            <a:spLocks noChangeArrowheads="1"/>
          </p:cNvSpPr>
          <p:nvPr/>
        </p:nvSpPr>
        <p:spPr bwMode="auto">
          <a:xfrm>
            <a:off x="41790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64" name="Rectangle 59"/>
          <p:cNvSpPr>
            <a:spLocks noChangeArrowheads="1"/>
          </p:cNvSpPr>
          <p:nvPr/>
        </p:nvSpPr>
        <p:spPr bwMode="auto">
          <a:xfrm>
            <a:off x="54935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5" name="Line 60"/>
          <p:cNvSpPr>
            <a:spLocks noChangeShapeType="1"/>
          </p:cNvSpPr>
          <p:nvPr/>
        </p:nvSpPr>
        <p:spPr bwMode="auto">
          <a:xfrm>
            <a:off x="5779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6" name="Line 61"/>
          <p:cNvSpPr>
            <a:spLocks noChangeShapeType="1"/>
          </p:cNvSpPr>
          <p:nvPr/>
        </p:nvSpPr>
        <p:spPr bwMode="auto">
          <a:xfrm>
            <a:off x="57792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67" name="Line 62"/>
          <p:cNvSpPr>
            <a:spLocks noChangeShapeType="1"/>
          </p:cNvSpPr>
          <p:nvPr/>
        </p:nvSpPr>
        <p:spPr bwMode="auto">
          <a:xfrm>
            <a:off x="60078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8" name="Oval 63"/>
          <p:cNvSpPr>
            <a:spLocks noChangeArrowheads="1"/>
          </p:cNvSpPr>
          <p:nvPr/>
        </p:nvSpPr>
        <p:spPr bwMode="auto">
          <a:xfrm>
            <a:off x="58364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9" name="Oval 64"/>
          <p:cNvSpPr>
            <a:spLocks noChangeArrowheads="1"/>
          </p:cNvSpPr>
          <p:nvPr/>
        </p:nvSpPr>
        <p:spPr bwMode="auto">
          <a:xfrm>
            <a:off x="58364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Oval 65"/>
          <p:cNvSpPr>
            <a:spLocks noChangeArrowheads="1"/>
          </p:cNvSpPr>
          <p:nvPr/>
        </p:nvSpPr>
        <p:spPr bwMode="auto">
          <a:xfrm>
            <a:off x="55506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1" name="Oval 66"/>
          <p:cNvSpPr>
            <a:spLocks noChangeArrowheads="1"/>
          </p:cNvSpPr>
          <p:nvPr/>
        </p:nvSpPr>
        <p:spPr bwMode="auto">
          <a:xfrm>
            <a:off x="60650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2" name="Text Box 67"/>
          <p:cNvSpPr txBox="1">
            <a:spLocks noChangeArrowheads="1"/>
          </p:cNvSpPr>
          <p:nvPr/>
        </p:nvSpPr>
        <p:spPr bwMode="auto">
          <a:xfrm>
            <a:off x="55506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73" name="Line 68"/>
          <p:cNvSpPr>
            <a:spLocks noChangeShapeType="1"/>
          </p:cNvSpPr>
          <p:nvPr/>
        </p:nvSpPr>
        <p:spPr bwMode="auto">
          <a:xfrm>
            <a:off x="4636283" y="4609470"/>
            <a:ext cx="1143000" cy="0"/>
          </a:xfrm>
          <a:prstGeom prst="line">
            <a:avLst/>
          </a:prstGeom>
          <a:noFill/>
          <a:ln w="28575">
            <a:solidFill>
              <a:srgbClr val="00FF00"/>
            </a:solidFill>
            <a:round/>
            <a:headEnd/>
            <a:tailEnd/>
          </a:ln>
          <a:effectLst/>
        </p:spPr>
        <p:txBody>
          <a:bodyPr wrap="none" anchor="ctr"/>
          <a:lstStyle/>
          <a:p>
            <a:endParaRPr lang="fr-FR"/>
          </a:p>
        </p:txBody>
      </p:sp>
      <p:sp>
        <p:nvSpPr>
          <p:cNvPr id="74" name="Line 69"/>
          <p:cNvSpPr>
            <a:spLocks noChangeShapeType="1"/>
          </p:cNvSpPr>
          <p:nvPr/>
        </p:nvSpPr>
        <p:spPr bwMode="auto">
          <a:xfrm>
            <a:off x="6007883" y="4609470"/>
            <a:ext cx="400050" cy="0"/>
          </a:xfrm>
          <a:prstGeom prst="line">
            <a:avLst/>
          </a:prstGeom>
          <a:noFill/>
          <a:ln w="28575">
            <a:solidFill>
              <a:srgbClr val="00FF00"/>
            </a:solidFill>
            <a:round/>
            <a:headEnd/>
            <a:tailEnd/>
          </a:ln>
          <a:effectLst/>
        </p:spPr>
        <p:txBody>
          <a:bodyPr wrap="none" anchor="ctr"/>
          <a:lstStyle/>
          <a:p>
            <a:endParaRPr lang="fr-FR"/>
          </a:p>
        </p:txBody>
      </p:sp>
      <p:sp>
        <p:nvSpPr>
          <p:cNvPr id="75" name="Line 70"/>
          <p:cNvSpPr>
            <a:spLocks noChangeShapeType="1"/>
          </p:cNvSpPr>
          <p:nvPr/>
        </p:nvSpPr>
        <p:spPr bwMode="auto">
          <a:xfrm>
            <a:off x="6081604" y="1828800"/>
            <a:ext cx="400050" cy="0"/>
          </a:xfrm>
          <a:prstGeom prst="line">
            <a:avLst/>
          </a:prstGeom>
          <a:noFill/>
          <a:ln w="28575">
            <a:solidFill>
              <a:schemeClr val="tx1"/>
            </a:solidFill>
            <a:round/>
            <a:headEnd/>
            <a:tailEnd/>
          </a:ln>
          <a:effectLst/>
        </p:spPr>
        <p:txBody>
          <a:bodyPr wrap="none" anchor="ctr"/>
          <a:lstStyle/>
          <a:p>
            <a:endParaRPr lang="fr-FR"/>
          </a:p>
        </p:txBody>
      </p:sp>
      <p:sp>
        <p:nvSpPr>
          <p:cNvPr id="78" name="Text Box 73"/>
          <p:cNvSpPr txBox="1">
            <a:spLocks noChangeArrowheads="1"/>
          </p:cNvSpPr>
          <p:nvPr/>
        </p:nvSpPr>
        <p:spPr bwMode="auto">
          <a:xfrm>
            <a:off x="928662" y="182880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79" name="Text Box 74"/>
          <p:cNvSpPr txBox="1">
            <a:spLocks noChangeArrowheads="1"/>
          </p:cNvSpPr>
          <p:nvPr/>
        </p:nvSpPr>
        <p:spPr bwMode="auto">
          <a:xfrm>
            <a:off x="1195673" y="460947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81" name="Text Box 76"/>
          <p:cNvSpPr txBox="1">
            <a:spLocks noChangeArrowheads="1"/>
          </p:cNvSpPr>
          <p:nvPr/>
        </p:nvSpPr>
        <p:spPr bwMode="auto">
          <a:xfrm>
            <a:off x="3071802" y="2500306"/>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1</a:t>
            </a:r>
            <a:endParaRPr lang="en-US" sz="1400" b="1" dirty="0">
              <a:solidFill>
                <a:srgbClr val="7030A0"/>
              </a:solidFill>
            </a:endParaRPr>
          </a:p>
        </p:txBody>
      </p:sp>
      <p:sp>
        <p:nvSpPr>
          <p:cNvPr id="86" name="Line 82"/>
          <p:cNvSpPr>
            <a:spLocks noChangeShapeType="1"/>
          </p:cNvSpPr>
          <p:nvPr/>
        </p:nvSpPr>
        <p:spPr bwMode="auto">
          <a:xfrm flipV="1">
            <a:off x="1367123" y="4457070"/>
            <a:ext cx="228600" cy="152400"/>
          </a:xfrm>
          <a:prstGeom prst="line">
            <a:avLst/>
          </a:prstGeom>
          <a:noFill/>
          <a:ln w="28575">
            <a:solidFill>
              <a:srgbClr val="00FF00"/>
            </a:solidFill>
            <a:round/>
            <a:headEnd/>
            <a:tailEnd/>
          </a:ln>
          <a:effectLst/>
        </p:spPr>
        <p:txBody>
          <a:bodyPr wrap="none" anchor="ctr"/>
          <a:lstStyle/>
          <a:p>
            <a:endParaRPr lang="fr-FR" dirty="0"/>
          </a:p>
        </p:txBody>
      </p:sp>
      <p:sp>
        <p:nvSpPr>
          <p:cNvPr id="87" name="Line 83"/>
          <p:cNvSpPr>
            <a:spLocks noChangeShapeType="1"/>
          </p:cNvSpPr>
          <p:nvPr/>
        </p:nvSpPr>
        <p:spPr bwMode="auto">
          <a:xfrm>
            <a:off x="1024223" y="4609470"/>
            <a:ext cx="342900" cy="0"/>
          </a:xfrm>
          <a:prstGeom prst="line">
            <a:avLst/>
          </a:prstGeom>
          <a:noFill/>
          <a:ln w="28575">
            <a:solidFill>
              <a:srgbClr val="00FF00"/>
            </a:solidFill>
            <a:round/>
            <a:headEnd/>
            <a:tailEnd/>
          </a:ln>
          <a:effectLst/>
        </p:spPr>
        <p:txBody>
          <a:bodyPr wrap="none" anchor="ctr"/>
          <a:lstStyle/>
          <a:p>
            <a:endParaRPr lang="fr-FR" dirty="0"/>
          </a:p>
        </p:txBody>
      </p:sp>
      <p:sp>
        <p:nvSpPr>
          <p:cNvPr id="90" name="Line 3"/>
          <p:cNvSpPr>
            <a:spLocks noChangeShapeType="1"/>
          </p:cNvSpPr>
          <p:nvPr/>
        </p:nvSpPr>
        <p:spPr bwMode="auto">
          <a:xfrm>
            <a:off x="926976" y="1828800"/>
            <a:ext cx="216000" cy="0"/>
          </a:xfrm>
          <a:prstGeom prst="line">
            <a:avLst/>
          </a:prstGeom>
          <a:noFill/>
          <a:ln w="28575">
            <a:solidFill>
              <a:srgbClr val="00FF00"/>
            </a:solidFill>
            <a:round/>
            <a:headEnd/>
            <a:tailEnd/>
          </a:ln>
          <a:effectLst/>
        </p:spPr>
        <p:txBody>
          <a:bodyPr wrap="none" anchor="ctr"/>
          <a:lstStyle/>
          <a:p>
            <a:endParaRPr lang="fr-FR" dirty="0"/>
          </a:p>
        </p:txBody>
      </p:sp>
      <p:sp>
        <p:nvSpPr>
          <p:cNvPr id="93" name="Rectangle 59"/>
          <p:cNvSpPr>
            <a:spLocks noChangeArrowheads="1"/>
          </p:cNvSpPr>
          <p:nvPr/>
        </p:nvSpPr>
        <p:spPr bwMode="auto">
          <a:xfrm rot="16200000">
            <a:off x="8045188" y="2981180"/>
            <a:ext cx="990600" cy="685800"/>
          </a:xfrm>
          <a:prstGeom prst="rect">
            <a:avLst/>
          </a:prstGeom>
          <a:noFill/>
          <a:ln w="9525">
            <a:solidFill>
              <a:schemeClr val="tx1"/>
            </a:solidFill>
            <a:prstDash val="dash"/>
            <a:miter lim="800000"/>
            <a:headEnd/>
            <a:tailEnd/>
          </a:ln>
          <a:effectLst/>
        </p:spPr>
        <p:txBody>
          <a:bodyPr wrap="none" anchor="ctr"/>
          <a:lstStyle/>
          <a:p>
            <a:endParaRPr lang="fr-FR" dirty="0"/>
          </a:p>
        </p:txBody>
      </p:sp>
      <p:sp>
        <p:nvSpPr>
          <p:cNvPr id="95" name="Line 62"/>
          <p:cNvSpPr>
            <a:spLocks noChangeShapeType="1"/>
          </p:cNvSpPr>
          <p:nvPr/>
        </p:nvSpPr>
        <p:spPr bwMode="auto">
          <a:xfrm rot="16200000">
            <a:off x="8514723" y="3456336"/>
            <a:ext cx="0" cy="171450"/>
          </a:xfrm>
          <a:prstGeom prst="line">
            <a:avLst/>
          </a:prstGeom>
          <a:noFill/>
          <a:ln w="38100" cmpd="dbl">
            <a:solidFill>
              <a:srgbClr val="00FF00"/>
            </a:solidFill>
            <a:round/>
            <a:headEnd/>
            <a:tailEnd/>
          </a:ln>
          <a:effectLst/>
        </p:spPr>
        <p:txBody>
          <a:bodyPr wrap="none" anchor="ctr"/>
          <a:lstStyle/>
          <a:p>
            <a:endParaRPr lang="fr-FR" dirty="0"/>
          </a:p>
        </p:txBody>
      </p:sp>
      <p:sp>
        <p:nvSpPr>
          <p:cNvPr id="97" name="Text Box 67"/>
          <p:cNvSpPr txBox="1">
            <a:spLocks noChangeArrowheads="1"/>
          </p:cNvSpPr>
          <p:nvPr/>
        </p:nvSpPr>
        <p:spPr bwMode="auto">
          <a:xfrm rot="5400000">
            <a:off x="8366072" y="3356936"/>
            <a:ext cx="1219200" cy="246221"/>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99" name="Line 69"/>
          <p:cNvSpPr>
            <a:spLocks noChangeShapeType="1"/>
          </p:cNvSpPr>
          <p:nvPr/>
        </p:nvSpPr>
        <p:spPr bwMode="auto">
          <a:xfrm rot="16200000">
            <a:off x="8166982" y="3307840"/>
            <a:ext cx="533400" cy="0"/>
          </a:xfrm>
          <a:prstGeom prst="line">
            <a:avLst/>
          </a:prstGeom>
          <a:noFill/>
          <a:ln w="28575">
            <a:solidFill>
              <a:srgbClr val="00FF00"/>
            </a:solidFill>
            <a:round/>
            <a:headEnd/>
            <a:tailEnd/>
          </a:ln>
          <a:effectLst/>
        </p:spPr>
        <p:txBody>
          <a:bodyPr wrap="none" anchor="ctr"/>
          <a:lstStyle/>
          <a:p>
            <a:endParaRPr lang="fr-FR"/>
          </a:p>
        </p:txBody>
      </p:sp>
      <p:sp>
        <p:nvSpPr>
          <p:cNvPr id="101" name="Oval 63"/>
          <p:cNvSpPr>
            <a:spLocks noChangeArrowheads="1"/>
          </p:cNvSpPr>
          <p:nvPr/>
        </p:nvSpPr>
        <p:spPr bwMode="auto">
          <a:xfrm rot="5400000">
            <a:off x="8211799" y="3270679"/>
            <a:ext cx="152400" cy="114300"/>
          </a:xfrm>
          <a:prstGeom prst="ellipse">
            <a:avLst/>
          </a:prstGeom>
          <a:noFill/>
          <a:ln w="9525">
            <a:solidFill>
              <a:schemeClr val="tx1"/>
            </a:solidFill>
            <a:round/>
            <a:headEnd/>
            <a:tailEnd/>
          </a:ln>
          <a:effectLst/>
        </p:spPr>
        <p:txBody>
          <a:bodyPr wrap="none" anchor="ctr"/>
          <a:lstStyle/>
          <a:p>
            <a:endParaRPr lang="fr-FR"/>
          </a:p>
        </p:txBody>
      </p:sp>
      <p:sp>
        <p:nvSpPr>
          <p:cNvPr id="102" name="Oval 64"/>
          <p:cNvSpPr>
            <a:spLocks noChangeArrowheads="1"/>
          </p:cNvSpPr>
          <p:nvPr/>
        </p:nvSpPr>
        <p:spPr bwMode="auto">
          <a:xfrm>
            <a:off x="8320790" y="32528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08" name="Rectangle 27"/>
          <p:cNvSpPr>
            <a:spLocks noChangeArrowheads="1"/>
          </p:cNvSpPr>
          <p:nvPr/>
        </p:nvSpPr>
        <p:spPr bwMode="auto">
          <a:xfrm>
            <a:off x="636547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09" name="Line 28"/>
          <p:cNvSpPr>
            <a:spLocks noChangeShapeType="1"/>
          </p:cNvSpPr>
          <p:nvPr/>
        </p:nvSpPr>
        <p:spPr bwMode="auto">
          <a:xfrm>
            <a:off x="6651222"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10" name="Line 30"/>
          <p:cNvSpPr>
            <a:spLocks noChangeShapeType="1"/>
          </p:cNvSpPr>
          <p:nvPr/>
        </p:nvSpPr>
        <p:spPr bwMode="auto">
          <a:xfrm>
            <a:off x="6879822"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11" name="Oval 32"/>
          <p:cNvSpPr>
            <a:spLocks noChangeArrowheads="1"/>
          </p:cNvSpPr>
          <p:nvPr/>
        </p:nvSpPr>
        <p:spPr bwMode="auto">
          <a:xfrm>
            <a:off x="6708372" y="21635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2" name="Oval 33"/>
          <p:cNvSpPr>
            <a:spLocks noChangeArrowheads="1"/>
          </p:cNvSpPr>
          <p:nvPr/>
        </p:nvSpPr>
        <p:spPr bwMode="auto">
          <a:xfrm>
            <a:off x="642262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3" name="Oval 34"/>
          <p:cNvSpPr>
            <a:spLocks noChangeArrowheads="1"/>
          </p:cNvSpPr>
          <p:nvPr/>
        </p:nvSpPr>
        <p:spPr bwMode="auto">
          <a:xfrm>
            <a:off x="693697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4" name="Text Box 35"/>
          <p:cNvSpPr txBox="1">
            <a:spLocks noChangeArrowheads="1"/>
          </p:cNvSpPr>
          <p:nvPr/>
        </p:nvSpPr>
        <p:spPr bwMode="auto">
          <a:xfrm>
            <a:off x="6365472"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15" name="Rectangle 27"/>
          <p:cNvSpPr>
            <a:spLocks noChangeArrowheads="1"/>
          </p:cNvSpPr>
          <p:nvPr/>
        </p:nvSpPr>
        <p:spPr bwMode="auto">
          <a:xfrm>
            <a:off x="7011270" y="422095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6" name="Line 28"/>
          <p:cNvSpPr>
            <a:spLocks noChangeShapeType="1"/>
          </p:cNvSpPr>
          <p:nvPr/>
        </p:nvSpPr>
        <p:spPr bwMode="auto">
          <a:xfrm>
            <a:off x="72970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7" name="Line 30"/>
          <p:cNvSpPr>
            <a:spLocks noChangeShapeType="1"/>
          </p:cNvSpPr>
          <p:nvPr/>
        </p:nvSpPr>
        <p:spPr bwMode="auto">
          <a:xfrm>
            <a:off x="75256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8" name="Oval 32"/>
          <p:cNvSpPr>
            <a:spLocks noChangeArrowheads="1"/>
          </p:cNvSpPr>
          <p:nvPr/>
        </p:nvSpPr>
        <p:spPr bwMode="auto">
          <a:xfrm>
            <a:off x="7354170" y="49217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9" name="Oval 33"/>
          <p:cNvSpPr>
            <a:spLocks noChangeArrowheads="1"/>
          </p:cNvSpPr>
          <p:nvPr/>
        </p:nvSpPr>
        <p:spPr bwMode="auto">
          <a:xfrm>
            <a:off x="706842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0" name="Oval 34"/>
          <p:cNvSpPr>
            <a:spLocks noChangeArrowheads="1"/>
          </p:cNvSpPr>
          <p:nvPr/>
        </p:nvSpPr>
        <p:spPr bwMode="auto">
          <a:xfrm>
            <a:off x="758277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1" name="Text Box 35"/>
          <p:cNvSpPr txBox="1">
            <a:spLocks noChangeArrowheads="1"/>
          </p:cNvSpPr>
          <p:nvPr/>
        </p:nvSpPr>
        <p:spPr bwMode="auto">
          <a:xfrm>
            <a:off x="7011270"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22" name="Line 29"/>
          <p:cNvSpPr>
            <a:spLocks noChangeShapeType="1"/>
          </p:cNvSpPr>
          <p:nvPr/>
        </p:nvSpPr>
        <p:spPr bwMode="auto">
          <a:xfrm>
            <a:off x="6653097" y="2089880"/>
            <a:ext cx="228600" cy="0"/>
          </a:xfrm>
          <a:prstGeom prst="line">
            <a:avLst/>
          </a:prstGeom>
          <a:noFill/>
          <a:ln w="28575">
            <a:solidFill>
              <a:schemeClr val="tx1"/>
            </a:solidFill>
            <a:round/>
            <a:headEnd/>
            <a:tailEnd/>
          </a:ln>
          <a:effectLst/>
        </p:spPr>
        <p:txBody>
          <a:bodyPr wrap="none" anchor="ctr"/>
          <a:lstStyle/>
          <a:p>
            <a:endParaRPr lang="fr-FR"/>
          </a:p>
        </p:txBody>
      </p:sp>
      <p:sp>
        <p:nvSpPr>
          <p:cNvPr id="123" name="Line 29"/>
          <p:cNvSpPr>
            <a:spLocks noChangeShapeType="1"/>
          </p:cNvSpPr>
          <p:nvPr/>
        </p:nvSpPr>
        <p:spPr bwMode="auto">
          <a:xfrm>
            <a:off x="6428252" y="1835046"/>
            <a:ext cx="228600" cy="0"/>
          </a:xfrm>
          <a:prstGeom prst="line">
            <a:avLst/>
          </a:prstGeom>
          <a:noFill/>
          <a:ln w="28575">
            <a:solidFill>
              <a:schemeClr val="tx1"/>
            </a:solidFill>
            <a:round/>
            <a:headEnd/>
            <a:tailEnd/>
          </a:ln>
          <a:effectLst/>
        </p:spPr>
        <p:txBody>
          <a:bodyPr wrap="none" anchor="ctr"/>
          <a:lstStyle/>
          <a:p>
            <a:endParaRPr lang="fr-FR"/>
          </a:p>
        </p:txBody>
      </p:sp>
      <p:sp>
        <p:nvSpPr>
          <p:cNvPr id="124" name="Oval 32"/>
          <p:cNvSpPr>
            <a:spLocks noChangeArrowheads="1"/>
          </p:cNvSpPr>
          <p:nvPr/>
        </p:nvSpPr>
        <p:spPr bwMode="auto">
          <a:xfrm>
            <a:off x="6710247" y="20761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5" name="Oval 32"/>
          <p:cNvSpPr>
            <a:spLocks noChangeArrowheads="1"/>
          </p:cNvSpPr>
          <p:nvPr/>
        </p:nvSpPr>
        <p:spPr bwMode="auto">
          <a:xfrm>
            <a:off x="7356045" y="484929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6" name="Line 61"/>
          <p:cNvSpPr>
            <a:spLocks noChangeShapeType="1"/>
          </p:cNvSpPr>
          <p:nvPr/>
        </p:nvSpPr>
        <p:spPr bwMode="auto">
          <a:xfrm>
            <a:off x="7298895" y="4840570"/>
            <a:ext cx="228600" cy="0"/>
          </a:xfrm>
          <a:prstGeom prst="line">
            <a:avLst/>
          </a:prstGeom>
          <a:noFill/>
          <a:ln w="28575">
            <a:solidFill>
              <a:srgbClr val="00FF00"/>
            </a:solidFill>
            <a:round/>
            <a:headEnd/>
            <a:tailEnd/>
          </a:ln>
          <a:effectLst/>
        </p:spPr>
        <p:txBody>
          <a:bodyPr wrap="none" anchor="ctr"/>
          <a:lstStyle/>
          <a:p>
            <a:endParaRPr lang="fr-FR"/>
          </a:p>
        </p:txBody>
      </p:sp>
      <p:sp>
        <p:nvSpPr>
          <p:cNvPr id="127" name="Line 71"/>
          <p:cNvSpPr>
            <a:spLocks noChangeShapeType="1"/>
          </p:cNvSpPr>
          <p:nvPr/>
        </p:nvSpPr>
        <p:spPr bwMode="auto">
          <a:xfrm rot="5400000" flipH="1">
            <a:off x="2247210" y="3941729"/>
            <a:ext cx="45719" cy="1347227"/>
          </a:xfrm>
          <a:prstGeom prst="line">
            <a:avLst/>
          </a:prstGeom>
          <a:noFill/>
          <a:ln w="28575">
            <a:solidFill>
              <a:srgbClr val="00FF00"/>
            </a:solidFill>
            <a:round/>
            <a:headEnd/>
            <a:tailEnd/>
          </a:ln>
          <a:effectLst/>
        </p:spPr>
        <p:txBody>
          <a:bodyPr wrap="none" anchor="ctr"/>
          <a:lstStyle/>
          <a:p>
            <a:endParaRPr lang="fr-FR"/>
          </a:p>
        </p:txBody>
      </p:sp>
      <p:sp>
        <p:nvSpPr>
          <p:cNvPr id="137" name="Line 36"/>
          <p:cNvSpPr>
            <a:spLocks noChangeShapeType="1"/>
          </p:cNvSpPr>
          <p:nvPr/>
        </p:nvSpPr>
        <p:spPr bwMode="auto">
          <a:xfrm>
            <a:off x="6178396" y="4619463"/>
            <a:ext cx="1143000" cy="0"/>
          </a:xfrm>
          <a:prstGeom prst="line">
            <a:avLst/>
          </a:prstGeom>
          <a:noFill/>
          <a:ln w="28575">
            <a:solidFill>
              <a:srgbClr val="00FF00"/>
            </a:solidFill>
            <a:round/>
            <a:headEnd/>
            <a:tailEnd/>
          </a:ln>
          <a:effectLst/>
        </p:spPr>
        <p:txBody>
          <a:bodyPr wrap="none" anchor="ctr"/>
          <a:lstStyle/>
          <a:p>
            <a:endParaRPr lang="fr-FR"/>
          </a:p>
        </p:txBody>
      </p:sp>
      <p:sp>
        <p:nvSpPr>
          <p:cNvPr id="138" name="Text Box 76"/>
          <p:cNvSpPr txBox="1">
            <a:spLocks noChangeArrowheads="1"/>
          </p:cNvSpPr>
          <p:nvPr/>
        </p:nvSpPr>
        <p:spPr bwMode="auto">
          <a:xfrm>
            <a:off x="6483183" y="2499148"/>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2</a:t>
            </a:r>
            <a:endParaRPr lang="en-US" sz="1400" b="1" dirty="0">
              <a:solidFill>
                <a:srgbClr val="7030A0"/>
              </a:solidFill>
            </a:endParaRPr>
          </a:p>
        </p:txBody>
      </p:sp>
      <p:sp>
        <p:nvSpPr>
          <p:cNvPr id="139" name="Text Box 76"/>
          <p:cNvSpPr txBox="1">
            <a:spLocks noChangeArrowheads="1"/>
          </p:cNvSpPr>
          <p:nvPr/>
        </p:nvSpPr>
        <p:spPr bwMode="auto">
          <a:xfrm rot="5400000">
            <a:off x="7684262" y="3170426"/>
            <a:ext cx="690278" cy="307777"/>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3</a:t>
            </a:r>
            <a:endParaRPr lang="en-US" sz="1400" b="1" dirty="0">
              <a:solidFill>
                <a:srgbClr val="7030A0"/>
              </a:solidFill>
            </a:endParaRPr>
          </a:p>
        </p:txBody>
      </p:sp>
      <p:sp>
        <p:nvSpPr>
          <p:cNvPr id="141" name="Line 3"/>
          <p:cNvSpPr>
            <a:spLocks noChangeShapeType="1"/>
          </p:cNvSpPr>
          <p:nvPr/>
        </p:nvSpPr>
        <p:spPr bwMode="auto">
          <a:xfrm>
            <a:off x="7126232" y="1846288"/>
            <a:ext cx="342900" cy="0"/>
          </a:xfrm>
          <a:prstGeom prst="line">
            <a:avLst/>
          </a:prstGeom>
          <a:noFill/>
          <a:ln w="28575">
            <a:solidFill>
              <a:schemeClr val="tx1"/>
            </a:solidFill>
            <a:round/>
            <a:headEnd/>
            <a:tailEnd/>
          </a:ln>
          <a:effectLst/>
        </p:spPr>
        <p:txBody>
          <a:bodyPr wrap="none" anchor="ctr"/>
          <a:lstStyle/>
          <a:p>
            <a:endParaRPr lang="fr-FR"/>
          </a:p>
        </p:txBody>
      </p:sp>
      <p:sp>
        <p:nvSpPr>
          <p:cNvPr id="142" name="Line 3"/>
          <p:cNvSpPr>
            <a:spLocks noChangeShapeType="1"/>
          </p:cNvSpPr>
          <p:nvPr/>
        </p:nvSpPr>
        <p:spPr bwMode="auto">
          <a:xfrm>
            <a:off x="7351084" y="1846288"/>
            <a:ext cx="342900" cy="0"/>
          </a:xfrm>
          <a:prstGeom prst="line">
            <a:avLst/>
          </a:prstGeom>
          <a:noFill/>
          <a:ln w="28575">
            <a:solidFill>
              <a:schemeClr val="tx1"/>
            </a:solidFill>
            <a:round/>
            <a:headEnd/>
            <a:tailEnd/>
          </a:ln>
          <a:effectLst/>
        </p:spPr>
        <p:txBody>
          <a:bodyPr wrap="none" anchor="ctr"/>
          <a:lstStyle/>
          <a:p>
            <a:endParaRPr lang="fr-FR"/>
          </a:p>
        </p:txBody>
      </p:sp>
      <p:sp>
        <p:nvSpPr>
          <p:cNvPr id="143" name="Rectangle 27"/>
          <p:cNvSpPr>
            <a:spLocks noChangeArrowheads="1"/>
          </p:cNvSpPr>
          <p:nvPr/>
        </p:nvSpPr>
        <p:spPr bwMode="auto">
          <a:xfrm>
            <a:off x="768670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44" name="Line 28"/>
          <p:cNvSpPr>
            <a:spLocks noChangeShapeType="1"/>
          </p:cNvSpPr>
          <p:nvPr/>
        </p:nvSpPr>
        <p:spPr bwMode="auto">
          <a:xfrm>
            <a:off x="7901014" y="18313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45" name="Line 30"/>
          <p:cNvSpPr>
            <a:spLocks noChangeShapeType="1"/>
          </p:cNvSpPr>
          <p:nvPr/>
        </p:nvSpPr>
        <p:spPr bwMode="auto">
          <a:xfrm>
            <a:off x="8172474" y="18313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46" name="Oval 32"/>
          <p:cNvSpPr>
            <a:spLocks noChangeArrowheads="1"/>
          </p:cNvSpPr>
          <p:nvPr/>
        </p:nvSpPr>
        <p:spPr bwMode="auto">
          <a:xfrm>
            <a:off x="8001024" y="21660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47" name="Oval 33"/>
          <p:cNvSpPr>
            <a:spLocks noChangeArrowheads="1"/>
          </p:cNvSpPr>
          <p:nvPr/>
        </p:nvSpPr>
        <p:spPr bwMode="auto">
          <a:xfrm>
            <a:off x="7800998"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8" name="Oval 34"/>
          <p:cNvSpPr>
            <a:spLocks noChangeArrowheads="1"/>
          </p:cNvSpPr>
          <p:nvPr/>
        </p:nvSpPr>
        <p:spPr bwMode="auto">
          <a:xfrm>
            <a:off x="8229624"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9" name="Text Box 35"/>
          <p:cNvSpPr txBox="1">
            <a:spLocks noChangeArrowheads="1"/>
          </p:cNvSpPr>
          <p:nvPr/>
        </p:nvSpPr>
        <p:spPr bwMode="auto">
          <a:xfrm>
            <a:off x="7597755" y="11455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50" name="Line 29"/>
          <p:cNvSpPr>
            <a:spLocks noChangeShapeType="1"/>
          </p:cNvSpPr>
          <p:nvPr/>
        </p:nvSpPr>
        <p:spPr bwMode="auto">
          <a:xfrm>
            <a:off x="7678044" y="1837546"/>
            <a:ext cx="228600" cy="0"/>
          </a:xfrm>
          <a:prstGeom prst="line">
            <a:avLst/>
          </a:prstGeom>
          <a:noFill/>
          <a:ln w="28575">
            <a:solidFill>
              <a:schemeClr val="tx1"/>
            </a:solidFill>
            <a:round/>
            <a:headEnd/>
            <a:tailEnd/>
          </a:ln>
          <a:effectLst/>
        </p:spPr>
        <p:txBody>
          <a:bodyPr wrap="none" anchor="ctr"/>
          <a:lstStyle/>
          <a:p>
            <a:endParaRPr lang="fr-FR"/>
          </a:p>
        </p:txBody>
      </p:sp>
      <p:sp>
        <p:nvSpPr>
          <p:cNvPr id="151" name="Oval 32"/>
          <p:cNvSpPr>
            <a:spLocks noChangeArrowheads="1"/>
          </p:cNvSpPr>
          <p:nvPr/>
        </p:nvSpPr>
        <p:spPr bwMode="auto">
          <a:xfrm>
            <a:off x="8001024" y="20786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1" name="Line 29"/>
          <p:cNvSpPr>
            <a:spLocks noChangeShapeType="1"/>
          </p:cNvSpPr>
          <p:nvPr/>
        </p:nvSpPr>
        <p:spPr bwMode="auto">
          <a:xfrm>
            <a:off x="7929586" y="2047408"/>
            <a:ext cx="228600" cy="0"/>
          </a:xfrm>
          <a:prstGeom prst="line">
            <a:avLst/>
          </a:prstGeom>
          <a:noFill/>
          <a:ln w="28575">
            <a:solidFill>
              <a:schemeClr val="tx1"/>
            </a:solidFill>
            <a:round/>
            <a:headEnd/>
            <a:tailEnd/>
          </a:ln>
          <a:effectLst/>
        </p:spPr>
        <p:txBody>
          <a:bodyPr wrap="none" anchor="ctr"/>
          <a:lstStyle/>
          <a:p>
            <a:endParaRPr lang="fr-FR"/>
          </a:p>
        </p:txBody>
      </p:sp>
      <p:sp>
        <p:nvSpPr>
          <p:cNvPr id="162" name="Line 70"/>
          <p:cNvSpPr>
            <a:spLocks noChangeShapeType="1"/>
          </p:cNvSpPr>
          <p:nvPr/>
        </p:nvSpPr>
        <p:spPr bwMode="auto">
          <a:xfrm>
            <a:off x="5712468" y="1831298"/>
            <a:ext cx="400050" cy="0"/>
          </a:xfrm>
          <a:prstGeom prst="line">
            <a:avLst/>
          </a:prstGeom>
          <a:noFill/>
          <a:ln w="28575">
            <a:solidFill>
              <a:schemeClr val="tx1"/>
            </a:solidFill>
            <a:round/>
            <a:headEnd/>
            <a:tailEnd/>
          </a:ln>
          <a:effectLst/>
        </p:spPr>
        <p:txBody>
          <a:bodyPr wrap="none" anchor="ctr"/>
          <a:lstStyle/>
          <a:p>
            <a:endParaRPr lang="fr-FR"/>
          </a:p>
        </p:txBody>
      </p:sp>
      <p:sp>
        <p:nvSpPr>
          <p:cNvPr id="163" name="Line 70"/>
          <p:cNvSpPr>
            <a:spLocks noChangeShapeType="1"/>
          </p:cNvSpPr>
          <p:nvPr/>
        </p:nvSpPr>
        <p:spPr bwMode="auto">
          <a:xfrm>
            <a:off x="3386132" y="1860574"/>
            <a:ext cx="400050" cy="0"/>
          </a:xfrm>
          <a:prstGeom prst="line">
            <a:avLst/>
          </a:prstGeom>
          <a:noFill/>
          <a:ln w="28575">
            <a:solidFill>
              <a:schemeClr val="tx1"/>
            </a:solidFill>
            <a:round/>
            <a:headEnd/>
            <a:tailEnd/>
          </a:ln>
          <a:effectLst/>
        </p:spPr>
        <p:txBody>
          <a:bodyPr wrap="none" anchor="ctr"/>
          <a:lstStyle/>
          <a:p>
            <a:endParaRPr lang="fr-FR"/>
          </a:p>
        </p:txBody>
      </p:sp>
      <p:sp>
        <p:nvSpPr>
          <p:cNvPr id="164" name="Line 70"/>
          <p:cNvSpPr>
            <a:spLocks noChangeShapeType="1"/>
          </p:cNvSpPr>
          <p:nvPr/>
        </p:nvSpPr>
        <p:spPr bwMode="auto">
          <a:xfrm>
            <a:off x="4949841" y="1848786"/>
            <a:ext cx="400050" cy="0"/>
          </a:xfrm>
          <a:prstGeom prst="line">
            <a:avLst/>
          </a:prstGeom>
          <a:noFill/>
          <a:ln w="28575">
            <a:solidFill>
              <a:srgbClr val="00FF00"/>
            </a:solidFill>
            <a:round/>
            <a:headEnd/>
            <a:tailEnd/>
          </a:ln>
          <a:effectLst/>
        </p:spPr>
        <p:txBody>
          <a:bodyPr wrap="none" anchor="ctr"/>
          <a:lstStyle/>
          <a:p>
            <a:endParaRPr lang="fr-FR"/>
          </a:p>
        </p:txBody>
      </p:sp>
      <p:sp>
        <p:nvSpPr>
          <p:cNvPr id="165" name="Line 70"/>
          <p:cNvSpPr>
            <a:spLocks noChangeShapeType="1"/>
          </p:cNvSpPr>
          <p:nvPr/>
        </p:nvSpPr>
        <p:spPr bwMode="auto">
          <a:xfrm>
            <a:off x="4572000" y="1848786"/>
            <a:ext cx="936000" cy="0"/>
          </a:xfrm>
          <a:prstGeom prst="line">
            <a:avLst/>
          </a:prstGeom>
          <a:noFill/>
          <a:ln w="28575">
            <a:solidFill>
              <a:schemeClr val="tx1"/>
            </a:solidFill>
            <a:round/>
            <a:headEnd/>
            <a:tailEnd/>
          </a:ln>
          <a:effectLst/>
        </p:spPr>
        <p:txBody>
          <a:bodyPr wrap="none" anchor="ctr"/>
          <a:lstStyle/>
          <a:p>
            <a:endParaRPr lang="fr-FR"/>
          </a:p>
        </p:txBody>
      </p:sp>
      <p:sp>
        <p:nvSpPr>
          <p:cNvPr id="166" name="Line 3"/>
          <p:cNvSpPr>
            <a:spLocks noChangeShapeType="1"/>
          </p:cNvSpPr>
          <p:nvPr/>
        </p:nvSpPr>
        <p:spPr bwMode="auto">
          <a:xfrm>
            <a:off x="6892011" y="1848786"/>
            <a:ext cx="342900" cy="0"/>
          </a:xfrm>
          <a:prstGeom prst="line">
            <a:avLst/>
          </a:prstGeom>
          <a:noFill/>
          <a:ln w="28575">
            <a:solidFill>
              <a:schemeClr val="tx1"/>
            </a:solidFill>
            <a:round/>
            <a:headEnd/>
            <a:tailEnd/>
          </a:ln>
          <a:effectLst/>
        </p:spPr>
        <p:txBody>
          <a:bodyPr wrap="none" anchor="ctr"/>
          <a:lstStyle/>
          <a:p>
            <a:endParaRPr lang="fr-FR"/>
          </a:p>
        </p:txBody>
      </p:sp>
      <p:sp>
        <p:nvSpPr>
          <p:cNvPr id="170" name="Line 70"/>
          <p:cNvSpPr>
            <a:spLocks noChangeShapeType="1"/>
          </p:cNvSpPr>
          <p:nvPr/>
        </p:nvSpPr>
        <p:spPr bwMode="auto">
          <a:xfrm>
            <a:off x="8143900" y="1851284"/>
            <a:ext cx="400050" cy="0"/>
          </a:xfrm>
          <a:prstGeom prst="line">
            <a:avLst/>
          </a:prstGeom>
          <a:noFill/>
          <a:ln w="28575">
            <a:solidFill>
              <a:schemeClr val="tx1"/>
            </a:solidFill>
            <a:round/>
            <a:headEnd/>
            <a:tailEnd/>
          </a:ln>
          <a:effectLst/>
        </p:spPr>
        <p:txBody>
          <a:bodyPr wrap="none" anchor="ctr"/>
          <a:lstStyle/>
          <a:p>
            <a:endParaRPr lang="fr-FR"/>
          </a:p>
        </p:txBody>
      </p:sp>
      <p:sp>
        <p:nvSpPr>
          <p:cNvPr id="171" name="Line 70"/>
          <p:cNvSpPr>
            <a:spLocks noChangeShapeType="1"/>
          </p:cNvSpPr>
          <p:nvPr/>
        </p:nvSpPr>
        <p:spPr bwMode="auto">
          <a:xfrm>
            <a:off x="8435388" y="1851284"/>
            <a:ext cx="180000" cy="0"/>
          </a:xfrm>
          <a:prstGeom prst="line">
            <a:avLst/>
          </a:prstGeom>
          <a:noFill/>
          <a:ln w="28575">
            <a:solidFill>
              <a:schemeClr val="tx1"/>
            </a:solidFill>
            <a:round/>
            <a:headEnd/>
            <a:tailEnd/>
          </a:ln>
          <a:effectLst/>
        </p:spPr>
        <p:txBody>
          <a:bodyPr wrap="none" anchor="ctr"/>
          <a:lstStyle/>
          <a:p>
            <a:endParaRPr lang="fr-FR"/>
          </a:p>
        </p:txBody>
      </p:sp>
      <p:sp>
        <p:nvSpPr>
          <p:cNvPr id="172" name="Line 70"/>
          <p:cNvSpPr>
            <a:spLocks noChangeShapeType="1"/>
          </p:cNvSpPr>
          <p:nvPr/>
        </p:nvSpPr>
        <p:spPr bwMode="auto">
          <a:xfrm>
            <a:off x="7520015" y="4624460"/>
            <a:ext cx="400050" cy="0"/>
          </a:xfrm>
          <a:prstGeom prst="line">
            <a:avLst/>
          </a:prstGeom>
          <a:noFill/>
          <a:ln w="28575">
            <a:solidFill>
              <a:srgbClr val="00FF00"/>
            </a:solidFill>
            <a:round/>
            <a:headEnd/>
            <a:tailEnd/>
          </a:ln>
          <a:effectLst/>
        </p:spPr>
        <p:txBody>
          <a:bodyPr wrap="none" anchor="ctr"/>
          <a:lstStyle/>
          <a:p>
            <a:endParaRPr lang="fr-FR"/>
          </a:p>
        </p:txBody>
      </p:sp>
      <p:sp>
        <p:nvSpPr>
          <p:cNvPr id="173" name="Line 70"/>
          <p:cNvSpPr>
            <a:spLocks noChangeShapeType="1"/>
          </p:cNvSpPr>
          <p:nvPr/>
        </p:nvSpPr>
        <p:spPr bwMode="auto">
          <a:xfrm>
            <a:off x="7846049" y="4624465"/>
            <a:ext cx="729000" cy="0"/>
          </a:xfrm>
          <a:prstGeom prst="line">
            <a:avLst/>
          </a:prstGeom>
          <a:noFill/>
          <a:ln w="28575">
            <a:solidFill>
              <a:srgbClr val="00FF00"/>
            </a:solidFill>
            <a:round/>
            <a:headEnd/>
            <a:tailEnd/>
          </a:ln>
          <a:effectLst/>
        </p:spPr>
        <p:txBody>
          <a:bodyPr wrap="none" anchor="ctr"/>
          <a:lstStyle/>
          <a:p>
            <a:endParaRPr lang="fr-FR"/>
          </a:p>
        </p:txBody>
      </p:sp>
      <p:sp>
        <p:nvSpPr>
          <p:cNvPr id="176" name="Line 68"/>
          <p:cNvSpPr>
            <a:spLocks noChangeShapeType="1"/>
          </p:cNvSpPr>
          <p:nvPr/>
        </p:nvSpPr>
        <p:spPr bwMode="auto">
          <a:xfrm rot="5400000">
            <a:off x="8056060" y="4078184"/>
            <a:ext cx="1116000" cy="0"/>
          </a:xfrm>
          <a:prstGeom prst="line">
            <a:avLst/>
          </a:prstGeom>
          <a:noFill/>
          <a:ln w="28575">
            <a:solidFill>
              <a:srgbClr val="00FF00"/>
            </a:solidFill>
            <a:round/>
            <a:headEnd/>
            <a:tailEnd/>
          </a:ln>
          <a:effectLst/>
        </p:spPr>
        <p:txBody>
          <a:bodyPr wrap="none" anchor="ctr"/>
          <a:lstStyle/>
          <a:p>
            <a:endParaRPr lang="fr-FR"/>
          </a:p>
        </p:txBody>
      </p:sp>
      <p:sp>
        <p:nvSpPr>
          <p:cNvPr id="177" name="Line 68"/>
          <p:cNvSpPr>
            <a:spLocks noChangeShapeType="1"/>
          </p:cNvSpPr>
          <p:nvPr/>
        </p:nvSpPr>
        <p:spPr bwMode="auto">
          <a:xfrm rot="5400000">
            <a:off x="7974691" y="2458796"/>
            <a:ext cx="1260000" cy="0"/>
          </a:xfrm>
          <a:prstGeom prst="line">
            <a:avLst/>
          </a:prstGeom>
          <a:noFill/>
          <a:ln w="28575">
            <a:solidFill>
              <a:schemeClr val="tx1"/>
            </a:solidFill>
            <a:round/>
            <a:headEnd/>
            <a:tailEnd/>
          </a:ln>
          <a:effectLst/>
        </p:spPr>
        <p:txBody>
          <a:bodyPr wrap="none" anchor="ctr"/>
          <a:lstStyle/>
          <a:p>
            <a:endParaRPr lang="fr-FR"/>
          </a:p>
        </p:txBody>
      </p:sp>
      <p:sp>
        <p:nvSpPr>
          <p:cNvPr id="178" name="Line 72"/>
          <p:cNvSpPr>
            <a:spLocks noChangeShapeType="1"/>
          </p:cNvSpPr>
          <p:nvPr/>
        </p:nvSpPr>
        <p:spPr bwMode="auto">
          <a:xfrm>
            <a:off x="1603590" y="4437060"/>
            <a:ext cx="0" cy="152400"/>
          </a:xfrm>
          <a:prstGeom prst="line">
            <a:avLst/>
          </a:prstGeom>
          <a:noFill/>
          <a:ln w="28575">
            <a:solidFill>
              <a:srgbClr val="00FF00"/>
            </a:solidFill>
            <a:round/>
            <a:headEnd/>
            <a:tailEnd/>
          </a:ln>
          <a:effectLst/>
        </p:spPr>
        <p:txBody>
          <a:bodyPr wrap="none" anchor="ctr"/>
          <a:lstStyle/>
          <a:p>
            <a:endParaRPr lang="fr-FR"/>
          </a:p>
        </p:txBody>
      </p:sp>
      <p:sp>
        <p:nvSpPr>
          <p:cNvPr id="179" name="Ellipse 178"/>
          <p:cNvSpPr/>
          <p:nvPr/>
        </p:nvSpPr>
        <p:spPr>
          <a:xfrm>
            <a:off x="2928926"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0" name="Ellipse 179"/>
          <p:cNvSpPr/>
          <p:nvPr/>
        </p:nvSpPr>
        <p:spPr>
          <a:xfrm>
            <a:off x="6289329"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1" name="Ellipse 180"/>
          <p:cNvSpPr/>
          <p:nvPr/>
        </p:nvSpPr>
        <p:spPr>
          <a:xfrm rot="5400000">
            <a:off x="7142813" y="3061741"/>
            <a:ext cx="1139252" cy="3822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accent1">
                    <a:lumMod val="50000"/>
                  </a:schemeClr>
                </a:solidFill>
              </a:rPr>
              <a:t>N.O</a:t>
            </a:r>
            <a:endParaRPr lang="fr-FR" b="1" dirty="0">
              <a:solidFill>
                <a:schemeClr val="accent1">
                  <a:lumMod val="50000"/>
                </a:schemeClr>
              </a:solidFill>
            </a:endParaRPr>
          </a:p>
        </p:txBody>
      </p:sp>
      <p:sp>
        <p:nvSpPr>
          <p:cNvPr id="152" name="Line 82"/>
          <p:cNvSpPr>
            <a:spLocks noChangeShapeType="1"/>
          </p:cNvSpPr>
          <p:nvPr/>
        </p:nvSpPr>
        <p:spPr bwMode="auto">
          <a:xfrm flipV="1">
            <a:off x="8427253" y="2915582"/>
            <a:ext cx="54000" cy="152400"/>
          </a:xfrm>
          <a:prstGeom prst="line">
            <a:avLst/>
          </a:prstGeom>
          <a:noFill/>
          <a:ln w="28575">
            <a:solidFill>
              <a:srgbClr val="00FF00"/>
            </a:solidFill>
            <a:round/>
            <a:headEnd/>
            <a:tailEnd/>
          </a:ln>
          <a:effectLst/>
        </p:spPr>
        <p:txBody>
          <a:bodyPr wrap="none" anchor="ctr"/>
          <a:lstStyle/>
          <a:p>
            <a:endParaRPr lang="fr-FR" dirty="0"/>
          </a:p>
        </p:txBody>
      </p:sp>
      <p:sp>
        <p:nvSpPr>
          <p:cNvPr id="153" name="Rectangle 40"/>
          <p:cNvSpPr>
            <a:spLocks noChangeArrowheads="1"/>
          </p:cNvSpPr>
          <p:nvPr/>
        </p:nvSpPr>
        <p:spPr bwMode="auto">
          <a:xfrm rot="14766614">
            <a:off x="8384488" y="293936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55" name="Oval 10"/>
          <p:cNvSpPr>
            <a:spLocks noChangeArrowheads="1"/>
          </p:cNvSpPr>
          <p:nvPr/>
        </p:nvSpPr>
        <p:spPr bwMode="auto">
          <a:xfrm>
            <a:off x="1943082"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56" name="Rectangle 27"/>
          <p:cNvSpPr>
            <a:spLocks noChangeArrowheads="1"/>
          </p:cNvSpPr>
          <p:nvPr/>
        </p:nvSpPr>
        <p:spPr bwMode="auto">
          <a:xfrm>
            <a:off x="4000496" y="1514468"/>
            <a:ext cx="797532"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57" name="Line 28"/>
          <p:cNvSpPr>
            <a:spLocks noChangeShapeType="1"/>
          </p:cNvSpPr>
          <p:nvPr/>
        </p:nvSpPr>
        <p:spPr bwMode="auto">
          <a:xfrm>
            <a:off x="4340828" y="1828783"/>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58" name="Line 29"/>
          <p:cNvSpPr>
            <a:spLocks noChangeShapeType="1"/>
          </p:cNvSpPr>
          <p:nvPr/>
        </p:nvSpPr>
        <p:spPr bwMode="auto">
          <a:xfrm>
            <a:off x="4329585" y="2057383"/>
            <a:ext cx="228600" cy="0"/>
          </a:xfrm>
          <a:prstGeom prst="line">
            <a:avLst/>
          </a:prstGeom>
          <a:noFill/>
          <a:ln w="28575">
            <a:solidFill>
              <a:schemeClr val="tx1"/>
            </a:solidFill>
            <a:round/>
            <a:headEnd/>
            <a:tailEnd/>
          </a:ln>
          <a:effectLst/>
        </p:spPr>
        <p:txBody>
          <a:bodyPr wrap="none" anchor="ctr"/>
          <a:lstStyle/>
          <a:p>
            <a:endParaRPr lang="fr-FR"/>
          </a:p>
        </p:txBody>
      </p:sp>
      <p:sp>
        <p:nvSpPr>
          <p:cNvPr id="159" name="Line 30"/>
          <p:cNvSpPr>
            <a:spLocks noChangeShapeType="1"/>
          </p:cNvSpPr>
          <p:nvPr/>
        </p:nvSpPr>
        <p:spPr bwMode="auto">
          <a:xfrm>
            <a:off x="4569428" y="1828783"/>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60" name="Oval 31"/>
          <p:cNvSpPr>
            <a:spLocks noChangeArrowheads="1"/>
          </p:cNvSpPr>
          <p:nvPr/>
        </p:nvSpPr>
        <p:spPr bwMode="auto">
          <a:xfrm>
            <a:off x="4397978" y="20573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7" name="Oval 32"/>
          <p:cNvSpPr>
            <a:spLocks noChangeArrowheads="1"/>
          </p:cNvSpPr>
          <p:nvPr/>
        </p:nvSpPr>
        <p:spPr bwMode="auto">
          <a:xfrm>
            <a:off x="4397978" y="21335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8" name="Oval 33"/>
          <p:cNvSpPr>
            <a:spLocks noChangeArrowheads="1"/>
          </p:cNvSpPr>
          <p:nvPr/>
        </p:nvSpPr>
        <p:spPr bwMode="auto">
          <a:xfrm>
            <a:off x="4112228"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69" name="Oval 34"/>
          <p:cNvSpPr>
            <a:spLocks noChangeArrowheads="1"/>
          </p:cNvSpPr>
          <p:nvPr/>
        </p:nvSpPr>
        <p:spPr bwMode="auto">
          <a:xfrm>
            <a:off x="4572000"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74" name="Text Box 35"/>
          <p:cNvSpPr txBox="1">
            <a:spLocks noChangeArrowheads="1"/>
          </p:cNvSpPr>
          <p:nvPr/>
        </p:nvSpPr>
        <p:spPr bwMode="auto">
          <a:xfrm>
            <a:off x="4055078" y="1142984"/>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83" name="Line 70"/>
          <p:cNvSpPr>
            <a:spLocks noChangeShapeType="1"/>
          </p:cNvSpPr>
          <p:nvPr/>
        </p:nvSpPr>
        <p:spPr bwMode="auto">
          <a:xfrm>
            <a:off x="3714744" y="1848769"/>
            <a:ext cx="612000" cy="0"/>
          </a:xfrm>
          <a:prstGeom prst="line">
            <a:avLst/>
          </a:prstGeom>
          <a:noFill/>
          <a:ln w="28575">
            <a:solidFill>
              <a:schemeClr val="tx1"/>
            </a:solidFill>
            <a:round/>
            <a:headEnd/>
            <a:tailEnd/>
          </a:ln>
          <a:effectLst/>
        </p:spPr>
        <p:txBody>
          <a:bodyPr wrap="none" anchor="ctr"/>
          <a:lstStyle/>
          <a:p>
            <a:endParaRPr lang="fr-FR"/>
          </a:p>
        </p:txBody>
      </p:sp>
      <p:sp>
        <p:nvSpPr>
          <p:cNvPr id="184" name="Oval 9"/>
          <p:cNvSpPr>
            <a:spLocks noChangeArrowheads="1"/>
          </p:cNvSpPr>
          <p:nvPr/>
        </p:nvSpPr>
        <p:spPr bwMode="auto">
          <a:xfrm>
            <a:off x="2285984" y="1714488"/>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5" name="Oval 9"/>
          <p:cNvSpPr>
            <a:spLocks noChangeArrowheads="1"/>
          </p:cNvSpPr>
          <p:nvPr/>
        </p:nvSpPr>
        <p:spPr bwMode="auto">
          <a:xfrm>
            <a:off x="1943082" y="1709726"/>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7" name="Oval 9"/>
          <p:cNvSpPr>
            <a:spLocks noChangeArrowheads="1"/>
          </p:cNvSpPr>
          <p:nvPr/>
        </p:nvSpPr>
        <p:spPr bwMode="auto">
          <a:xfrm>
            <a:off x="3571868" y="1661410"/>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8" name="Oval 9"/>
          <p:cNvSpPr>
            <a:spLocks noChangeArrowheads="1"/>
          </p:cNvSpPr>
          <p:nvPr/>
        </p:nvSpPr>
        <p:spPr bwMode="auto">
          <a:xfrm>
            <a:off x="4086222" y="1661410"/>
            <a:ext cx="7200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9" name="Oval 24"/>
          <p:cNvSpPr>
            <a:spLocks noChangeArrowheads="1"/>
          </p:cNvSpPr>
          <p:nvPr/>
        </p:nvSpPr>
        <p:spPr bwMode="auto">
          <a:xfrm>
            <a:off x="3000364"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2" name="Oval 34"/>
          <p:cNvSpPr>
            <a:spLocks noChangeArrowheads="1"/>
          </p:cNvSpPr>
          <p:nvPr/>
        </p:nvSpPr>
        <p:spPr bwMode="auto">
          <a:xfrm>
            <a:off x="4572000"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3" name="AutoShape 81"/>
          <p:cNvSpPr>
            <a:spLocks noChangeArrowheads="1"/>
          </p:cNvSpPr>
          <p:nvPr/>
        </p:nvSpPr>
        <p:spPr bwMode="auto">
          <a:xfrm>
            <a:off x="4931771" y="1713876"/>
            <a:ext cx="171450" cy="228600"/>
          </a:xfrm>
          <a:prstGeom prst="irregularSeal2">
            <a:avLst/>
          </a:prstGeom>
          <a:solidFill>
            <a:srgbClr val="FF0000"/>
          </a:solidFill>
          <a:ln w="9525">
            <a:solidFill>
              <a:schemeClr val="tx1"/>
            </a:solidFill>
            <a:miter lim="800000"/>
            <a:headEnd/>
            <a:tailEnd/>
          </a:ln>
          <a:effectLst/>
        </p:spPr>
        <p:txBody>
          <a:bodyPr wrap="none" anchor="ctr"/>
          <a:lstStyle/>
          <a:p>
            <a:endParaRPr lang="fr-FR"/>
          </a:p>
        </p:txBody>
      </p:sp>
      <p:sp>
        <p:nvSpPr>
          <p:cNvPr id="194" name="Éclair 193"/>
          <p:cNvSpPr/>
          <p:nvPr/>
        </p:nvSpPr>
        <p:spPr>
          <a:xfrm>
            <a:off x="4847453" y="1214204"/>
            <a:ext cx="168640" cy="479685"/>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5" name="Rectangle à coins arrondis 194"/>
          <p:cNvSpPr/>
          <p:nvPr/>
        </p:nvSpPr>
        <p:spPr>
          <a:xfrm>
            <a:off x="4214810" y="785794"/>
            <a:ext cx="1337873" cy="4497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rgbClr val="FF0000"/>
                </a:solidFill>
              </a:rPr>
              <a:t>Defaut</a:t>
            </a:r>
            <a:endParaRPr lang="fr-FR" b="1" dirty="0">
              <a:solidFill>
                <a:srgbClr val="FF0000"/>
              </a:solidFill>
            </a:endParaRPr>
          </a:p>
        </p:txBody>
      </p:sp>
      <p:sp>
        <p:nvSpPr>
          <p:cNvPr id="175" name="Éclair 174"/>
          <p:cNvSpPr/>
          <p:nvPr/>
        </p:nvSpPr>
        <p:spPr>
          <a:xfrm>
            <a:off x="1098966" y="1138106"/>
            <a:ext cx="168640" cy="479685"/>
          </a:xfrm>
          <a:prstGeom prst="lightningBol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6" name="ZoneTexte 185"/>
          <p:cNvSpPr txBox="1"/>
          <p:nvPr/>
        </p:nvSpPr>
        <p:spPr>
          <a:xfrm>
            <a:off x="0" y="785794"/>
            <a:ext cx="2091128" cy="338554"/>
          </a:xfrm>
          <a:prstGeom prst="rect">
            <a:avLst/>
          </a:prstGeom>
          <a:noFill/>
        </p:spPr>
        <p:txBody>
          <a:bodyPr wrap="square" rtlCol="0">
            <a:spAutoFit/>
          </a:bodyPr>
          <a:lstStyle/>
          <a:p>
            <a:r>
              <a:rPr lang="fr-FR" sz="1600" b="1" i="1" dirty="0" smtClean="0">
                <a:solidFill>
                  <a:schemeClr val="accent6">
                    <a:lumMod val="50000"/>
                  </a:schemeClr>
                </a:solidFill>
              </a:rPr>
              <a:t>Déclenchement du DJ</a:t>
            </a:r>
            <a:endParaRPr lang="fr-FR" sz="1600" b="1" i="1" dirty="0">
              <a:solidFill>
                <a:schemeClr val="accent6">
                  <a:lumMod val="50000"/>
                </a:schemeClr>
              </a:solidFill>
            </a:endParaRPr>
          </a:p>
        </p:txBody>
      </p:sp>
      <p:pic>
        <p:nvPicPr>
          <p:cNvPr id="154" name="Picture 86" descr="Q:\PCRP\Ransonnette\PB070024.JPG"/>
          <p:cNvPicPr>
            <a:picLocks noChangeAspect="1" noChangeArrowheads="1"/>
          </p:cNvPicPr>
          <p:nvPr/>
        </p:nvPicPr>
        <p:blipFill>
          <a:blip r:embed="rId3" cstate="print"/>
          <a:srcRect/>
          <a:stretch>
            <a:fillRect/>
          </a:stretch>
        </p:blipFill>
        <p:spPr bwMode="auto">
          <a:xfrm>
            <a:off x="0" y="2571744"/>
            <a:ext cx="2057400" cy="1543050"/>
          </a:xfrm>
          <a:prstGeom prst="rect">
            <a:avLst/>
          </a:prstGeom>
          <a:noFill/>
        </p:spPr>
      </p:pic>
      <p:sp>
        <p:nvSpPr>
          <p:cNvPr id="196" name="Espace réservé de la date 195"/>
          <p:cNvSpPr>
            <a:spLocks noGrp="1"/>
          </p:cNvSpPr>
          <p:nvPr>
            <p:ph type="dt" sz="half" idx="10"/>
          </p:nvPr>
        </p:nvSpPr>
        <p:spPr/>
        <p:txBody>
          <a:bodyPr/>
          <a:lstStyle/>
          <a:p>
            <a:fld id="{E2EA05BA-E225-486F-92E8-B40A3A1B9DCF}" type="datetime1">
              <a:rPr lang="fr-FR" smtClean="0"/>
              <a:pPr/>
              <a:t>19/06/2016</a:t>
            </a:fld>
            <a:endParaRPr lang="fr-BE"/>
          </a:p>
        </p:txBody>
      </p:sp>
      <p:sp>
        <p:nvSpPr>
          <p:cNvPr id="197" name="Espace réservé du numéro de diapositive 196"/>
          <p:cNvSpPr>
            <a:spLocks noGrp="1"/>
          </p:cNvSpPr>
          <p:nvPr>
            <p:ph type="sldNum" sz="quarter" idx="12"/>
          </p:nvPr>
        </p:nvSpPr>
        <p:spPr/>
        <p:txBody>
          <a:bodyPr/>
          <a:lstStyle/>
          <a:p>
            <a:fld id="{CF4668DC-857F-487D-BFFA-8C0CA5037977}" type="slidenum">
              <a:rPr lang="fr-BE" smtClean="0"/>
              <a:pPr/>
              <a:t>20</a:t>
            </a:fld>
            <a:endParaRPr lang="fr-BE"/>
          </a:p>
        </p:txBody>
      </p:sp>
    </p:spTree>
    <p:extLst>
      <p:ext uri="{BB962C8B-B14F-4D97-AF65-F5344CB8AC3E}">
        <p14:creationId xmlns:p14="http://schemas.microsoft.com/office/powerpoint/2010/main" xmlns="" val="944488083"/>
      </p:ext>
    </p:extLst>
  </p:cSld>
  <p:clrMapOvr>
    <a:masterClrMapping/>
  </p:clrMapOvr>
  <p:transition advTm="4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 calcmode="lin" valueType="num">
                                      <p:cBhvr additive="base">
                                        <p:cTn id="7" dur="500" fill="hold"/>
                                        <p:tgtEl>
                                          <p:spTgt spid="154"/>
                                        </p:tgtEl>
                                        <p:attrNameLst>
                                          <p:attrName>ppt_x</p:attrName>
                                        </p:attrNameLst>
                                      </p:cBhvr>
                                      <p:tavLst>
                                        <p:tav tm="0">
                                          <p:val>
                                            <p:strVal val="0-#ppt_w/2"/>
                                          </p:val>
                                        </p:tav>
                                        <p:tav tm="100000">
                                          <p:val>
                                            <p:strVal val="#ppt_x"/>
                                          </p:val>
                                        </p:tav>
                                      </p:tavLst>
                                    </p:anim>
                                    <p:anim calcmode="lin" valueType="num">
                                      <p:cBhvr additive="base">
                                        <p:cTn id="8" dur="500" fill="hold"/>
                                        <p:tgtEl>
                                          <p:spTgt spid="15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5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3381" y="1600200"/>
            <a:ext cx="83384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Ps1</a:t>
            </a:r>
            <a:endParaRPr lang="en-US" b="1" dirty="0">
              <a:solidFill>
                <a:schemeClr val="bg1"/>
              </a:solidFill>
              <a:latin typeface="Arial" charset="0"/>
            </a:endParaRPr>
          </a:p>
        </p:txBody>
      </p:sp>
      <p:sp>
        <p:nvSpPr>
          <p:cNvPr id="9" name="Line 4"/>
          <p:cNvSpPr>
            <a:spLocks noChangeShapeType="1"/>
          </p:cNvSpPr>
          <p:nvPr/>
        </p:nvSpPr>
        <p:spPr bwMode="auto">
          <a:xfrm flipV="1">
            <a:off x="1142976" y="1676400"/>
            <a:ext cx="228600" cy="152400"/>
          </a:xfrm>
          <a:prstGeom prst="line">
            <a:avLst/>
          </a:prstGeom>
          <a:noFill/>
          <a:ln w="28575">
            <a:solidFill>
              <a:srgbClr val="00FF00"/>
            </a:solidFill>
            <a:round/>
            <a:headEnd/>
            <a:tailEnd/>
          </a:ln>
          <a:effectLst/>
        </p:spPr>
        <p:txBody>
          <a:bodyPr wrap="none" anchor="ctr"/>
          <a:lstStyle/>
          <a:p>
            <a:endParaRPr lang="fr-FR"/>
          </a:p>
        </p:txBody>
      </p:sp>
      <p:sp>
        <p:nvSpPr>
          <p:cNvPr id="10" name="Rectangle 5"/>
          <p:cNvSpPr>
            <a:spLocks noChangeArrowheads="1"/>
          </p:cNvSpPr>
          <p:nvPr/>
        </p:nvSpPr>
        <p:spPr bwMode="auto">
          <a:xfrm>
            <a:off x="175734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 name="Rectangle 6"/>
          <p:cNvSpPr>
            <a:spLocks noChangeArrowheads="1"/>
          </p:cNvSpPr>
          <p:nvPr/>
        </p:nvSpPr>
        <p:spPr bwMode="auto">
          <a:xfrm rot="14766614">
            <a:off x="1203949" y="168592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2" name="Oval 7"/>
          <p:cNvSpPr>
            <a:spLocks noChangeArrowheads="1"/>
          </p:cNvSpPr>
          <p:nvPr/>
        </p:nvSpPr>
        <p:spPr bwMode="auto">
          <a:xfrm>
            <a:off x="2071670" y="21240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3" name="Oval 8"/>
          <p:cNvSpPr>
            <a:spLocks noChangeArrowheads="1"/>
          </p:cNvSpPr>
          <p:nvPr/>
        </p:nvSpPr>
        <p:spPr bwMode="auto">
          <a:xfrm>
            <a:off x="2071670" y="22002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5" name="Oval 10"/>
          <p:cNvSpPr>
            <a:spLocks noChangeArrowheads="1"/>
          </p:cNvSpPr>
          <p:nvPr/>
        </p:nvSpPr>
        <p:spPr bwMode="auto">
          <a:xfrm>
            <a:off x="2285984"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6" name="Text Box 11"/>
          <p:cNvSpPr txBox="1">
            <a:spLocks noChangeArrowheads="1"/>
          </p:cNvSpPr>
          <p:nvPr/>
        </p:nvSpPr>
        <p:spPr bwMode="auto">
          <a:xfrm>
            <a:off x="1785918" y="1209669"/>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7" name="Rectangle 12"/>
          <p:cNvSpPr>
            <a:spLocks noChangeArrowheads="1"/>
          </p:cNvSpPr>
          <p:nvPr/>
        </p:nvSpPr>
        <p:spPr bwMode="auto">
          <a:xfrm>
            <a:off x="285748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2" name="Group 13"/>
          <p:cNvGrpSpPr>
            <a:grpSpLocks/>
          </p:cNvGrpSpPr>
          <p:nvPr/>
        </p:nvGrpSpPr>
        <p:grpSpPr bwMode="auto">
          <a:xfrm>
            <a:off x="1357290" y="1828800"/>
            <a:ext cx="2001206" cy="314316"/>
            <a:chOff x="1680" y="1152"/>
            <a:chExt cx="2236" cy="144"/>
          </a:xfrm>
        </p:grpSpPr>
        <p:sp>
          <p:nvSpPr>
            <p:cNvPr id="19" name="Line 14"/>
            <p:cNvSpPr>
              <a:spLocks noChangeShapeType="1"/>
            </p:cNvSpPr>
            <p:nvPr/>
          </p:nvSpPr>
          <p:spPr bwMode="auto">
            <a:xfrm>
              <a:off x="1680" y="1152"/>
              <a:ext cx="684" cy="0"/>
            </a:xfrm>
            <a:prstGeom prst="line">
              <a:avLst/>
            </a:prstGeom>
            <a:noFill/>
            <a:ln w="28575">
              <a:solidFill>
                <a:schemeClr val="tx1"/>
              </a:solidFill>
              <a:round/>
              <a:headEnd/>
              <a:tailEnd/>
            </a:ln>
            <a:effectLst/>
          </p:spPr>
          <p:txBody>
            <a:bodyPr wrap="none" anchor="ctr"/>
            <a:lstStyle/>
            <a:p>
              <a:endParaRPr lang="fr-FR"/>
            </a:p>
          </p:txBody>
        </p:sp>
        <p:sp>
          <p:nvSpPr>
            <p:cNvPr id="20" name="Line 15"/>
            <p:cNvSpPr>
              <a:spLocks noChangeShapeType="1"/>
            </p:cNvSpPr>
            <p:nvPr/>
          </p:nvSpPr>
          <p:spPr bwMode="auto">
            <a:xfrm>
              <a:off x="2398" y="1152"/>
              <a:ext cx="0" cy="144"/>
            </a:xfrm>
            <a:prstGeom prst="line">
              <a:avLst/>
            </a:prstGeom>
            <a:noFill/>
            <a:ln w="38100" cmpd="dbl">
              <a:solidFill>
                <a:schemeClr val="tx1"/>
              </a:solidFill>
              <a:round/>
              <a:headEnd/>
              <a:tailEnd/>
            </a:ln>
            <a:effectLst/>
          </p:spPr>
          <p:txBody>
            <a:bodyPr wrap="none" anchor="ctr"/>
            <a:lstStyle/>
            <a:p>
              <a:endParaRPr lang="fr-FR"/>
            </a:p>
          </p:txBody>
        </p:sp>
        <p:sp>
          <p:nvSpPr>
            <p:cNvPr id="21" name="Line 16"/>
            <p:cNvSpPr>
              <a:spLocks noChangeShapeType="1"/>
            </p:cNvSpPr>
            <p:nvPr/>
          </p:nvSpPr>
          <p:spPr bwMode="auto">
            <a:xfrm>
              <a:off x="2398" y="1296"/>
              <a:ext cx="282" cy="0"/>
            </a:xfrm>
            <a:prstGeom prst="line">
              <a:avLst/>
            </a:prstGeom>
            <a:noFill/>
            <a:ln w="28575">
              <a:solidFill>
                <a:schemeClr val="tx1"/>
              </a:solidFill>
              <a:round/>
              <a:headEnd/>
              <a:tailEnd/>
            </a:ln>
            <a:effectLst/>
          </p:spPr>
          <p:txBody>
            <a:bodyPr wrap="none" anchor="ctr"/>
            <a:lstStyle/>
            <a:p>
              <a:endParaRPr lang="fr-FR"/>
            </a:p>
          </p:txBody>
        </p:sp>
        <p:sp>
          <p:nvSpPr>
            <p:cNvPr id="22" name="Line 17"/>
            <p:cNvSpPr>
              <a:spLocks noChangeShapeType="1"/>
            </p:cNvSpPr>
            <p:nvPr/>
          </p:nvSpPr>
          <p:spPr bwMode="auto">
            <a:xfrm>
              <a:off x="2718" y="1152"/>
              <a:ext cx="0" cy="144"/>
            </a:xfrm>
            <a:prstGeom prst="line">
              <a:avLst/>
            </a:prstGeom>
            <a:noFill/>
            <a:ln w="38100" cmpd="dbl">
              <a:solidFill>
                <a:schemeClr val="tx1"/>
              </a:solidFill>
              <a:round/>
              <a:headEnd/>
              <a:tailEnd/>
            </a:ln>
            <a:effectLst/>
          </p:spPr>
          <p:txBody>
            <a:bodyPr wrap="none" anchor="ctr"/>
            <a:lstStyle/>
            <a:p>
              <a:endParaRPr lang="fr-FR"/>
            </a:p>
          </p:txBody>
        </p:sp>
        <p:sp>
          <p:nvSpPr>
            <p:cNvPr id="23" name="Line 18"/>
            <p:cNvSpPr>
              <a:spLocks noChangeShapeType="1"/>
            </p:cNvSpPr>
            <p:nvPr/>
          </p:nvSpPr>
          <p:spPr bwMode="auto">
            <a:xfrm>
              <a:off x="2750" y="1152"/>
              <a:ext cx="965" cy="0"/>
            </a:xfrm>
            <a:prstGeom prst="line">
              <a:avLst/>
            </a:prstGeom>
            <a:noFill/>
            <a:ln w="28575">
              <a:solidFill>
                <a:schemeClr val="tx1"/>
              </a:solidFill>
              <a:round/>
              <a:headEnd/>
              <a:tailEnd/>
            </a:ln>
            <a:effectLst/>
          </p:spPr>
          <p:txBody>
            <a:bodyPr wrap="none" anchor="ctr"/>
            <a:lstStyle/>
            <a:p>
              <a:endParaRPr lang="fr-FR"/>
            </a:p>
          </p:txBody>
        </p:sp>
        <p:sp>
          <p:nvSpPr>
            <p:cNvPr id="24" name="Line 19"/>
            <p:cNvSpPr>
              <a:spLocks noChangeShapeType="1"/>
            </p:cNvSpPr>
            <p:nvPr/>
          </p:nvSpPr>
          <p:spPr bwMode="auto">
            <a:xfrm>
              <a:off x="3675" y="1152"/>
              <a:ext cx="0" cy="144"/>
            </a:xfrm>
            <a:prstGeom prst="line">
              <a:avLst/>
            </a:prstGeom>
            <a:noFill/>
            <a:ln w="38100" cmpd="dbl">
              <a:solidFill>
                <a:schemeClr val="tx1"/>
              </a:solidFill>
              <a:round/>
              <a:headEnd/>
              <a:tailEnd/>
            </a:ln>
            <a:effectLst/>
          </p:spPr>
          <p:txBody>
            <a:bodyPr wrap="none" anchor="ctr"/>
            <a:lstStyle/>
            <a:p>
              <a:endParaRPr lang="fr-FR"/>
            </a:p>
          </p:txBody>
        </p:sp>
        <p:sp>
          <p:nvSpPr>
            <p:cNvPr id="25" name="Line 20"/>
            <p:cNvSpPr>
              <a:spLocks noChangeShapeType="1"/>
            </p:cNvSpPr>
            <p:nvPr/>
          </p:nvSpPr>
          <p:spPr bwMode="auto">
            <a:xfrm>
              <a:off x="3675" y="1296"/>
              <a:ext cx="241" cy="0"/>
            </a:xfrm>
            <a:prstGeom prst="line">
              <a:avLst/>
            </a:prstGeom>
            <a:noFill/>
            <a:ln w="28575">
              <a:solidFill>
                <a:schemeClr val="tx1"/>
              </a:solidFill>
              <a:round/>
              <a:headEnd/>
              <a:tailEnd/>
            </a:ln>
            <a:effectLst/>
          </p:spPr>
          <p:txBody>
            <a:bodyPr wrap="none" anchor="ctr"/>
            <a:lstStyle/>
            <a:p>
              <a:endParaRPr lang="fr-FR"/>
            </a:p>
          </p:txBody>
        </p:sp>
      </p:grpSp>
      <p:sp>
        <p:nvSpPr>
          <p:cNvPr id="26" name="Line 21"/>
          <p:cNvSpPr>
            <a:spLocks noChangeShapeType="1"/>
          </p:cNvSpPr>
          <p:nvPr/>
        </p:nvSpPr>
        <p:spPr bwMode="auto">
          <a:xfrm>
            <a:off x="3386132" y="1857364"/>
            <a:ext cx="0" cy="252000"/>
          </a:xfrm>
          <a:prstGeom prst="line">
            <a:avLst/>
          </a:prstGeom>
          <a:noFill/>
          <a:ln w="38100" cmpd="dbl">
            <a:solidFill>
              <a:schemeClr val="tx1"/>
            </a:solidFill>
            <a:round/>
            <a:headEnd/>
            <a:tailEnd/>
          </a:ln>
          <a:effectLst/>
        </p:spPr>
        <p:txBody>
          <a:bodyPr wrap="none" anchor="ctr"/>
          <a:lstStyle/>
          <a:p>
            <a:endParaRPr lang="fr-FR"/>
          </a:p>
        </p:txBody>
      </p:sp>
      <p:sp>
        <p:nvSpPr>
          <p:cNvPr id="27" name="Oval 22"/>
          <p:cNvSpPr>
            <a:spLocks noChangeArrowheads="1"/>
          </p:cNvSpPr>
          <p:nvPr/>
        </p:nvSpPr>
        <p:spPr bwMode="auto">
          <a:xfrm>
            <a:off x="3214678" y="21288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8" name="Oval 23"/>
          <p:cNvSpPr>
            <a:spLocks noChangeArrowheads="1"/>
          </p:cNvSpPr>
          <p:nvPr/>
        </p:nvSpPr>
        <p:spPr bwMode="auto">
          <a:xfrm>
            <a:off x="3214678" y="22050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9" name="Oval 24"/>
          <p:cNvSpPr>
            <a:spLocks noChangeArrowheads="1"/>
          </p:cNvSpPr>
          <p:nvPr/>
        </p:nvSpPr>
        <p:spPr bwMode="auto">
          <a:xfrm>
            <a:off x="3000364"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0" name="Oval 25"/>
          <p:cNvSpPr>
            <a:spLocks noChangeArrowheads="1"/>
          </p:cNvSpPr>
          <p:nvPr/>
        </p:nvSpPr>
        <p:spPr bwMode="auto">
          <a:xfrm>
            <a:off x="3575018"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1" name="Text Box 26"/>
          <p:cNvSpPr txBox="1">
            <a:spLocks noChangeArrowheads="1"/>
          </p:cNvSpPr>
          <p:nvPr/>
        </p:nvSpPr>
        <p:spPr bwMode="auto">
          <a:xfrm>
            <a:off x="3003518"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32" name="Rectangle 27"/>
          <p:cNvSpPr>
            <a:spLocks noChangeArrowheads="1"/>
          </p:cNvSpPr>
          <p:nvPr/>
        </p:nvSpPr>
        <p:spPr bwMode="auto">
          <a:xfrm>
            <a:off x="5218737"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3" name="Line 28"/>
          <p:cNvSpPr>
            <a:spLocks noChangeShapeType="1"/>
          </p:cNvSpPr>
          <p:nvPr/>
        </p:nvSpPr>
        <p:spPr bwMode="auto">
          <a:xfrm>
            <a:off x="5504487"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34" name="Line 29"/>
          <p:cNvSpPr>
            <a:spLocks noChangeShapeType="1"/>
          </p:cNvSpPr>
          <p:nvPr/>
        </p:nvSpPr>
        <p:spPr bwMode="auto">
          <a:xfrm>
            <a:off x="5493244" y="2057400"/>
            <a:ext cx="228600" cy="0"/>
          </a:xfrm>
          <a:prstGeom prst="line">
            <a:avLst/>
          </a:prstGeom>
          <a:noFill/>
          <a:ln w="28575">
            <a:solidFill>
              <a:schemeClr val="tx1"/>
            </a:solidFill>
            <a:round/>
            <a:headEnd/>
            <a:tailEnd/>
          </a:ln>
          <a:effectLst/>
        </p:spPr>
        <p:txBody>
          <a:bodyPr wrap="none" anchor="ctr"/>
          <a:lstStyle/>
          <a:p>
            <a:endParaRPr lang="fr-FR"/>
          </a:p>
        </p:txBody>
      </p:sp>
      <p:sp>
        <p:nvSpPr>
          <p:cNvPr id="35" name="Line 30"/>
          <p:cNvSpPr>
            <a:spLocks noChangeShapeType="1"/>
          </p:cNvSpPr>
          <p:nvPr/>
        </p:nvSpPr>
        <p:spPr bwMode="auto">
          <a:xfrm>
            <a:off x="5733087"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36" name="Oval 31"/>
          <p:cNvSpPr>
            <a:spLocks noChangeArrowheads="1"/>
          </p:cNvSpPr>
          <p:nvPr/>
        </p:nvSpPr>
        <p:spPr bwMode="auto">
          <a:xfrm>
            <a:off x="5561637" y="2057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7" name="Oval 32"/>
          <p:cNvSpPr>
            <a:spLocks noChangeArrowheads="1"/>
          </p:cNvSpPr>
          <p:nvPr/>
        </p:nvSpPr>
        <p:spPr bwMode="auto">
          <a:xfrm>
            <a:off x="5561637" y="21336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8" name="Oval 33"/>
          <p:cNvSpPr>
            <a:spLocks noChangeArrowheads="1"/>
          </p:cNvSpPr>
          <p:nvPr/>
        </p:nvSpPr>
        <p:spPr bwMode="auto">
          <a:xfrm>
            <a:off x="527588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9" name="Oval 34"/>
          <p:cNvSpPr>
            <a:spLocks noChangeArrowheads="1"/>
          </p:cNvSpPr>
          <p:nvPr/>
        </p:nvSpPr>
        <p:spPr bwMode="auto">
          <a:xfrm>
            <a:off x="579023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40" name="Text Box 35"/>
          <p:cNvSpPr txBox="1">
            <a:spLocks noChangeArrowheads="1"/>
          </p:cNvSpPr>
          <p:nvPr/>
        </p:nvSpPr>
        <p:spPr bwMode="auto">
          <a:xfrm>
            <a:off x="5218737"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42" name="Text Box 37"/>
          <p:cNvSpPr txBox="1">
            <a:spLocks noChangeArrowheads="1"/>
          </p:cNvSpPr>
          <p:nvPr/>
        </p:nvSpPr>
        <p:spPr bwMode="auto">
          <a:xfrm>
            <a:off x="178582" y="4380870"/>
            <a:ext cx="82241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Ps2</a:t>
            </a:r>
            <a:endParaRPr lang="en-US" b="1" dirty="0">
              <a:solidFill>
                <a:schemeClr val="bg1"/>
              </a:solidFill>
              <a:latin typeface="Arial" charset="0"/>
            </a:endParaRPr>
          </a:p>
        </p:txBody>
      </p:sp>
      <p:sp>
        <p:nvSpPr>
          <p:cNvPr id="44" name="Rectangle 39"/>
          <p:cNvSpPr>
            <a:spLocks noChangeArrowheads="1"/>
          </p:cNvSpPr>
          <p:nvPr/>
        </p:nvSpPr>
        <p:spPr bwMode="auto">
          <a:xfrm>
            <a:off x="26360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5" name="Rectangle 40"/>
          <p:cNvSpPr>
            <a:spLocks noChangeArrowheads="1"/>
          </p:cNvSpPr>
          <p:nvPr/>
        </p:nvSpPr>
        <p:spPr bwMode="auto">
          <a:xfrm rot="14766614">
            <a:off x="1391888" y="442087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46" name="Line 41"/>
          <p:cNvSpPr>
            <a:spLocks noChangeShapeType="1"/>
          </p:cNvSpPr>
          <p:nvPr/>
        </p:nvSpPr>
        <p:spPr bwMode="auto">
          <a:xfrm>
            <a:off x="29217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7" name="Line 42"/>
          <p:cNvSpPr>
            <a:spLocks noChangeShapeType="1"/>
          </p:cNvSpPr>
          <p:nvPr/>
        </p:nvSpPr>
        <p:spPr bwMode="auto">
          <a:xfrm>
            <a:off x="29217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48" name="Line 43"/>
          <p:cNvSpPr>
            <a:spLocks noChangeShapeType="1"/>
          </p:cNvSpPr>
          <p:nvPr/>
        </p:nvSpPr>
        <p:spPr bwMode="auto">
          <a:xfrm>
            <a:off x="31503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9" name="Oval 44"/>
          <p:cNvSpPr>
            <a:spLocks noChangeArrowheads="1"/>
          </p:cNvSpPr>
          <p:nvPr/>
        </p:nvSpPr>
        <p:spPr bwMode="auto">
          <a:xfrm>
            <a:off x="29789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0" name="Oval 45"/>
          <p:cNvSpPr>
            <a:spLocks noChangeArrowheads="1"/>
          </p:cNvSpPr>
          <p:nvPr/>
        </p:nvSpPr>
        <p:spPr bwMode="auto">
          <a:xfrm>
            <a:off x="29789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46"/>
          <p:cNvSpPr>
            <a:spLocks noChangeArrowheads="1"/>
          </p:cNvSpPr>
          <p:nvPr/>
        </p:nvSpPr>
        <p:spPr bwMode="auto">
          <a:xfrm>
            <a:off x="26931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47"/>
          <p:cNvSpPr>
            <a:spLocks noChangeArrowheads="1"/>
          </p:cNvSpPr>
          <p:nvPr/>
        </p:nvSpPr>
        <p:spPr bwMode="auto">
          <a:xfrm>
            <a:off x="32075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Line 48"/>
          <p:cNvSpPr>
            <a:spLocks noChangeShapeType="1"/>
          </p:cNvSpPr>
          <p:nvPr/>
        </p:nvSpPr>
        <p:spPr bwMode="auto">
          <a:xfrm>
            <a:off x="3150383" y="4609470"/>
            <a:ext cx="1257300" cy="0"/>
          </a:xfrm>
          <a:prstGeom prst="line">
            <a:avLst/>
          </a:prstGeom>
          <a:noFill/>
          <a:ln w="28575">
            <a:solidFill>
              <a:srgbClr val="00FF00"/>
            </a:solidFill>
            <a:round/>
            <a:headEnd/>
            <a:tailEnd/>
          </a:ln>
          <a:effectLst/>
        </p:spPr>
        <p:txBody>
          <a:bodyPr wrap="none" anchor="ctr"/>
          <a:lstStyle/>
          <a:p>
            <a:endParaRPr lang="fr-FR"/>
          </a:p>
        </p:txBody>
      </p:sp>
      <p:sp>
        <p:nvSpPr>
          <p:cNvPr id="54" name="Text Box 49"/>
          <p:cNvSpPr txBox="1">
            <a:spLocks noChangeArrowheads="1"/>
          </p:cNvSpPr>
          <p:nvPr/>
        </p:nvSpPr>
        <p:spPr bwMode="auto">
          <a:xfrm>
            <a:off x="26931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55" name="Rectangle 50"/>
          <p:cNvSpPr>
            <a:spLocks noChangeArrowheads="1"/>
          </p:cNvSpPr>
          <p:nvPr/>
        </p:nvSpPr>
        <p:spPr bwMode="auto">
          <a:xfrm>
            <a:off x="41219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56" name="Line 51"/>
          <p:cNvSpPr>
            <a:spLocks noChangeShapeType="1"/>
          </p:cNvSpPr>
          <p:nvPr/>
        </p:nvSpPr>
        <p:spPr bwMode="auto">
          <a:xfrm>
            <a:off x="44076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7" name="Line 52"/>
          <p:cNvSpPr>
            <a:spLocks noChangeShapeType="1"/>
          </p:cNvSpPr>
          <p:nvPr/>
        </p:nvSpPr>
        <p:spPr bwMode="auto">
          <a:xfrm>
            <a:off x="44076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58" name="Line 53"/>
          <p:cNvSpPr>
            <a:spLocks noChangeShapeType="1"/>
          </p:cNvSpPr>
          <p:nvPr/>
        </p:nvSpPr>
        <p:spPr bwMode="auto">
          <a:xfrm>
            <a:off x="4636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9" name="Oval 54"/>
          <p:cNvSpPr>
            <a:spLocks noChangeArrowheads="1"/>
          </p:cNvSpPr>
          <p:nvPr/>
        </p:nvSpPr>
        <p:spPr bwMode="auto">
          <a:xfrm>
            <a:off x="44648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0" name="Oval 55"/>
          <p:cNvSpPr>
            <a:spLocks noChangeArrowheads="1"/>
          </p:cNvSpPr>
          <p:nvPr/>
        </p:nvSpPr>
        <p:spPr bwMode="auto">
          <a:xfrm>
            <a:off x="44648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1" name="Oval 56"/>
          <p:cNvSpPr>
            <a:spLocks noChangeArrowheads="1"/>
          </p:cNvSpPr>
          <p:nvPr/>
        </p:nvSpPr>
        <p:spPr bwMode="auto">
          <a:xfrm>
            <a:off x="41790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2" name="Oval 57"/>
          <p:cNvSpPr>
            <a:spLocks noChangeArrowheads="1"/>
          </p:cNvSpPr>
          <p:nvPr/>
        </p:nvSpPr>
        <p:spPr bwMode="auto">
          <a:xfrm>
            <a:off x="46934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3" name="Text Box 58"/>
          <p:cNvSpPr txBox="1">
            <a:spLocks noChangeArrowheads="1"/>
          </p:cNvSpPr>
          <p:nvPr/>
        </p:nvSpPr>
        <p:spPr bwMode="auto">
          <a:xfrm>
            <a:off x="41790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64" name="Rectangle 59"/>
          <p:cNvSpPr>
            <a:spLocks noChangeArrowheads="1"/>
          </p:cNvSpPr>
          <p:nvPr/>
        </p:nvSpPr>
        <p:spPr bwMode="auto">
          <a:xfrm>
            <a:off x="54935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5" name="Line 60"/>
          <p:cNvSpPr>
            <a:spLocks noChangeShapeType="1"/>
          </p:cNvSpPr>
          <p:nvPr/>
        </p:nvSpPr>
        <p:spPr bwMode="auto">
          <a:xfrm>
            <a:off x="5779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6" name="Line 61"/>
          <p:cNvSpPr>
            <a:spLocks noChangeShapeType="1"/>
          </p:cNvSpPr>
          <p:nvPr/>
        </p:nvSpPr>
        <p:spPr bwMode="auto">
          <a:xfrm>
            <a:off x="57792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67" name="Line 62"/>
          <p:cNvSpPr>
            <a:spLocks noChangeShapeType="1"/>
          </p:cNvSpPr>
          <p:nvPr/>
        </p:nvSpPr>
        <p:spPr bwMode="auto">
          <a:xfrm>
            <a:off x="60078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8" name="Oval 63"/>
          <p:cNvSpPr>
            <a:spLocks noChangeArrowheads="1"/>
          </p:cNvSpPr>
          <p:nvPr/>
        </p:nvSpPr>
        <p:spPr bwMode="auto">
          <a:xfrm>
            <a:off x="58364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9" name="Oval 64"/>
          <p:cNvSpPr>
            <a:spLocks noChangeArrowheads="1"/>
          </p:cNvSpPr>
          <p:nvPr/>
        </p:nvSpPr>
        <p:spPr bwMode="auto">
          <a:xfrm>
            <a:off x="58364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Oval 65"/>
          <p:cNvSpPr>
            <a:spLocks noChangeArrowheads="1"/>
          </p:cNvSpPr>
          <p:nvPr/>
        </p:nvSpPr>
        <p:spPr bwMode="auto">
          <a:xfrm>
            <a:off x="55506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1" name="Oval 66"/>
          <p:cNvSpPr>
            <a:spLocks noChangeArrowheads="1"/>
          </p:cNvSpPr>
          <p:nvPr/>
        </p:nvSpPr>
        <p:spPr bwMode="auto">
          <a:xfrm>
            <a:off x="60650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2" name="Text Box 67"/>
          <p:cNvSpPr txBox="1">
            <a:spLocks noChangeArrowheads="1"/>
          </p:cNvSpPr>
          <p:nvPr/>
        </p:nvSpPr>
        <p:spPr bwMode="auto">
          <a:xfrm>
            <a:off x="55506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73" name="Line 68"/>
          <p:cNvSpPr>
            <a:spLocks noChangeShapeType="1"/>
          </p:cNvSpPr>
          <p:nvPr/>
        </p:nvSpPr>
        <p:spPr bwMode="auto">
          <a:xfrm>
            <a:off x="4636283" y="4609470"/>
            <a:ext cx="1143000" cy="0"/>
          </a:xfrm>
          <a:prstGeom prst="line">
            <a:avLst/>
          </a:prstGeom>
          <a:noFill/>
          <a:ln w="28575">
            <a:solidFill>
              <a:srgbClr val="00FF00"/>
            </a:solidFill>
            <a:round/>
            <a:headEnd/>
            <a:tailEnd/>
          </a:ln>
          <a:effectLst/>
        </p:spPr>
        <p:txBody>
          <a:bodyPr wrap="none" anchor="ctr"/>
          <a:lstStyle/>
          <a:p>
            <a:endParaRPr lang="fr-FR"/>
          </a:p>
        </p:txBody>
      </p:sp>
      <p:sp>
        <p:nvSpPr>
          <p:cNvPr id="74" name="Line 69"/>
          <p:cNvSpPr>
            <a:spLocks noChangeShapeType="1"/>
          </p:cNvSpPr>
          <p:nvPr/>
        </p:nvSpPr>
        <p:spPr bwMode="auto">
          <a:xfrm>
            <a:off x="6007883" y="4609470"/>
            <a:ext cx="400050" cy="0"/>
          </a:xfrm>
          <a:prstGeom prst="line">
            <a:avLst/>
          </a:prstGeom>
          <a:noFill/>
          <a:ln w="28575">
            <a:solidFill>
              <a:srgbClr val="00FF00"/>
            </a:solidFill>
            <a:round/>
            <a:headEnd/>
            <a:tailEnd/>
          </a:ln>
          <a:effectLst/>
        </p:spPr>
        <p:txBody>
          <a:bodyPr wrap="none" anchor="ctr"/>
          <a:lstStyle/>
          <a:p>
            <a:endParaRPr lang="fr-FR"/>
          </a:p>
        </p:txBody>
      </p:sp>
      <p:sp>
        <p:nvSpPr>
          <p:cNvPr id="75" name="Line 70"/>
          <p:cNvSpPr>
            <a:spLocks noChangeShapeType="1"/>
          </p:cNvSpPr>
          <p:nvPr/>
        </p:nvSpPr>
        <p:spPr bwMode="auto">
          <a:xfrm>
            <a:off x="6081604" y="1828800"/>
            <a:ext cx="400050" cy="0"/>
          </a:xfrm>
          <a:prstGeom prst="line">
            <a:avLst/>
          </a:prstGeom>
          <a:noFill/>
          <a:ln w="28575">
            <a:solidFill>
              <a:schemeClr val="tx1"/>
            </a:solidFill>
            <a:round/>
            <a:headEnd/>
            <a:tailEnd/>
          </a:ln>
          <a:effectLst/>
        </p:spPr>
        <p:txBody>
          <a:bodyPr wrap="none" anchor="ctr"/>
          <a:lstStyle/>
          <a:p>
            <a:endParaRPr lang="fr-FR"/>
          </a:p>
        </p:txBody>
      </p:sp>
      <p:sp>
        <p:nvSpPr>
          <p:cNvPr id="78" name="Text Box 73"/>
          <p:cNvSpPr txBox="1">
            <a:spLocks noChangeArrowheads="1"/>
          </p:cNvSpPr>
          <p:nvPr/>
        </p:nvSpPr>
        <p:spPr bwMode="auto">
          <a:xfrm>
            <a:off x="928662" y="182880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79" name="Text Box 74"/>
          <p:cNvSpPr txBox="1">
            <a:spLocks noChangeArrowheads="1"/>
          </p:cNvSpPr>
          <p:nvPr/>
        </p:nvSpPr>
        <p:spPr bwMode="auto">
          <a:xfrm>
            <a:off x="1195673" y="460947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81" name="Text Box 76"/>
          <p:cNvSpPr txBox="1">
            <a:spLocks noChangeArrowheads="1"/>
          </p:cNvSpPr>
          <p:nvPr/>
        </p:nvSpPr>
        <p:spPr bwMode="auto">
          <a:xfrm>
            <a:off x="3071802" y="2500306"/>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1</a:t>
            </a:r>
            <a:endParaRPr lang="en-US" sz="1400" b="1" dirty="0">
              <a:solidFill>
                <a:srgbClr val="7030A0"/>
              </a:solidFill>
            </a:endParaRPr>
          </a:p>
        </p:txBody>
      </p:sp>
      <p:sp>
        <p:nvSpPr>
          <p:cNvPr id="86" name="Line 82"/>
          <p:cNvSpPr>
            <a:spLocks noChangeShapeType="1"/>
          </p:cNvSpPr>
          <p:nvPr/>
        </p:nvSpPr>
        <p:spPr bwMode="auto">
          <a:xfrm flipV="1">
            <a:off x="1367123" y="4457070"/>
            <a:ext cx="228600" cy="152400"/>
          </a:xfrm>
          <a:prstGeom prst="line">
            <a:avLst/>
          </a:prstGeom>
          <a:noFill/>
          <a:ln w="28575">
            <a:solidFill>
              <a:srgbClr val="00FF00"/>
            </a:solidFill>
            <a:round/>
            <a:headEnd/>
            <a:tailEnd/>
          </a:ln>
          <a:effectLst/>
        </p:spPr>
        <p:txBody>
          <a:bodyPr wrap="none" anchor="ctr"/>
          <a:lstStyle/>
          <a:p>
            <a:endParaRPr lang="fr-FR" dirty="0"/>
          </a:p>
        </p:txBody>
      </p:sp>
      <p:sp>
        <p:nvSpPr>
          <p:cNvPr id="87" name="Line 83"/>
          <p:cNvSpPr>
            <a:spLocks noChangeShapeType="1"/>
          </p:cNvSpPr>
          <p:nvPr/>
        </p:nvSpPr>
        <p:spPr bwMode="auto">
          <a:xfrm>
            <a:off x="1024223" y="4609470"/>
            <a:ext cx="342900" cy="0"/>
          </a:xfrm>
          <a:prstGeom prst="line">
            <a:avLst/>
          </a:prstGeom>
          <a:noFill/>
          <a:ln w="28575">
            <a:solidFill>
              <a:srgbClr val="00FF00"/>
            </a:solidFill>
            <a:round/>
            <a:headEnd/>
            <a:tailEnd/>
          </a:ln>
          <a:effectLst/>
        </p:spPr>
        <p:txBody>
          <a:bodyPr wrap="none" anchor="ctr"/>
          <a:lstStyle/>
          <a:p>
            <a:endParaRPr lang="fr-FR" dirty="0"/>
          </a:p>
        </p:txBody>
      </p:sp>
      <p:sp>
        <p:nvSpPr>
          <p:cNvPr id="90" name="Line 3"/>
          <p:cNvSpPr>
            <a:spLocks noChangeShapeType="1"/>
          </p:cNvSpPr>
          <p:nvPr/>
        </p:nvSpPr>
        <p:spPr bwMode="auto">
          <a:xfrm>
            <a:off x="926976" y="1828800"/>
            <a:ext cx="216000" cy="0"/>
          </a:xfrm>
          <a:prstGeom prst="line">
            <a:avLst/>
          </a:prstGeom>
          <a:noFill/>
          <a:ln w="28575">
            <a:solidFill>
              <a:srgbClr val="00FF00"/>
            </a:solidFill>
            <a:round/>
            <a:headEnd/>
            <a:tailEnd/>
          </a:ln>
          <a:effectLst/>
        </p:spPr>
        <p:txBody>
          <a:bodyPr wrap="none" anchor="ctr"/>
          <a:lstStyle/>
          <a:p>
            <a:endParaRPr lang="fr-FR" dirty="0"/>
          </a:p>
        </p:txBody>
      </p:sp>
      <p:sp>
        <p:nvSpPr>
          <p:cNvPr id="93" name="Rectangle 59"/>
          <p:cNvSpPr>
            <a:spLocks noChangeArrowheads="1"/>
          </p:cNvSpPr>
          <p:nvPr/>
        </p:nvSpPr>
        <p:spPr bwMode="auto">
          <a:xfrm rot="16200000">
            <a:off x="8045188" y="2981180"/>
            <a:ext cx="990600" cy="685800"/>
          </a:xfrm>
          <a:prstGeom prst="rect">
            <a:avLst/>
          </a:prstGeom>
          <a:noFill/>
          <a:ln w="9525">
            <a:solidFill>
              <a:schemeClr val="tx1"/>
            </a:solidFill>
            <a:prstDash val="dash"/>
            <a:miter lim="800000"/>
            <a:headEnd/>
            <a:tailEnd/>
          </a:ln>
          <a:effectLst/>
        </p:spPr>
        <p:txBody>
          <a:bodyPr wrap="none" anchor="ctr"/>
          <a:lstStyle/>
          <a:p>
            <a:endParaRPr lang="fr-FR" dirty="0"/>
          </a:p>
        </p:txBody>
      </p:sp>
      <p:sp>
        <p:nvSpPr>
          <p:cNvPr id="95" name="Line 62"/>
          <p:cNvSpPr>
            <a:spLocks noChangeShapeType="1"/>
          </p:cNvSpPr>
          <p:nvPr/>
        </p:nvSpPr>
        <p:spPr bwMode="auto">
          <a:xfrm rot="16200000">
            <a:off x="8514723" y="3456336"/>
            <a:ext cx="0" cy="171450"/>
          </a:xfrm>
          <a:prstGeom prst="line">
            <a:avLst/>
          </a:prstGeom>
          <a:noFill/>
          <a:ln w="38100" cmpd="dbl">
            <a:solidFill>
              <a:srgbClr val="00FF00"/>
            </a:solidFill>
            <a:round/>
            <a:headEnd/>
            <a:tailEnd/>
          </a:ln>
          <a:effectLst/>
        </p:spPr>
        <p:txBody>
          <a:bodyPr wrap="none" anchor="ctr"/>
          <a:lstStyle/>
          <a:p>
            <a:endParaRPr lang="fr-FR" dirty="0"/>
          </a:p>
        </p:txBody>
      </p:sp>
      <p:sp>
        <p:nvSpPr>
          <p:cNvPr id="97" name="Text Box 67"/>
          <p:cNvSpPr txBox="1">
            <a:spLocks noChangeArrowheads="1"/>
          </p:cNvSpPr>
          <p:nvPr/>
        </p:nvSpPr>
        <p:spPr bwMode="auto">
          <a:xfrm rot="5400000">
            <a:off x="8366072" y="3356936"/>
            <a:ext cx="1219200" cy="246221"/>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99" name="Line 69"/>
          <p:cNvSpPr>
            <a:spLocks noChangeShapeType="1"/>
          </p:cNvSpPr>
          <p:nvPr/>
        </p:nvSpPr>
        <p:spPr bwMode="auto">
          <a:xfrm rot="16200000">
            <a:off x="8166982" y="3307840"/>
            <a:ext cx="533400" cy="0"/>
          </a:xfrm>
          <a:prstGeom prst="line">
            <a:avLst/>
          </a:prstGeom>
          <a:noFill/>
          <a:ln w="28575">
            <a:solidFill>
              <a:srgbClr val="00FF00"/>
            </a:solidFill>
            <a:round/>
            <a:headEnd/>
            <a:tailEnd/>
          </a:ln>
          <a:effectLst/>
        </p:spPr>
        <p:txBody>
          <a:bodyPr wrap="none" anchor="ctr"/>
          <a:lstStyle/>
          <a:p>
            <a:endParaRPr lang="fr-FR"/>
          </a:p>
        </p:txBody>
      </p:sp>
      <p:sp>
        <p:nvSpPr>
          <p:cNvPr id="101" name="Oval 63"/>
          <p:cNvSpPr>
            <a:spLocks noChangeArrowheads="1"/>
          </p:cNvSpPr>
          <p:nvPr/>
        </p:nvSpPr>
        <p:spPr bwMode="auto">
          <a:xfrm rot="5400000">
            <a:off x="8211799" y="3270679"/>
            <a:ext cx="152400" cy="114300"/>
          </a:xfrm>
          <a:prstGeom prst="ellipse">
            <a:avLst/>
          </a:prstGeom>
          <a:noFill/>
          <a:ln w="9525">
            <a:solidFill>
              <a:schemeClr val="tx1"/>
            </a:solidFill>
            <a:round/>
            <a:headEnd/>
            <a:tailEnd/>
          </a:ln>
          <a:effectLst/>
        </p:spPr>
        <p:txBody>
          <a:bodyPr wrap="none" anchor="ctr"/>
          <a:lstStyle/>
          <a:p>
            <a:endParaRPr lang="fr-FR"/>
          </a:p>
        </p:txBody>
      </p:sp>
      <p:sp>
        <p:nvSpPr>
          <p:cNvPr id="102" name="Oval 64"/>
          <p:cNvSpPr>
            <a:spLocks noChangeArrowheads="1"/>
          </p:cNvSpPr>
          <p:nvPr/>
        </p:nvSpPr>
        <p:spPr bwMode="auto">
          <a:xfrm>
            <a:off x="8320790" y="32528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08" name="Rectangle 27"/>
          <p:cNvSpPr>
            <a:spLocks noChangeArrowheads="1"/>
          </p:cNvSpPr>
          <p:nvPr/>
        </p:nvSpPr>
        <p:spPr bwMode="auto">
          <a:xfrm>
            <a:off x="636547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09" name="Line 28"/>
          <p:cNvSpPr>
            <a:spLocks noChangeShapeType="1"/>
          </p:cNvSpPr>
          <p:nvPr/>
        </p:nvSpPr>
        <p:spPr bwMode="auto">
          <a:xfrm>
            <a:off x="6651222"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10" name="Line 30"/>
          <p:cNvSpPr>
            <a:spLocks noChangeShapeType="1"/>
          </p:cNvSpPr>
          <p:nvPr/>
        </p:nvSpPr>
        <p:spPr bwMode="auto">
          <a:xfrm>
            <a:off x="6879822"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11" name="Oval 32"/>
          <p:cNvSpPr>
            <a:spLocks noChangeArrowheads="1"/>
          </p:cNvSpPr>
          <p:nvPr/>
        </p:nvSpPr>
        <p:spPr bwMode="auto">
          <a:xfrm>
            <a:off x="6708372" y="21635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2" name="Oval 33"/>
          <p:cNvSpPr>
            <a:spLocks noChangeArrowheads="1"/>
          </p:cNvSpPr>
          <p:nvPr/>
        </p:nvSpPr>
        <p:spPr bwMode="auto">
          <a:xfrm>
            <a:off x="642262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3" name="Oval 34"/>
          <p:cNvSpPr>
            <a:spLocks noChangeArrowheads="1"/>
          </p:cNvSpPr>
          <p:nvPr/>
        </p:nvSpPr>
        <p:spPr bwMode="auto">
          <a:xfrm>
            <a:off x="693697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4" name="Text Box 35"/>
          <p:cNvSpPr txBox="1">
            <a:spLocks noChangeArrowheads="1"/>
          </p:cNvSpPr>
          <p:nvPr/>
        </p:nvSpPr>
        <p:spPr bwMode="auto">
          <a:xfrm>
            <a:off x="6365472"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15" name="Rectangle 27"/>
          <p:cNvSpPr>
            <a:spLocks noChangeArrowheads="1"/>
          </p:cNvSpPr>
          <p:nvPr/>
        </p:nvSpPr>
        <p:spPr bwMode="auto">
          <a:xfrm>
            <a:off x="7011270" y="422095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6" name="Line 28"/>
          <p:cNvSpPr>
            <a:spLocks noChangeShapeType="1"/>
          </p:cNvSpPr>
          <p:nvPr/>
        </p:nvSpPr>
        <p:spPr bwMode="auto">
          <a:xfrm>
            <a:off x="72970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7" name="Line 30"/>
          <p:cNvSpPr>
            <a:spLocks noChangeShapeType="1"/>
          </p:cNvSpPr>
          <p:nvPr/>
        </p:nvSpPr>
        <p:spPr bwMode="auto">
          <a:xfrm>
            <a:off x="75256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8" name="Oval 32"/>
          <p:cNvSpPr>
            <a:spLocks noChangeArrowheads="1"/>
          </p:cNvSpPr>
          <p:nvPr/>
        </p:nvSpPr>
        <p:spPr bwMode="auto">
          <a:xfrm>
            <a:off x="7354170" y="49217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9" name="Oval 33"/>
          <p:cNvSpPr>
            <a:spLocks noChangeArrowheads="1"/>
          </p:cNvSpPr>
          <p:nvPr/>
        </p:nvSpPr>
        <p:spPr bwMode="auto">
          <a:xfrm>
            <a:off x="706842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0" name="Oval 34"/>
          <p:cNvSpPr>
            <a:spLocks noChangeArrowheads="1"/>
          </p:cNvSpPr>
          <p:nvPr/>
        </p:nvSpPr>
        <p:spPr bwMode="auto">
          <a:xfrm>
            <a:off x="758277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1" name="Text Box 35"/>
          <p:cNvSpPr txBox="1">
            <a:spLocks noChangeArrowheads="1"/>
          </p:cNvSpPr>
          <p:nvPr/>
        </p:nvSpPr>
        <p:spPr bwMode="auto">
          <a:xfrm>
            <a:off x="7011270"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22" name="Line 29"/>
          <p:cNvSpPr>
            <a:spLocks noChangeShapeType="1"/>
          </p:cNvSpPr>
          <p:nvPr/>
        </p:nvSpPr>
        <p:spPr bwMode="auto">
          <a:xfrm>
            <a:off x="6653097" y="2089880"/>
            <a:ext cx="228600" cy="0"/>
          </a:xfrm>
          <a:prstGeom prst="line">
            <a:avLst/>
          </a:prstGeom>
          <a:noFill/>
          <a:ln w="28575">
            <a:solidFill>
              <a:schemeClr val="tx2">
                <a:lumMod val="75000"/>
              </a:schemeClr>
            </a:solidFill>
            <a:round/>
            <a:headEnd/>
            <a:tailEnd/>
          </a:ln>
          <a:effectLst/>
        </p:spPr>
        <p:txBody>
          <a:bodyPr wrap="none" anchor="ctr"/>
          <a:lstStyle/>
          <a:p>
            <a:endParaRPr lang="fr-FR"/>
          </a:p>
        </p:txBody>
      </p:sp>
      <p:sp>
        <p:nvSpPr>
          <p:cNvPr id="123" name="Line 29"/>
          <p:cNvSpPr>
            <a:spLocks noChangeShapeType="1"/>
          </p:cNvSpPr>
          <p:nvPr/>
        </p:nvSpPr>
        <p:spPr bwMode="auto">
          <a:xfrm>
            <a:off x="6428252" y="1835046"/>
            <a:ext cx="228600" cy="0"/>
          </a:xfrm>
          <a:prstGeom prst="line">
            <a:avLst/>
          </a:prstGeom>
          <a:noFill/>
          <a:ln w="28575">
            <a:solidFill>
              <a:schemeClr val="tx2">
                <a:lumMod val="75000"/>
              </a:schemeClr>
            </a:solidFill>
            <a:round/>
            <a:headEnd/>
            <a:tailEnd/>
          </a:ln>
          <a:effectLst/>
        </p:spPr>
        <p:txBody>
          <a:bodyPr wrap="none" anchor="ctr"/>
          <a:lstStyle/>
          <a:p>
            <a:endParaRPr lang="fr-FR"/>
          </a:p>
        </p:txBody>
      </p:sp>
      <p:sp>
        <p:nvSpPr>
          <p:cNvPr id="124" name="Oval 32"/>
          <p:cNvSpPr>
            <a:spLocks noChangeArrowheads="1"/>
          </p:cNvSpPr>
          <p:nvPr/>
        </p:nvSpPr>
        <p:spPr bwMode="auto">
          <a:xfrm>
            <a:off x="6710247" y="20761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5" name="Oval 32"/>
          <p:cNvSpPr>
            <a:spLocks noChangeArrowheads="1"/>
          </p:cNvSpPr>
          <p:nvPr/>
        </p:nvSpPr>
        <p:spPr bwMode="auto">
          <a:xfrm>
            <a:off x="7356045" y="484929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6" name="Line 61"/>
          <p:cNvSpPr>
            <a:spLocks noChangeShapeType="1"/>
          </p:cNvSpPr>
          <p:nvPr/>
        </p:nvSpPr>
        <p:spPr bwMode="auto">
          <a:xfrm>
            <a:off x="7298895" y="4840570"/>
            <a:ext cx="228600" cy="0"/>
          </a:xfrm>
          <a:prstGeom prst="line">
            <a:avLst/>
          </a:prstGeom>
          <a:noFill/>
          <a:ln w="28575">
            <a:solidFill>
              <a:srgbClr val="00FF00"/>
            </a:solidFill>
            <a:round/>
            <a:headEnd/>
            <a:tailEnd/>
          </a:ln>
          <a:effectLst/>
        </p:spPr>
        <p:txBody>
          <a:bodyPr wrap="none" anchor="ctr"/>
          <a:lstStyle/>
          <a:p>
            <a:endParaRPr lang="fr-FR"/>
          </a:p>
        </p:txBody>
      </p:sp>
      <p:sp>
        <p:nvSpPr>
          <p:cNvPr id="127" name="Line 71"/>
          <p:cNvSpPr>
            <a:spLocks noChangeShapeType="1"/>
          </p:cNvSpPr>
          <p:nvPr/>
        </p:nvSpPr>
        <p:spPr bwMode="auto">
          <a:xfrm rot="5400000" flipH="1">
            <a:off x="2247210" y="3941729"/>
            <a:ext cx="45719" cy="1347227"/>
          </a:xfrm>
          <a:prstGeom prst="line">
            <a:avLst/>
          </a:prstGeom>
          <a:noFill/>
          <a:ln w="28575">
            <a:solidFill>
              <a:srgbClr val="00FF00"/>
            </a:solidFill>
            <a:round/>
            <a:headEnd/>
            <a:tailEnd/>
          </a:ln>
          <a:effectLst/>
        </p:spPr>
        <p:txBody>
          <a:bodyPr wrap="none" anchor="ctr"/>
          <a:lstStyle/>
          <a:p>
            <a:endParaRPr lang="fr-FR"/>
          </a:p>
        </p:txBody>
      </p:sp>
      <p:sp>
        <p:nvSpPr>
          <p:cNvPr id="137" name="Line 36"/>
          <p:cNvSpPr>
            <a:spLocks noChangeShapeType="1"/>
          </p:cNvSpPr>
          <p:nvPr/>
        </p:nvSpPr>
        <p:spPr bwMode="auto">
          <a:xfrm>
            <a:off x="6178396" y="4619463"/>
            <a:ext cx="1143000" cy="0"/>
          </a:xfrm>
          <a:prstGeom prst="line">
            <a:avLst/>
          </a:prstGeom>
          <a:noFill/>
          <a:ln w="28575">
            <a:solidFill>
              <a:srgbClr val="00FF00"/>
            </a:solidFill>
            <a:round/>
            <a:headEnd/>
            <a:tailEnd/>
          </a:ln>
          <a:effectLst/>
        </p:spPr>
        <p:txBody>
          <a:bodyPr wrap="none" anchor="ctr"/>
          <a:lstStyle/>
          <a:p>
            <a:endParaRPr lang="fr-FR"/>
          </a:p>
        </p:txBody>
      </p:sp>
      <p:sp>
        <p:nvSpPr>
          <p:cNvPr id="138" name="Text Box 76"/>
          <p:cNvSpPr txBox="1">
            <a:spLocks noChangeArrowheads="1"/>
          </p:cNvSpPr>
          <p:nvPr/>
        </p:nvSpPr>
        <p:spPr bwMode="auto">
          <a:xfrm>
            <a:off x="6483183" y="2499148"/>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2</a:t>
            </a:r>
            <a:endParaRPr lang="en-US" sz="1400" b="1" dirty="0">
              <a:solidFill>
                <a:srgbClr val="7030A0"/>
              </a:solidFill>
            </a:endParaRPr>
          </a:p>
        </p:txBody>
      </p:sp>
      <p:sp>
        <p:nvSpPr>
          <p:cNvPr id="139" name="Text Box 76"/>
          <p:cNvSpPr txBox="1">
            <a:spLocks noChangeArrowheads="1"/>
          </p:cNvSpPr>
          <p:nvPr/>
        </p:nvSpPr>
        <p:spPr bwMode="auto">
          <a:xfrm rot="5400000">
            <a:off x="7684262" y="3170426"/>
            <a:ext cx="690278" cy="307777"/>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3</a:t>
            </a:r>
            <a:endParaRPr lang="en-US" sz="1400" b="1" dirty="0">
              <a:solidFill>
                <a:srgbClr val="7030A0"/>
              </a:solidFill>
            </a:endParaRPr>
          </a:p>
        </p:txBody>
      </p:sp>
      <p:sp>
        <p:nvSpPr>
          <p:cNvPr id="141" name="Line 3"/>
          <p:cNvSpPr>
            <a:spLocks noChangeShapeType="1"/>
          </p:cNvSpPr>
          <p:nvPr/>
        </p:nvSpPr>
        <p:spPr bwMode="auto">
          <a:xfrm>
            <a:off x="7126232" y="1846288"/>
            <a:ext cx="342900" cy="0"/>
          </a:xfrm>
          <a:prstGeom prst="line">
            <a:avLst/>
          </a:prstGeom>
          <a:noFill/>
          <a:ln w="28575">
            <a:solidFill>
              <a:schemeClr val="tx2">
                <a:lumMod val="75000"/>
              </a:schemeClr>
            </a:solidFill>
            <a:round/>
            <a:headEnd/>
            <a:tailEnd/>
          </a:ln>
          <a:effectLst/>
        </p:spPr>
        <p:txBody>
          <a:bodyPr wrap="none" anchor="ctr"/>
          <a:lstStyle/>
          <a:p>
            <a:endParaRPr lang="fr-FR"/>
          </a:p>
        </p:txBody>
      </p:sp>
      <p:sp>
        <p:nvSpPr>
          <p:cNvPr id="142" name="Line 3"/>
          <p:cNvSpPr>
            <a:spLocks noChangeShapeType="1"/>
          </p:cNvSpPr>
          <p:nvPr/>
        </p:nvSpPr>
        <p:spPr bwMode="auto">
          <a:xfrm>
            <a:off x="7351084" y="1846288"/>
            <a:ext cx="342900" cy="0"/>
          </a:xfrm>
          <a:prstGeom prst="line">
            <a:avLst/>
          </a:prstGeom>
          <a:noFill/>
          <a:ln w="28575">
            <a:solidFill>
              <a:schemeClr val="tx1"/>
            </a:solidFill>
            <a:round/>
            <a:headEnd/>
            <a:tailEnd/>
          </a:ln>
          <a:effectLst/>
        </p:spPr>
        <p:txBody>
          <a:bodyPr wrap="none" anchor="ctr"/>
          <a:lstStyle/>
          <a:p>
            <a:endParaRPr lang="fr-FR"/>
          </a:p>
        </p:txBody>
      </p:sp>
      <p:sp>
        <p:nvSpPr>
          <p:cNvPr id="143" name="Rectangle 27"/>
          <p:cNvSpPr>
            <a:spLocks noChangeArrowheads="1"/>
          </p:cNvSpPr>
          <p:nvPr/>
        </p:nvSpPr>
        <p:spPr bwMode="auto">
          <a:xfrm>
            <a:off x="768670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44" name="Line 28"/>
          <p:cNvSpPr>
            <a:spLocks noChangeShapeType="1"/>
          </p:cNvSpPr>
          <p:nvPr/>
        </p:nvSpPr>
        <p:spPr bwMode="auto">
          <a:xfrm>
            <a:off x="7901014" y="18313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45" name="Line 30"/>
          <p:cNvSpPr>
            <a:spLocks noChangeShapeType="1"/>
          </p:cNvSpPr>
          <p:nvPr/>
        </p:nvSpPr>
        <p:spPr bwMode="auto">
          <a:xfrm>
            <a:off x="8172474" y="1831300"/>
            <a:ext cx="0" cy="228600"/>
          </a:xfrm>
          <a:prstGeom prst="line">
            <a:avLst/>
          </a:prstGeom>
          <a:noFill/>
          <a:ln w="38100" cmpd="dbl">
            <a:solidFill>
              <a:schemeClr val="tx2">
                <a:lumMod val="75000"/>
              </a:schemeClr>
            </a:solidFill>
            <a:round/>
            <a:headEnd/>
            <a:tailEnd/>
          </a:ln>
          <a:effectLst/>
        </p:spPr>
        <p:txBody>
          <a:bodyPr wrap="none" anchor="ctr"/>
          <a:lstStyle/>
          <a:p>
            <a:endParaRPr lang="fr-FR"/>
          </a:p>
        </p:txBody>
      </p:sp>
      <p:sp>
        <p:nvSpPr>
          <p:cNvPr id="146" name="Oval 32"/>
          <p:cNvSpPr>
            <a:spLocks noChangeArrowheads="1"/>
          </p:cNvSpPr>
          <p:nvPr/>
        </p:nvSpPr>
        <p:spPr bwMode="auto">
          <a:xfrm>
            <a:off x="8001024" y="21660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47" name="Oval 33"/>
          <p:cNvSpPr>
            <a:spLocks noChangeArrowheads="1"/>
          </p:cNvSpPr>
          <p:nvPr/>
        </p:nvSpPr>
        <p:spPr bwMode="auto">
          <a:xfrm>
            <a:off x="7800998"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8" name="Oval 34"/>
          <p:cNvSpPr>
            <a:spLocks noChangeArrowheads="1"/>
          </p:cNvSpPr>
          <p:nvPr/>
        </p:nvSpPr>
        <p:spPr bwMode="auto">
          <a:xfrm>
            <a:off x="8229624"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9" name="Text Box 35"/>
          <p:cNvSpPr txBox="1">
            <a:spLocks noChangeArrowheads="1"/>
          </p:cNvSpPr>
          <p:nvPr/>
        </p:nvSpPr>
        <p:spPr bwMode="auto">
          <a:xfrm>
            <a:off x="7597755" y="11455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50" name="Line 29"/>
          <p:cNvSpPr>
            <a:spLocks noChangeShapeType="1"/>
          </p:cNvSpPr>
          <p:nvPr/>
        </p:nvSpPr>
        <p:spPr bwMode="auto">
          <a:xfrm>
            <a:off x="7678044" y="1837546"/>
            <a:ext cx="228600" cy="0"/>
          </a:xfrm>
          <a:prstGeom prst="line">
            <a:avLst/>
          </a:prstGeom>
          <a:noFill/>
          <a:ln w="28575">
            <a:solidFill>
              <a:schemeClr val="tx1"/>
            </a:solidFill>
            <a:round/>
            <a:headEnd/>
            <a:tailEnd/>
          </a:ln>
          <a:effectLst/>
        </p:spPr>
        <p:txBody>
          <a:bodyPr wrap="none" anchor="ctr"/>
          <a:lstStyle/>
          <a:p>
            <a:endParaRPr lang="fr-FR"/>
          </a:p>
        </p:txBody>
      </p:sp>
      <p:sp>
        <p:nvSpPr>
          <p:cNvPr id="151" name="Oval 32"/>
          <p:cNvSpPr>
            <a:spLocks noChangeArrowheads="1"/>
          </p:cNvSpPr>
          <p:nvPr/>
        </p:nvSpPr>
        <p:spPr bwMode="auto">
          <a:xfrm>
            <a:off x="8001024" y="20786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1" name="Line 29"/>
          <p:cNvSpPr>
            <a:spLocks noChangeShapeType="1"/>
          </p:cNvSpPr>
          <p:nvPr/>
        </p:nvSpPr>
        <p:spPr bwMode="auto">
          <a:xfrm>
            <a:off x="7929586" y="2047408"/>
            <a:ext cx="228600" cy="0"/>
          </a:xfrm>
          <a:prstGeom prst="line">
            <a:avLst/>
          </a:prstGeom>
          <a:noFill/>
          <a:ln w="28575">
            <a:solidFill>
              <a:schemeClr val="tx1"/>
            </a:solidFill>
            <a:round/>
            <a:headEnd/>
            <a:tailEnd/>
          </a:ln>
          <a:effectLst/>
        </p:spPr>
        <p:txBody>
          <a:bodyPr wrap="none" anchor="ctr"/>
          <a:lstStyle/>
          <a:p>
            <a:endParaRPr lang="fr-FR"/>
          </a:p>
        </p:txBody>
      </p:sp>
      <p:sp>
        <p:nvSpPr>
          <p:cNvPr id="162" name="Line 70"/>
          <p:cNvSpPr>
            <a:spLocks noChangeShapeType="1"/>
          </p:cNvSpPr>
          <p:nvPr/>
        </p:nvSpPr>
        <p:spPr bwMode="auto">
          <a:xfrm>
            <a:off x="5712468" y="1831298"/>
            <a:ext cx="400050" cy="0"/>
          </a:xfrm>
          <a:prstGeom prst="line">
            <a:avLst/>
          </a:prstGeom>
          <a:noFill/>
          <a:ln w="28575">
            <a:solidFill>
              <a:schemeClr val="tx1"/>
            </a:solidFill>
            <a:round/>
            <a:headEnd/>
            <a:tailEnd/>
          </a:ln>
          <a:effectLst/>
        </p:spPr>
        <p:txBody>
          <a:bodyPr wrap="none" anchor="ctr"/>
          <a:lstStyle/>
          <a:p>
            <a:endParaRPr lang="fr-FR"/>
          </a:p>
        </p:txBody>
      </p:sp>
      <p:sp>
        <p:nvSpPr>
          <p:cNvPr id="163" name="Line 70"/>
          <p:cNvSpPr>
            <a:spLocks noChangeShapeType="1"/>
          </p:cNvSpPr>
          <p:nvPr/>
        </p:nvSpPr>
        <p:spPr bwMode="auto">
          <a:xfrm>
            <a:off x="3386132" y="1860574"/>
            <a:ext cx="400050" cy="0"/>
          </a:xfrm>
          <a:prstGeom prst="line">
            <a:avLst/>
          </a:prstGeom>
          <a:noFill/>
          <a:ln w="28575">
            <a:solidFill>
              <a:schemeClr val="tx1"/>
            </a:solidFill>
            <a:round/>
            <a:headEnd/>
            <a:tailEnd/>
          </a:ln>
          <a:effectLst/>
        </p:spPr>
        <p:txBody>
          <a:bodyPr wrap="none" anchor="ctr"/>
          <a:lstStyle/>
          <a:p>
            <a:endParaRPr lang="fr-FR"/>
          </a:p>
        </p:txBody>
      </p:sp>
      <p:sp>
        <p:nvSpPr>
          <p:cNvPr id="164" name="Line 70"/>
          <p:cNvSpPr>
            <a:spLocks noChangeShapeType="1"/>
          </p:cNvSpPr>
          <p:nvPr/>
        </p:nvSpPr>
        <p:spPr bwMode="auto">
          <a:xfrm>
            <a:off x="4949841" y="1848786"/>
            <a:ext cx="400050" cy="0"/>
          </a:xfrm>
          <a:prstGeom prst="line">
            <a:avLst/>
          </a:prstGeom>
          <a:noFill/>
          <a:ln w="28575">
            <a:solidFill>
              <a:srgbClr val="00FF00"/>
            </a:solidFill>
            <a:round/>
            <a:headEnd/>
            <a:tailEnd/>
          </a:ln>
          <a:effectLst/>
        </p:spPr>
        <p:txBody>
          <a:bodyPr wrap="none" anchor="ctr"/>
          <a:lstStyle/>
          <a:p>
            <a:endParaRPr lang="fr-FR"/>
          </a:p>
        </p:txBody>
      </p:sp>
      <p:sp>
        <p:nvSpPr>
          <p:cNvPr id="165" name="Line 70"/>
          <p:cNvSpPr>
            <a:spLocks noChangeShapeType="1"/>
          </p:cNvSpPr>
          <p:nvPr/>
        </p:nvSpPr>
        <p:spPr bwMode="auto">
          <a:xfrm>
            <a:off x="4572000" y="1848786"/>
            <a:ext cx="936000" cy="0"/>
          </a:xfrm>
          <a:prstGeom prst="line">
            <a:avLst/>
          </a:prstGeom>
          <a:noFill/>
          <a:ln w="28575">
            <a:solidFill>
              <a:schemeClr val="tx1"/>
            </a:solidFill>
            <a:round/>
            <a:headEnd/>
            <a:tailEnd/>
          </a:ln>
          <a:effectLst/>
        </p:spPr>
        <p:txBody>
          <a:bodyPr wrap="none" anchor="ctr"/>
          <a:lstStyle/>
          <a:p>
            <a:endParaRPr lang="fr-FR"/>
          </a:p>
        </p:txBody>
      </p:sp>
      <p:sp>
        <p:nvSpPr>
          <p:cNvPr id="166" name="Line 3"/>
          <p:cNvSpPr>
            <a:spLocks noChangeShapeType="1"/>
          </p:cNvSpPr>
          <p:nvPr/>
        </p:nvSpPr>
        <p:spPr bwMode="auto">
          <a:xfrm>
            <a:off x="6892011" y="1848786"/>
            <a:ext cx="342900" cy="0"/>
          </a:xfrm>
          <a:prstGeom prst="line">
            <a:avLst/>
          </a:prstGeom>
          <a:noFill/>
          <a:ln w="28575">
            <a:solidFill>
              <a:schemeClr val="tx1"/>
            </a:solidFill>
            <a:round/>
            <a:headEnd/>
            <a:tailEnd/>
          </a:ln>
          <a:effectLst/>
        </p:spPr>
        <p:txBody>
          <a:bodyPr wrap="none" anchor="ctr"/>
          <a:lstStyle/>
          <a:p>
            <a:endParaRPr lang="fr-FR"/>
          </a:p>
        </p:txBody>
      </p:sp>
      <p:sp>
        <p:nvSpPr>
          <p:cNvPr id="170" name="Line 70"/>
          <p:cNvSpPr>
            <a:spLocks noChangeShapeType="1"/>
          </p:cNvSpPr>
          <p:nvPr/>
        </p:nvSpPr>
        <p:spPr bwMode="auto">
          <a:xfrm>
            <a:off x="8143900" y="1851284"/>
            <a:ext cx="400050" cy="0"/>
          </a:xfrm>
          <a:prstGeom prst="line">
            <a:avLst/>
          </a:prstGeom>
          <a:noFill/>
          <a:ln w="28575">
            <a:solidFill>
              <a:schemeClr val="tx1"/>
            </a:solidFill>
            <a:round/>
            <a:headEnd/>
            <a:tailEnd/>
          </a:ln>
          <a:effectLst/>
        </p:spPr>
        <p:txBody>
          <a:bodyPr wrap="none" anchor="ctr"/>
          <a:lstStyle/>
          <a:p>
            <a:endParaRPr lang="fr-FR"/>
          </a:p>
        </p:txBody>
      </p:sp>
      <p:sp>
        <p:nvSpPr>
          <p:cNvPr id="171" name="Line 70"/>
          <p:cNvSpPr>
            <a:spLocks noChangeShapeType="1"/>
          </p:cNvSpPr>
          <p:nvPr/>
        </p:nvSpPr>
        <p:spPr bwMode="auto">
          <a:xfrm>
            <a:off x="8435388" y="1851284"/>
            <a:ext cx="180000" cy="0"/>
          </a:xfrm>
          <a:prstGeom prst="line">
            <a:avLst/>
          </a:prstGeom>
          <a:noFill/>
          <a:ln w="28575">
            <a:solidFill>
              <a:schemeClr val="tx2">
                <a:lumMod val="75000"/>
              </a:schemeClr>
            </a:solidFill>
            <a:round/>
            <a:headEnd/>
            <a:tailEnd/>
          </a:ln>
          <a:effectLst/>
        </p:spPr>
        <p:txBody>
          <a:bodyPr wrap="none" anchor="ctr"/>
          <a:lstStyle/>
          <a:p>
            <a:endParaRPr lang="fr-FR"/>
          </a:p>
        </p:txBody>
      </p:sp>
      <p:sp>
        <p:nvSpPr>
          <p:cNvPr id="172" name="Line 70"/>
          <p:cNvSpPr>
            <a:spLocks noChangeShapeType="1"/>
          </p:cNvSpPr>
          <p:nvPr/>
        </p:nvSpPr>
        <p:spPr bwMode="auto">
          <a:xfrm>
            <a:off x="7520015" y="4624460"/>
            <a:ext cx="400050" cy="0"/>
          </a:xfrm>
          <a:prstGeom prst="line">
            <a:avLst/>
          </a:prstGeom>
          <a:noFill/>
          <a:ln w="28575">
            <a:solidFill>
              <a:srgbClr val="00FF00"/>
            </a:solidFill>
            <a:round/>
            <a:headEnd/>
            <a:tailEnd/>
          </a:ln>
          <a:effectLst/>
        </p:spPr>
        <p:txBody>
          <a:bodyPr wrap="none" anchor="ctr"/>
          <a:lstStyle/>
          <a:p>
            <a:endParaRPr lang="fr-FR"/>
          </a:p>
        </p:txBody>
      </p:sp>
      <p:sp>
        <p:nvSpPr>
          <p:cNvPr id="173" name="Line 70"/>
          <p:cNvSpPr>
            <a:spLocks noChangeShapeType="1"/>
          </p:cNvSpPr>
          <p:nvPr/>
        </p:nvSpPr>
        <p:spPr bwMode="auto">
          <a:xfrm>
            <a:off x="7846049" y="4624465"/>
            <a:ext cx="729000" cy="0"/>
          </a:xfrm>
          <a:prstGeom prst="line">
            <a:avLst/>
          </a:prstGeom>
          <a:noFill/>
          <a:ln w="28575">
            <a:solidFill>
              <a:srgbClr val="00FF00"/>
            </a:solidFill>
            <a:round/>
            <a:headEnd/>
            <a:tailEnd/>
          </a:ln>
          <a:effectLst/>
        </p:spPr>
        <p:txBody>
          <a:bodyPr wrap="none" anchor="ctr"/>
          <a:lstStyle/>
          <a:p>
            <a:endParaRPr lang="fr-FR"/>
          </a:p>
        </p:txBody>
      </p:sp>
      <p:sp>
        <p:nvSpPr>
          <p:cNvPr id="176" name="Line 68"/>
          <p:cNvSpPr>
            <a:spLocks noChangeShapeType="1"/>
          </p:cNvSpPr>
          <p:nvPr/>
        </p:nvSpPr>
        <p:spPr bwMode="auto">
          <a:xfrm rot="5400000">
            <a:off x="8056060" y="4078184"/>
            <a:ext cx="1116000" cy="0"/>
          </a:xfrm>
          <a:prstGeom prst="line">
            <a:avLst/>
          </a:prstGeom>
          <a:noFill/>
          <a:ln w="28575">
            <a:solidFill>
              <a:srgbClr val="00FF00"/>
            </a:solidFill>
            <a:round/>
            <a:headEnd/>
            <a:tailEnd/>
          </a:ln>
          <a:effectLst/>
        </p:spPr>
        <p:txBody>
          <a:bodyPr wrap="none" anchor="ctr"/>
          <a:lstStyle/>
          <a:p>
            <a:endParaRPr lang="fr-FR"/>
          </a:p>
        </p:txBody>
      </p:sp>
      <p:sp>
        <p:nvSpPr>
          <p:cNvPr id="177" name="Line 68"/>
          <p:cNvSpPr>
            <a:spLocks noChangeShapeType="1"/>
          </p:cNvSpPr>
          <p:nvPr/>
        </p:nvSpPr>
        <p:spPr bwMode="auto">
          <a:xfrm rot="5400000">
            <a:off x="7974691" y="2458796"/>
            <a:ext cx="1260000" cy="0"/>
          </a:xfrm>
          <a:prstGeom prst="line">
            <a:avLst/>
          </a:prstGeom>
          <a:noFill/>
          <a:ln w="28575">
            <a:solidFill>
              <a:schemeClr val="tx1"/>
            </a:solidFill>
            <a:round/>
            <a:headEnd/>
            <a:tailEnd/>
          </a:ln>
          <a:effectLst/>
        </p:spPr>
        <p:txBody>
          <a:bodyPr wrap="none" anchor="ctr"/>
          <a:lstStyle/>
          <a:p>
            <a:endParaRPr lang="fr-FR"/>
          </a:p>
        </p:txBody>
      </p:sp>
      <p:sp>
        <p:nvSpPr>
          <p:cNvPr id="178" name="Line 72"/>
          <p:cNvSpPr>
            <a:spLocks noChangeShapeType="1"/>
          </p:cNvSpPr>
          <p:nvPr/>
        </p:nvSpPr>
        <p:spPr bwMode="auto">
          <a:xfrm>
            <a:off x="1603590" y="4437060"/>
            <a:ext cx="0" cy="152400"/>
          </a:xfrm>
          <a:prstGeom prst="line">
            <a:avLst/>
          </a:prstGeom>
          <a:noFill/>
          <a:ln w="28575">
            <a:solidFill>
              <a:srgbClr val="00FF00"/>
            </a:solidFill>
            <a:round/>
            <a:headEnd/>
            <a:tailEnd/>
          </a:ln>
          <a:effectLst/>
        </p:spPr>
        <p:txBody>
          <a:bodyPr wrap="none" anchor="ctr"/>
          <a:lstStyle/>
          <a:p>
            <a:endParaRPr lang="fr-FR"/>
          </a:p>
        </p:txBody>
      </p:sp>
      <p:sp>
        <p:nvSpPr>
          <p:cNvPr id="179" name="Ellipse 178"/>
          <p:cNvSpPr/>
          <p:nvPr/>
        </p:nvSpPr>
        <p:spPr>
          <a:xfrm>
            <a:off x="2928926"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0" name="Ellipse 179"/>
          <p:cNvSpPr/>
          <p:nvPr/>
        </p:nvSpPr>
        <p:spPr>
          <a:xfrm>
            <a:off x="6289329"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1" name="Ellipse 180"/>
          <p:cNvSpPr/>
          <p:nvPr/>
        </p:nvSpPr>
        <p:spPr>
          <a:xfrm rot="5400000">
            <a:off x="7142813" y="3061741"/>
            <a:ext cx="1139252" cy="3822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accent1">
                    <a:lumMod val="50000"/>
                  </a:schemeClr>
                </a:solidFill>
              </a:rPr>
              <a:t>N.O</a:t>
            </a:r>
            <a:endParaRPr lang="fr-FR" b="1" dirty="0">
              <a:solidFill>
                <a:schemeClr val="accent1">
                  <a:lumMod val="50000"/>
                </a:schemeClr>
              </a:solidFill>
            </a:endParaRPr>
          </a:p>
        </p:txBody>
      </p:sp>
      <p:sp>
        <p:nvSpPr>
          <p:cNvPr id="152" name="Line 82"/>
          <p:cNvSpPr>
            <a:spLocks noChangeShapeType="1"/>
          </p:cNvSpPr>
          <p:nvPr/>
        </p:nvSpPr>
        <p:spPr bwMode="auto">
          <a:xfrm flipV="1">
            <a:off x="8427253" y="2915582"/>
            <a:ext cx="54000" cy="152400"/>
          </a:xfrm>
          <a:prstGeom prst="line">
            <a:avLst/>
          </a:prstGeom>
          <a:noFill/>
          <a:ln w="28575">
            <a:solidFill>
              <a:srgbClr val="00FF00"/>
            </a:solidFill>
            <a:round/>
            <a:headEnd/>
            <a:tailEnd/>
          </a:ln>
          <a:effectLst/>
        </p:spPr>
        <p:txBody>
          <a:bodyPr wrap="none" anchor="ctr"/>
          <a:lstStyle/>
          <a:p>
            <a:endParaRPr lang="fr-FR" dirty="0"/>
          </a:p>
        </p:txBody>
      </p:sp>
      <p:sp>
        <p:nvSpPr>
          <p:cNvPr id="153" name="Rectangle 40"/>
          <p:cNvSpPr>
            <a:spLocks noChangeArrowheads="1"/>
          </p:cNvSpPr>
          <p:nvPr/>
        </p:nvSpPr>
        <p:spPr bwMode="auto">
          <a:xfrm rot="14766614">
            <a:off x="8384488" y="293936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55" name="Oval 10"/>
          <p:cNvSpPr>
            <a:spLocks noChangeArrowheads="1"/>
          </p:cNvSpPr>
          <p:nvPr/>
        </p:nvSpPr>
        <p:spPr bwMode="auto">
          <a:xfrm>
            <a:off x="1943082"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56" name="Rectangle 27"/>
          <p:cNvSpPr>
            <a:spLocks noChangeArrowheads="1"/>
          </p:cNvSpPr>
          <p:nvPr/>
        </p:nvSpPr>
        <p:spPr bwMode="auto">
          <a:xfrm>
            <a:off x="4000496" y="1514468"/>
            <a:ext cx="797532"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57" name="Line 28"/>
          <p:cNvSpPr>
            <a:spLocks noChangeShapeType="1"/>
          </p:cNvSpPr>
          <p:nvPr/>
        </p:nvSpPr>
        <p:spPr bwMode="auto">
          <a:xfrm>
            <a:off x="4340828" y="1828783"/>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58" name="Line 29"/>
          <p:cNvSpPr>
            <a:spLocks noChangeShapeType="1"/>
          </p:cNvSpPr>
          <p:nvPr/>
        </p:nvSpPr>
        <p:spPr bwMode="auto">
          <a:xfrm>
            <a:off x="4329585" y="2057383"/>
            <a:ext cx="228600" cy="0"/>
          </a:xfrm>
          <a:prstGeom prst="line">
            <a:avLst/>
          </a:prstGeom>
          <a:noFill/>
          <a:ln w="28575">
            <a:solidFill>
              <a:schemeClr val="tx1"/>
            </a:solidFill>
            <a:round/>
            <a:headEnd/>
            <a:tailEnd/>
          </a:ln>
          <a:effectLst/>
        </p:spPr>
        <p:txBody>
          <a:bodyPr wrap="none" anchor="ctr"/>
          <a:lstStyle/>
          <a:p>
            <a:endParaRPr lang="fr-FR"/>
          </a:p>
        </p:txBody>
      </p:sp>
      <p:sp>
        <p:nvSpPr>
          <p:cNvPr id="159" name="Line 30"/>
          <p:cNvSpPr>
            <a:spLocks noChangeShapeType="1"/>
          </p:cNvSpPr>
          <p:nvPr/>
        </p:nvSpPr>
        <p:spPr bwMode="auto">
          <a:xfrm>
            <a:off x="4569428" y="1828783"/>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60" name="Oval 31"/>
          <p:cNvSpPr>
            <a:spLocks noChangeArrowheads="1"/>
          </p:cNvSpPr>
          <p:nvPr/>
        </p:nvSpPr>
        <p:spPr bwMode="auto">
          <a:xfrm>
            <a:off x="4397978" y="20573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7" name="Oval 32"/>
          <p:cNvSpPr>
            <a:spLocks noChangeArrowheads="1"/>
          </p:cNvSpPr>
          <p:nvPr/>
        </p:nvSpPr>
        <p:spPr bwMode="auto">
          <a:xfrm>
            <a:off x="4397978" y="21335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8" name="Oval 33"/>
          <p:cNvSpPr>
            <a:spLocks noChangeArrowheads="1"/>
          </p:cNvSpPr>
          <p:nvPr/>
        </p:nvSpPr>
        <p:spPr bwMode="auto">
          <a:xfrm>
            <a:off x="4112228"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69" name="Oval 34"/>
          <p:cNvSpPr>
            <a:spLocks noChangeArrowheads="1"/>
          </p:cNvSpPr>
          <p:nvPr/>
        </p:nvSpPr>
        <p:spPr bwMode="auto">
          <a:xfrm>
            <a:off x="4572000"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74" name="Text Box 35"/>
          <p:cNvSpPr txBox="1">
            <a:spLocks noChangeArrowheads="1"/>
          </p:cNvSpPr>
          <p:nvPr/>
        </p:nvSpPr>
        <p:spPr bwMode="auto">
          <a:xfrm>
            <a:off x="4055078" y="1142984"/>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83" name="Line 70"/>
          <p:cNvSpPr>
            <a:spLocks noChangeShapeType="1"/>
          </p:cNvSpPr>
          <p:nvPr/>
        </p:nvSpPr>
        <p:spPr bwMode="auto">
          <a:xfrm>
            <a:off x="3714744" y="1848769"/>
            <a:ext cx="612000" cy="0"/>
          </a:xfrm>
          <a:prstGeom prst="line">
            <a:avLst/>
          </a:prstGeom>
          <a:noFill/>
          <a:ln w="28575">
            <a:solidFill>
              <a:schemeClr val="tx1"/>
            </a:solidFill>
            <a:round/>
            <a:headEnd/>
            <a:tailEnd/>
          </a:ln>
          <a:effectLst/>
        </p:spPr>
        <p:txBody>
          <a:bodyPr wrap="none" anchor="ctr"/>
          <a:lstStyle/>
          <a:p>
            <a:endParaRPr lang="fr-FR"/>
          </a:p>
        </p:txBody>
      </p:sp>
      <p:sp>
        <p:nvSpPr>
          <p:cNvPr id="184" name="Oval 9"/>
          <p:cNvSpPr>
            <a:spLocks noChangeArrowheads="1"/>
          </p:cNvSpPr>
          <p:nvPr/>
        </p:nvSpPr>
        <p:spPr bwMode="auto">
          <a:xfrm>
            <a:off x="2285984" y="1714488"/>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5" name="Oval 9"/>
          <p:cNvSpPr>
            <a:spLocks noChangeArrowheads="1"/>
          </p:cNvSpPr>
          <p:nvPr/>
        </p:nvSpPr>
        <p:spPr bwMode="auto">
          <a:xfrm>
            <a:off x="1943082" y="1709726"/>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7" name="Oval 9"/>
          <p:cNvSpPr>
            <a:spLocks noChangeArrowheads="1"/>
          </p:cNvSpPr>
          <p:nvPr/>
        </p:nvSpPr>
        <p:spPr bwMode="auto">
          <a:xfrm>
            <a:off x="3571868" y="1661410"/>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8" name="Oval 9"/>
          <p:cNvSpPr>
            <a:spLocks noChangeArrowheads="1"/>
          </p:cNvSpPr>
          <p:nvPr/>
        </p:nvSpPr>
        <p:spPr bwMode="auto">
          <a:xfrm>
            <a:off x="4086222" y="1661410"/>
            <a:ext cx="7200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9" name="Oval 24"/>
          <p:cNvSpPr>
            <a:spLocks noChangeArrowheads="1"/>
          </p:cNvSpPr>
          <p:nvPr/>
        </p:nvSpPr>
        <p:spPr bwMode="auto">
          <a:xfrm>
            <a:off x="3000364"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2" name="Oval 34"/>
          <p:cNvSpPr>
            <a:spLocks noChangeArrowheads="1"/>
          </p:cNvSpPr>
          <p:nvPr/>
        </p:nvSpPr>
        <p:spPr bwMode="auto">
          <a:xfrm>
            <a:off x="4572000"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3" name="AutoShape 81"/>
          <p:cNvSpPr>
            <a:spLocks noChangeArrowheads="1"/>
          </p:cNvSpPr>
          <p:nvPr/>
        </p:nvSpPr>
        <p:spPr bwMode="auto">
          <a:xfrm>
            <a:off x="4931771" y="1713876"/>
            <a:ext cx="171450" cy="228600"/>
          </a:xfrm>
          <a:prstGeom prst="irregularSeal2">
            <a:avLst/>
          </a:prstGeom>
          <a:solidFill>
            <a:srgbClr val="FF0000"/>
          </a:solidFill>
          <a:ln w="9525">
            <a:solidFill>
              <a:schemeClr val="tx1"/>
            </a:solidFill>
            <a:miter lim="800000"/>
            <a:headEnd/>
            <a:tailEnd/>
          </a:ln>
          <a:effectLst/>
        </p:spPr>
        <p:txBody>
          <a:bodyPr wrap="none" anchor="ctr"/>
          <a:lstStyle/>
          <a:p>
            <a:endParaRPr lang="fr-FR"/>
          </a:p>
        </p:txBody>
      </p:sp>
      <p:sp>
        <p:nvSpPr>
          <p:cNvPr id="194" name="Éclair 193"/>
          <p:cNvSpPr/>
          <p:nvPr/>
        </p:nvSpPr>
        <p:spPr>
          <a:xfrm>
            <a:off x="4847453" y="1214204"/>
            <a:ext cx="168640" cy="479685"/>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5" name="Rectangle à coins arrondis 194"/>
          <p:cNvSpPr/>
          <p:nvPr/>
        </p:nvSpPr>
        <p:spPr>
          <a:xfrm>
            <a:off x="4214810" y="785794"/>
            <a:ext cx="1337873" cy="4497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rgbClr val="FF0000"/>
                </a:solidFill>
              </a:rPr>
              <a:t>Defaut</a:t>
            </a:r>
            <a:endParaRPr lang="fr-FR" b="1" dirty="0">
              <a:solidFill>
                <a:srgbClr val="FF0000"/>
              </a:solidFill>
            </a:endParaRPr>
          </a:p>
        </p:txBody>
      </p:sp>
      <p:sp>
        <p:nvSpPr>
          <p:cNvPr id="175" name="Éclair 174"/>
          <p:cNvSpPr/>
          <p:nvPr/>
        </p:nvSpPr>
        <p:spPr>
          <a:xfrm>
            <a:off x="1098966" y="1138106"/>
            <a:ext cx="168640" cy="479685"/>
          </a:xfrm>
          <a:prstGeom prst="lightningBol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6" name="ZoneTexte 185"/>
          <p:cNvSpPr txBox="1"/>
          <p:nvPr/>
        </p:nvSpPr>
        <p:spPr>
          <a:xfrm>
            <a:off x="0" y="785794"/>
            <a:ext cx="2091128" cy="338554"/>
          </a:xfrm>
          <a:prstGeom prst="rect">
            <a:avLst/>
          </a:prstGeom>
          <a:noFill/>
        </p:spPr>
        <p:txBody>
          <a:bodyPr wrap="square" rtlCol="0">
            <a:spAutoFit/>
          </a:bodyPr>
          <a:lstStyle/>
          <a:p>
            <a:r>
              <a:rPr lang="fr-FR" sz="1600" b="1" i="1" dirty="0" smtClean="0">
                <a:solidFill>
                  <a:schemeClr val="accent6">
                    <a:lumMod val="50000"/>
                  </a:schemeClr>
                </a:solidFill>
              </a:rPr>
              <a:t>Déclenchement du DJ</a:t>
            </a:r>
            <a:endParaRPr lang="fr-FR" sz="1600" b="1" i="1" dirty="0">
              <a:solidFill>
                <a:schemeClr val="accent6">
                  <a:lumMod val="50000"/>
                </a:schemeClr>
              </a:solidFill>
            </a:endParaRPr>
          </a:p>
        </p:txBody>
      </p:sp>
      <p:sp>
        <p:nvSpPr>
          <p:cNvPr id="191" name="Ellipse 190"/>
          <p:cNvSpPr/>
          <p:nvPr/>
        </p:nvSpPr>
        <p:spPr>
          <a:xfrm>
            <a:off x="2571736" y="1000108"/>
            <a:ext cx="1357322" cy="1571636"/>
          </a:xfrm>
          <a:prstGeom prst="ellipse">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6" name="Ellipse 195"/>
          <p:cNvSpPr/>
          <p:nvPr/>
        </p:nvSpPr>
        <p:spPr>
          <a:xfrm>
            <a:off x="6000760" y="1071546"/>
            <a:ext cx="1357322" cy="1571636"/>
          </a:xfrm>
          <a:prstGeom prst="ellipse">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7" name="Ellipse 196"/>
          <p:cNvSpPr/>
          <p:nvPr/>
        </p:nvSpPr>
        <p:spPr>
          <a:xfrm>
            <a:off x="7786678" y="2500306"/>
            <a:ext cx="1357322" cy="1571636"/>
          </a:xfrm>
          <a:prstGeom prst="ellipse">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2" name="Picture 88"/>
          <p:cNvPicPr>
            <a:picLocks noChangeAspect="1" noChangeArrowheads="1"/>
          </p:cNvPicPr>
          <p:nvPr/>
        </p:nvPicPr>
        <p:blipFill>
          <a:blip r:embed="rId3"/>
          <a:srcRect/>
          <a:stretch>
            <a:fillRect/>
          </a:stretch>
        </p:blipFill>
        <p:spPr bwMode="auto">
          <a:xfrm>
            <a:off x="0" y="5072074"/>
            <a:ext cx="2285984" cy="1550989"/>
          </a:xfrm>
          <a:prstGeom prst="rect">
            <a:avLst/>
          </a:prstGeom>
          <a:noFill/>
          <a:ln w="9525">
            <a:noFill/>
            <a:miter lim="800000"/>
            <a:headEnd/>
            <a:tailEnd/>
          </a:ln>
          <a:effectLst/>
        </p:spPr>
      </p:pic>
      <p:sp>
        <p:nvSpPr>
          <p:cNvPr id="200" name="Espace réservé de la date 199"/>
          <p:cNvSpPr>
            <a:spLocks noGrp="1"/>
          </p:cNvSpPr>
          <p:nvPr>
            <p:ph type="dt" sz="half" idx="10"/>
          </p:nvPr>
        </p:nvSpPr>
        <p:spPr/>
        <p:txBody>
          <a:bodyPr/>
          <a:lstStyle/>
          <a:p>
            <a:fld id="{851C55EB-FBF2-45B2-92E0-6F4DB125AA5B}" type="datetime1">
              <a:rPr lang="fr-FR" smtClean="0"/>
              <a:pPr/>
              <a:t>19/06/2016</a:t>
            </a:fld>
            <a:endParaRPr lang="fr-BE"/>
          </a:p>
        </p:txBody>
      </p:sp>
      <p:sp>
        <p:nvSpPr>
          <p:cNvPr id="201" name="Espace réservé du numéro de diapositive 200"/>
          <p:cNvSpPr>
            <a:spLocks noGrp="1"/>
          </p:cNvSpPr>
          <p:nvPr>
            <p:ph type="sldNum" sz="quarter" idx="12"/>
          </p:nvPr>
        </p:nvSpPr>
        <p:spPr/>
        <p:txBody>
          <a:bodyPr/>
          <a:lstStyle/>
          <a:p>
            <a:fld id="{CF4668DC-857F-487D-BFFA-8C0CA5037977}" type="slidenum">
              <a:rPr lang="fr-BE" smtClean="0"/>
              <a:pPr/>
              <a:t>21</a:t>
            </a:fld>
            <a:endParaRPr lang="fr-BE"/>
          </a:p>
        </p:txBody>
      </p:sp>
    </p:spTree>
    <p:extLst>
      <p:ext uri="{BB962C8B-B14F-4D97-AF65-F5344CB8AC3E}">
        <p14:creationId xmlns:p14="http://schemas.microsoft.com/office/powerpoint/2010/main" xmlns="" val="94448808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3381" y="1600200"/>
            <a:ext cx="83384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Ps1</a:t>
            </a:r>
            <a:endParaRPr lang="en-US" b="1" dirty="0">
              <a:solidFill>
                <a:schemeClr val="bg1"/>
              </a:solidFill>
              <a:latin typeface="Arial" charset="0"/>
            </a:endParaRPr>
          </a:p>
        </p:txBody>
      </p:sp>
      <p:sp>
        <p:nvSpPr>
          <p:cNvPr id="9" name="Line 4"/>
          <p:cNvSpPr>
            <a:spLocks noChangeShapeType="1"/>
          </p:cNvSpPr>
          <p:nvPr/>
        </p:nvSpPr>
        <p:spPr bwMode="auto">
          <a:xfrm flipV="1">
            <a:off x="1142976" y="1676400"/>
            <a:ext cx="228600" cy="152400"/>
          </a:xfrm>
          <a:prstGeom prst="line">
            <a:avLst/>
          </a:prstGeom>
          <a:noFill/>
          <a:ln w="28575">
            <a:solidFill>
              <a:srgbClr val="00FF00"/>
            </a:solidFill>
            <a:round/>
            <a:headEnd/>
            <a:tailEnd/>
          </a:ln>
          <a:effectLst/>
        </p:spPr>
        <p:txBody>
          <a:bodyPr wrap="none" anchor="ctr"/>
          <a:lstStyle/>
          <a:p>
            <a:endParaRPr lang="fr-FR"/>
          </a:p>
        </p:txBody>
      </p:sp>
      <p:sp>
        <p:nvSpPr>
          <p:cNvPr id="10" name="Rectangle 5"/>
          <p:cNvSpPr>
            <a:spLocks noChangeArrowheads="1"/>
          </p:cNvSpPr>
          <p:nvPr/>
        </p:nvSpPr>
        <p:spPr bwMode="auto">
          <a:xfrm>
            <a:off x="175734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 name="Rectangle 6"/>
          <p:cNvSpPr>
            <a:spLocks noChangeArrowheads="1"/>
          </p:cNvSpPr>
          <p:nvPr/>
        </p:nvSpPr>
        <p:spPr bwMode="auto">
          <a:xfrm rot="14766614">
            <a:off x="1203949" y="168592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2" name="Oval 7"/>
          <p:cNvSpPr>
            <a:spLocks noChangeArrowheads="1"/>
          </p:cNvSpPr>
          <p:nvPr/>
        </p:nvSpPr>
        <p:spPr bwMode="auto">
          <a:xfrm>
            <a:off x="2071670" y="21240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3" name="Oval 8"/>
          <p:cNvSpPr>
            <a:spLocks noChangeArrowheads="1"/>
          </p:cNvSpPr>
          <p:nvPr/>
        </p:nvSpPr>
        <p:spPr bwMode="auto">
          <a:xfrm>
            <a:off x="2071670" y="22002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5" name="Oval 10"/>
          <p:cNvSpPr>
            <a:spLocks noChangeArrowheads="1"/>
          </p:cNvSpPr>
          <p:nvPr/>
        </p:nvSpPr>
        <p:spPr bwMode="auto">
          <a:xfrm>
            <a:off x="2285984"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6" name="Text Box 11"/>
          <p:cNvSpPr txBox="1">
            <a:spLocks noChangeArrowheads="1"/>
          </p:cNvSpPr>
          <p:nvPr/>
        </p:nvSpPr>
        <p:spPr bwMode="auto">
          <a:xfrm>
            <a:off x="1785918" y="1209669"/>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7" name="Rectangle 12"/>
          <p:cNvSpPr>
            <a:spLocks noChangeArrowheads="1"/>
          </p:cNvSpPr>
          <p:nvPr/>
        </p:nvSpPr>
        <p:spPr bwMode="auto">
          <a:xfrm>
            <a:off x="285748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2" name="Group 13"/>
          <p:cNvGrpSpPr>
            <a:grpSpLocks/>
          </p:cNvGrpSpPr>
          <p:nvPr/>
        </p:nvGrpSpPr>
        <p:grpSpPr bwMode="auto">
          <a:xfrm>
            <a:off x="1357290" y="1828800"/>
            <a:ext cx="2001206" cy="314316"/>
            <a:chOff x="1680" y="1152"/>
            <a:chExt cx="2236" cy="144"/>
          </a:xfrm>
        </p:grpSpPr>
        <p:sp>
          <p:nvSpPr>
            <p:cNvPr id="19" name="Line 14"/>
            <p:cNvSpPr>
              <a:spLocks noChangeShapeType="1"/>
            </p:cNvSpPr>
            <p:nvPr/>
          </p:nvSpPr>
          <p:spPr bwMode="auto">
            <a:xfrm>
              <a:off x="1680" y="1152"/>
              <a:ext cx="684" cy="0"/>
            </a:xfrm>
            <a:prstGeom prst="line">
              <a:avLst/>
            </a:prstGeom>
            <a:noFill/>
            <a:ln w="28575">
              <a:solidFill>
                <a:schemeClr val="tx1"/>
              </a:solidFill>
              <a:round/>
              <a:headEnd/>
              <a:tailEnd/>
            </a:ln>
            <a:effectLst/>
          </p:spPr>
          <p:txBody>
            <a:bodyPr wrap="none" anchor="ctr"/>
            <a:lstStyle/>
            <a:p>
              <a:endParaRPr lang="fr-FR"/>
            </a:p>
          </p:txBody>
        </p:sp>
        <p:sp>
          <p:nvSpPr>
            <p:cNvPr id="20" name="Line 15"/>
            <p:cNvSpPr>
              <a:spLocks noChangeShapeType="1"/>
            </p:cNvSpPr>
            <p:nvPr/>
          </p:nvSpPr>
          <p:spPr bwMode="auto">
            <a:xfrm>
              <a:off x="2398" y="1152"/>
              <a:ext cx="0" cy="144"/>
            </a:xfrm>
            <a:prstGeom prst="line">
              <a:avLst/>
            </a:prstGeom>
            <a:noFill/>
            <a:ln w="38100" cmpd="dbl">
              <a:solidFill>
                <a:schemeClr val="tx1"/>
              </a:solidFill>
              <a:round/>
              <a:headEnd/>
              <a:tailEnd/>
            </a:ln>
            <a:effectLst/>
          </p:spPr>
          <p:txBody>
            <a:bodyPr wrap="none" anchor="ctr"/>
            <a:lstStyle/>
            <a:p>
              <a:endParaRPr lang="fr-FR"/>
            </a:p>
          </p:txBody>
        </p:sp>
        <p:sp>
          <p:nvSpPr>
            <p:cNvPr id="21" name="Line 16"/>
            <p:cNvSpPr>
              <a:spLocks noChangeShapeType="1"/>
            </p:cNvSpPr>
            <p:nvPr/>
          </p:nvSpPr>
          <p:spPr bwMode="auto">
            <a:xfrm>
              <a:off x="2398" y="1296"/>
              <a:ext cx="282" cy="0"/>
            </a:xfrm>
            <a:prstGeom prst="line">
              <a:avLst/>
            </a:prstGeom>
            <a:noFill/>
            <a:ln w="28575">
              <a:solidFill>
                <a:schemeClr val="tx1"/>
              </a:solidFill>
              <a:round/>
              <a:headEnd/>
              <a:tailEnd/>
            </a:ln>
            <a:effectLst/>
          </p:spPr>
          <p:txBody>
            <a:bodyPr wrap="none" anchor="ctr"/>
            <a:lstStyle/>
            <a:p>
              <a:endParaRPr lang="fr-FR"/>
            </a:p>
          </p:txBody>
        </p:sp>
        <p:sp>
          <p:nvSpPr>
            <p:cNvPr id="22" name="Line 17"/>
            <p:cNvSpPr>
              <a:spLocks noChangeShapeType="1"/>
            </p:cNvSpPr>
            <p:nvPr/>
          </p:nvSpPr>
          <p:spPr bwMode="auto">
            <a:xfrm>
              <a:off x="2718" y="1152"/>
              <a:ext cx="0" cy="144"/>
            </a:xfrm>
            <a:prstGeom prst="line">
              <a:avLst/>
            </a:prstGeom>
            <a:noFill/>
            <a:ln w="38100" cmpd="dbl">
              <a:solidFill>
                <a:schemeClr val="tx1"/>
              </a:solidFill>
              <a:round/>
              <a:headEnd/>
              <a:tailEnd/>
            </a:ln>
            <a:effectLst/>
          </p:spPr>
          <p:txBody>
            <a:bodyPr wrap="none" anchor="ctr"/>
            <a:lstStyle/>
            <a:p>
              <a:endParaRPr lang="fr-FR"/>
            </a:p>
          </p:txBody>
        </p:sp>
        <p:sp>
          <p:nvSpPr>
            <p:cNvPr id="23" name="Line 18"/>
            <p:cNvSpPr>
              <a:spLocks noChangeShapeType="1"/>
            </p:cNvSpPr>
            <p:nvPr/>
          </p:nvSpPr>
          <p:spPr bwMode="auto">
            <a:xfrm>
              <a:off x="2750" y="1152"/>
              <a:ext cx="965" cy="0"/>
            </a:xfrm>
            <a:prstGeom prst="line">
              <a:avLst/>
            </a:prstGeom>
            <a:noFill/>
            <a:ln w="28575">
              <a:solidFill>
                <a:schemeClr val="tx1"/>
              </a:solidFill>
              <a:round/>
              <a:headEnd/>
              <a:tailEnd/>
            </a:ln>
            <a:effectLst/>
          </p:spPr>
          <p:txBody>
            <a:bodyPr wrap="none" anchor="ctr"/>
            <a:lstStyle/>
            <a:p>
              <a:endParaRPr lang="fr-FR"/>
            </a:p>
          </p:txBody>
        </p:sp>
        <p:sp>
          <p:nvSpPr>
            <p:cNvPr id="24" name="Line 19"/>
            <p:cNvSpPr>
              <a:spLocks noChangeShapeType="1"/>
            </p:cNvSpPr>
            <p:nvPr/>
          </p:nvSpPr>
          <p:spPr bwMode="auto">
            <a:xfrm>
              <a:off x="3675" y="1152"/>
              <a:ext cx="0" cy="144"/>
            </a:xfrm>
            <a:prstGeom prst="line">
              <a:avLst/>
            </a:prstGeom>
            <a:noFill/>
            <a:ln w="38100" cmpd="dbl">
              <a:solidFill>
                <a:schemeClr val="tx1"/>
              </a:solidFill>
              <a:round/>
              <a:headEnd/>
              <a:tailEnd/>
            </a:ln>
            <a:effectLst/>
          </p:spPr>
          <p:txBody>
            <a:bodyPr wrap="none" anchor="ctr"/>
            <a:lstStyle/>
            <a:p>
              <a:endParaRPr lang="fr-FR"/>
            </a:p>
          </p:txBody>
        </p:sp>
        <p:sp>
          <p:nvSpPr>
            <p:cNvPr id="25" name="Line 20"/>
            <p:cNvSpPr>
              <a:spLocks noChangeShapeType="1"/>
            </p:cNvSpPr>
            <p:nvPr/>
          </p:nvSpPr>
          <p:spPr bwMode="auto">
            <a:xfrm>
              <a:off x="3675" y="1296"/>
              <a:ext cx="241" cy="0"/>
            </a:xfrm>
            <a:prstGeom prst="line">
              <a:avLst/>
            </a:prstGeom>
            <a:noFill/>
            <a:ln w="28575">
              <a:solidFill>
                <a:schemeClr val="tx1"/>
              </a:solidFill>
              <a:round/>
              <a:headEnd/>
              <a:tailEnd/>
            </a:ln>
            <a:effectLst/>
          </p:spPr>
          <p:txBody>
            <a:bodyPr wrap="none" anchor="ctr"/>
            <a:lstStyle/>
            <a:p>
              <a:endParaRPr lang="fr-FR"/>
            </a:p>
          </p:txBody>
        </p:sp>
      </p:grpSp>
      <p:sp>
        <p:nvSpPr>
          <p:cNvPr id="27" name="Oval 22"/>
          <p:cNvSpPr>
            <a:spLocks noChangeArrowheads="1"/>
          </p:cNvSpPr>
          <p:nvPr/>
        </p:nvSpPr>
        <p:spPr bwMode="auto">
          <a:xfrm>
            <a:off x="3214678" y="21288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8" name="Oval 23"/>
          <p:cNvSpPr>
            <a:spLocks noChangeArrowheads="1"/>
          </p:cNvSpPr>
          <p:nvPr/>
        </p:nvSpPr>
        <p:spPr bwMode="auto">
          <a:xfrm>
            <a:off x="3214678" y="22050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9" name="Oval 24"/>
          <p:cNvSpPr>
            <a:spLocks noChangeArrowheads="1"/>
          </p:cNvSpPr>
          <p:nvPr/>
        </p:nvSpPr>
        <p:spPr bwMode="auto">
          <a:xfrm>
            <a:off x="3000364"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0" name="Oval 25"/>
          <p:cNvSpPr>
            <a:spLocks noChangeArrowheads="1"/>
          </p:cNvSpPr>
          <p:nvPr/>
        </p:nvSpPr>
        <p:spPr bwMode="auto">
          <a:xfrm>
            <a:off x="3575018"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1" name="Text Box 26"/>
          <p:cNvSpPr txBox="1">
            <a:spLocks noChangeArrowheads="1"/>
          </p:cNvSpPr>
          <p:nvPr/>
        </p:nvSpPr>
        <p:spPr bwMode="auto">
          <a:xfrm>
            <a:off x="3003518"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32" name="Rectangle 27"/>
          <p:cNvSpPr>
            <a:spLocks noChangeArrowheads="1"/>
          </p:cNvSpPr>
          <p:nvPr/>
        </p:nvSpPr>
        <p:spPr bwMode="auto">
          <a:xfrm>
            <a:off x="5218737"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3" name="Line 28"/>
          <p:cNvSpPr>
            <a:spLocks noChangeShapeType="1"/>
          </p:cNvSpPr>
          <p:nvPr/>
        </p:nvSpPr>
        <p:spPr bwMode="auto">
          <a:xfrm>
            <a:off x="5504487"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34" name="Line 29"/>
          <p:cNvSpPr>
            <a:spLocks noChangeShapeType="1"/>
          </p:cNvSpPr>
          <p:nvPr/>
        </p:nvSpPr>
        <p:spPr bwMode="auto">
          <a:xfrm>
            <a:off x="5493244" y="2057400"/>
            <a:ext cx="228600" cy="0"/>
          </a:xfrm>
          <a:prstGeom prst="line">
            <a:avLst/>
          </a:prstGeom>
          <a:noFill/>
          <a:ln w="28575">
            <a:solidFill>
              <a:schemeClr val="tx1"/>
            </a:solidFill>
            <a:round/>
            <a:headEnd/>
            <a:tailEnd/>
          </a:ln>
          <a:effectLst/>
        </p:spPr>
        <p:txBody>
          <a:bodyPr wrap="none" anchor="ctr"/>
          <a:lstStyle/>
          <a:p>
            <a:endParaRPr lang="fr-FR"/>
          </a:p>
        </p:txBody>
      </p:sp>
      <p:sp>
        <p:nvSpPr>
          <p:cNvPr id="35" name="Line 30"/>
          <p:cNvSpPr>
            <a:spLocks noChangeShapeType="1"/>
          </p:cNvSpPr>
          <p:nvPr/>
        </p:nvSpPr>
        <p:spPr bwMode="auto">
          <a:xfrm>
            <a:off x="5733087"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36" name="Oval 31"/>
          <p:cNvSpPr>
            <a:spLocks noChangeArrowheads="1"/>
          </p:cNvSpPr>
          <p:nvPr/>
        </p:nvSpPr>
        <p:spPr bwMode="auto">
          <a:xfrm>
            <a:off x="5561637" y="2057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7" name="Oval 32"/>
          <p:cNvSpPr>
            <a:spLocks noChangeArrowheads="1"/>
          </p:cNvSpPr>
          <p:nvPr/>
        </p:nvSpPr>
        <p:spPr bwMode="auto">
          <a:xfrm>
            <a:off x="5561637" y="21336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8" name="Oval 33"/>
          <p:cNvSpPr>
            <a:spLocks noChangeArrowheads="1"/>
          </p:cNvSpPr>
          <p:nvPr/>
        </p:nvSpPr>
        <p:spPr bwMode="auto">
          <a:xfrm>
            <a:off x="527588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9" name="Oval 34"/>
          <p:cNvSpPr>
            <a:spLocks noChangeArrowheads="1"/>
          </p:cNvSpPr>
          <p:nvPr/>
        </p:nvSpPr>
        <p:spPr bwMode="auto">
          <a:xfrm>
            <a:off x="579023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40" name="Text Box 35"/>
          <p:cNvSpPr txBox="1">
            <a:spLocks noChangeArrowheads="1"/>
          </p:cNvSpPr>
          <p:nvPr/>
        </p:nvSpPr>
        <p:spPr bwMode="auto">
          <a:xfrm>
            <a:off x="5218737"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42" name="Text Box 37"/>
          <p:cNvSpPr txBox="1">
            <a:spLocks noChangeArrowheads="1"/>
          </p:cNvSpPr>
          <p:nvPr/>
        </p:nvSpPr>
        <p:spPr bwMode="auto">
          <a:xfrm>
            <a:off x="178582" y="4380870"/>
            <a:ext cx="82241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Ps2</a:t>
            </a:r>
            <a:endParaRPr lang="en-US" b="1" dirty="0">
              <a:solidFill>
                <a:schemeClr val="bg1"/>
              </a:solidFill>
              <a:latin typeface="Arial" charset="0"/>
            </a:endParaRPr>
          </a:p>
        </p:txBody>
      </p:sp>
      <p:sp>
        <p:nvSpPr>
          <p:cNvPr id="44" name="Rectangle 39"/>
          <p:cNvSpPr>
            <a:spLocks noChangeArrowheads="1"/>
          </p:cNvSpPr>
          <p:nvPr/>
        </p:nvSpPr>
        <p:spPr bwMode="auto">
          <a:xfrm>
            <a:off x="26360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5" name="Rectangle 40"/>
          <p:cNvSpPr>
            <a:spLocks noChangeArrowheads="1"/>
          </p:cNvSpPr>
          <p:nvPr/>
        </p:nvSpPr>
        <p:spPr bwMode="auto">
          <a:xfrm rot="14766614">
            <a:off x="1391888" y="442087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46" name="Line 41"/>
          <p:cNvSpPr>
            <a:spLocks noChangeShapeType="1"/>
          </p:cNvSpPr>
          <p:nvPr/>
        </p:nvSpPr>
        <p:spPr bwMode="auto">
          <a:xfrm>
            <a:off x="29217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7" name="Line 42"/>
          <p:cNvSpPr>
            <a:spLocks noChangeShapeType="1"/>
          </p:cNvSpPr>
          <p:nvPr/>
        </p:nvSpPr>
        <p:spPr bwMode="auto">
          <a:xfrm>
            <a:off x="29217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48" name="Line 43"/>
          <p:cNvSpPr>
            <a:spLocks noChangeShapeType="1"/>
          </p:cNvSpPr>
          <p:nvPr/>
        </p:nvSpPr>
        <p:spPr bwMode="auto">
          <a:xfrm>
            <a:off x="31503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9" name="Oval 44"/>
          <p:cNvSpPr>
            <a:spLocks noChangeArrowheads="1"/>
          </p:cNvSpPr>
          <p:nvPr/>
        </p:nvSpPr>
        <p:spPr bwMode="auto">
          <a:xfrm>
            <a:off x="29789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0" name="Oval 45"/>
          <p:cNvSpPr>
            <a:spLocks noChangeArrowheads="1"/>
          </p:cNvSpPr>
          <p:nvPr/>
        </p:nvSpPr>
        <p:spPr bwMode="auto">
          <a:xfrm>
            <a:off x="29789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46"/>
          <p:cNvSpPr>
            <a:spLocks noChangeArrowheads="1"/>
          </p:cNvSpPr>
          <p:nvPr/>
        </p:nvSpPr>
        <p:spPr bwMode="auto">
          <a:xfrm>
            <a:off x="26931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47"/>
          <p:cNvSpPr>
            <a:spLocks noChangeArrowheads="1"/>
          </p:cNvSpPr>
          <p:nvPr/>
        </p:nvSpPr>
        <p:spPr bwMode="auto">
          <a:xfrm>
            <a:off x="32075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Line 48"/>
          <p:cNvSpPr>
            <a:spLocks noChangeShapeType="1"/>
          </p:cNvSpPr>
          <p:nvPr/>
        </p:nvSpPr>
        <p:spPr bwMode="auto">
          <a:xfrm>
            <a:off x="3150383" y="4609470"/>
            <a:ext cx="1257300" cy="0"/>
          </a:xfrm>
          <a:prstGeom prst="line">
            <a:avLst/>
          </a:prstGeom>
          <a:noFill/>
          <a:ln w="28575">
            <a:solidFill>
              <a:srgbClr val="00FF00"/>
            </a:solidFill>
            <a:round/>
            <a:headEnd/>
            <a:tailEnd/>
          </a:ln>
          <a:effectLst/>
        </p:spPr>
        <p:txBody>
          <a:bodyPr wrap="none" anchor="ctr"/>
          <a:lstStyle/>
          <a:p>
            <a:endParaRPr lang="fr-FR"/>
          </a:p>
        </p:txBody>
      </p:sp>
      <p:sp>
        <p:nvSpPr>
          <p:cNvPr id="54" name="Text Box 49"/>
          <p:cNvSpPr txBox="1">
            <a:spLocks noChangeArrowheads="1"/>
          </p:cNvSpPr>
          <p:nvPr/>
        </p:nvSpPr>
        <p:spPr bwMode="auto">
          <a:xfrm>
            <a:off x="26931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55" name="Rectangle 50"/>
          <p:cNvSpPr>
            <a:spLocks noChangeArrowheads="1"/>
          </p:cNvSpPr>
          <p:nvPr/>
        </p:nvSpPr>
        <p:spPr bwMode="auto">
          <a:xfrm>
            <a:off x="41219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56" name="Line 51"/>
          <p:cNvSpPr>
            <a:spLocks noChangeShapeType="1"/>
          </p:cNvSpPr>
          <p:nvPr/>
        </p:nvSpPr>
        <p:spPr bwMode="auto">
          <a:xfrm>
            <a:off x="44076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7" name="Line 52"/>
          <p:cNvSpPr>
            <a:spLocks noChangeShapeType="1"/>
          </p:cNvSpPr>
          <p:nvPr/>
        </p:nvSpPr>
        <p:spPr bwMode="auto">
          <a:xfrm>
            <a:off x="44076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58" name="Line 53"/>
          <p:cNvSpPr>
            <a:spLocks noChangeShapeType="1"/>
          </p:cNvSpPr>
          <p:nvPr/>
        </p:nvSpPr>
        <p:spPr bwMode="auto">
          <a:xfrm>
            <a:off x="4636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9" name="Oval 54"/>
          <p:cNvSpPr>
            <a:spLocks noChangeArrowheads="1"/>
          </p:cNvSpPr>
          <p:nvPr/>
        </p:nvSpPr>
        <p:spPr bwMode="auto">
          <a:xfrm>
            <a:off x="44648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0" name="Oval 55"/>
          <p:cNvSpPr>
            <a:spLocks noChangeArrowheads="1"/>
          </p:cNvSpPr>
          <p:nvPr/>
        </p:nvSpPr>
        <p:spPr bwMode="auto">
          <a:xfrm>
            <a:off x="44648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1" name="Oval 56"/>
          <p:cNvSpPr>
            <a:spLocks noChangeArrowheads="1"/>
          </p:cNvSpPr>
          <p:nvPr/>
        </p:nvSpPr>
        <p:spPr bwMode="auto">
          <a:xfrm>
            <a:off x="41790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2" name="Oval 57"/>
          <p:cNvSpPr>
            <a:spLocks noChangeArrowheads="1"/>
          </p:cNvSpPr>
          <p:nvPr/>
        </p:nvSpPr>
        <p:spPr bwMode="auto">
          <a:xfrm>
            <a:off x="46934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3" name="Text Box 58"/>
          <p:cNvSpPr txBox="1">
            <a:spLocks noChangeArrowheads="1"/>
          </p:cNvSpPr>
          <p:nvPr/>
        </p:nvSpPr>
        <p:spPr bwMode="auto">
          <a:xfrm>
            <a:off x="41790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64" name="Rectangle 59"/>
          <p:cNvSpPr>
            <a:spLocks noChangeArrowheads="1"/>
          </p:cNvSpPr>
          <p:nvPr/>
        </p:nvSpPr>
        <p:spPr bwMode="auto">
          <a:xfrm>
            <a:off x="54935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5" name="Line 60"/>
          <p:cNvSpPr>
            <a:spLocks noChangeShapeType="1"/>
          </p:cNvSpPr>
          <p:nvPr/>
        </p:nvSpPr>
        <p:spPr bwMode="auto">
          <a:xfrm>
            <a:off x="5779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6" name="Line 61"/>
          <p:cNvSpPr>
            <a:spLocks noChangeShapeType="1"/>
          </p:cNvSpPr>
          <p:nvPr/>
        </p:nvSpPr>
        <p:spPr bwMode="auto">
          <a:xfrm>
            <a:off x="57792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67" name="Line 62"/>
          <p:cNvSpPr>
            <a:spLocks noChangeShapeType="1"/>
          </p:cNvSpPr>
          <p:nvPr/>
        </p:nvSpPr>
        <p:spPr bwMode="auto">
          <a:xfrm>
            <a:off x="60078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8" name="Oval 63"/>
          <p:cNvSpPr>
            <a:spLocks noChangeArrowheads="1"/>
          </p:cNvSpPr>
          <p:nvPr/>
        </p:nvSpPr>
        <p:spPr bwMode="auto">
          <a:xfrm>
            <a:off x="58364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9" name="Oval 64"/>
          <p:cNvSpPr>
            <a:spLocks noChangeArrowheads="1"/>
          </p:cNvSpPr>
          <p:nvPr/>
        </p:nvSpPr>
        <p:spPr bwMode="auto">
          <a:xfrm>
            <a:off x="58364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Oval 65"/>
          <p:cNvSpPr>
            <a:spLocks noChangeArrowheads="1"/>
          </p:cNvSpPr>
          <p:nvPr/>
        </p:nvSpPr>
        <p:spPr bwMode="auto">
          <a:xfrm>
            <a:off x="55506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1" name="Oval 66"/>
          <p:cNvSpPr>
            <a:spLocks noChangeArrowheads="1"/>
          </p:cNvSpPr>
          <p:nvPr/>
        </p:nvSpPr>
        <p:spPr bwMode="auto">
          <a:xfrm>
            <a:off x="60650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2" name="Text Box 67"/>
          <p:cNvSpPr txBox="1">
            <a:spLocks noChangeArrowheads="1"/>
          </p:cNvSpPr>
          <p:nvPr/>
        </p:nvSpPr>
        <p:spPr bwMode="auto">
          <a:xfrm>
            <a:off x="55506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73" name="Line 68"/>
          <p:cNvSpPr>
            <a:spLocks noChangeShapeType="1"/>
          </p:cNvSpPr>
          <p:nvPr/>
        </p:nvSpPr>
        <p:spPr bwMode="auto">
          <a:xfrm>
            <a:off x="4636283" y="4609470"/>
            <a:ext cx="1143000" cy="0"/>
          </a:xfrm>
          <a:prstGeom prst="line">
            <a:avLst/>
          </a:prstGeom>
          <a:noFill/>
          <a:ln w="28575">
            <a:solidFill>
              <a:srgbClr val="00FF00"/>
            </a:solidFill>
            <a:round/>
            <a:headEnd/>
            <a:tailEnd/>
          </a:ln>
          <a:effectLst/>
        </p:spPr>
        <p:txBody>
          <a:bodyPr wrap="none" anchor="ctr"/>
          <a:lstStyle/>
          <a:p>
            <a:endParaRPr lang="fr-FR"/>
          </a:p>
        </p:txBody>
      </p:sp>
      <p:sp>
        <p:nvSpPr>
          <p:cNvPr id="74" name="Line 69"/>
          <p:cNvSpPr>
            <a:spLocks noChangeShapeType="1"/>
          </p:cNvSpPr>
          <p:nvPr/>
        </p:nvSpPr>
        <p:spPr bwMode="auto">
          <a:xfrm>
            <a:off x="6007883" y="4609470"/>
            <a:ext cx="400050" cy="0"/>
          </a:xfrm>
          <a:prstGeom prst="line">
            <a:avLst/>
          </a:prstGeom>
          <a:noFill/>
          <a:ln w="28575">
            <a:solidFill>
              <a:srgbClr val="00FF00"/>
            </a:solidFill>
            <a:round/>
            <a:headEnd/>
            <a:tailEnd/>
          </a:ln>
          <a:effectLst/>
        </p:spPr>
        <p:txBody>
          <a:bodyPr wrap="none" anchor="ctr"/>
          <a:lstStyle/>
          <a:p>
            <a:endParaRPr lang="fr-FR"/>
          </a:p>
        </p:txBody>
      </p:sp>
      <p:sp>
        <p:nvSpPr>
          <p:cNvPr id="75" name="Line 70"/>
          <p:cNvSpPr>
            <a:spLocks noChangeShapeType="1"/>
          </p:cNvSpPr>
          <p:nvPr/>
        </p:nvSpPr>
        <p:spPr bwMode="auto">
          <a:xfrm>
            <a:off x="6081604" y="1828800"/>
            <a:ext cx="400050" cy="0"/>
          </a:xfrm>
          <a:prstGeom prst="line">
            <a:avLst/>
          </a:prstGeom>
          <a:noFill/>
          <a:ln w="28575">
            <a:solidFill>
              <a:schemeClr val="tx1"/>
            </a:solidFill>
            <a:round/>
            <a:headEnd/>
            <a:tailEnd/>
          </a:ln>
          <a:effectLst/>
        </p:spPr>
        <p:txBody>
          <a:bodyPr wrap="none" anchor="ctr"/>
          <a:lstStyle/>
          <a:p>
            <a:endParaRPr lang="fr-FR"/>
          </a:p>
        </p:txBody>
      </p:sp>
      <p:sp>
        <p:nvSpPr>
          <p:cNvPr id="78" name="Text Box 73"/>
          <p:cNvSpPr txBox="1">
            <a:spLocks noChangeArrowheads="1"/>
          </p:cNvSpPr>
          <p:nvPr/>
        </p:nvSpPr>
        <p:spPr bwMode="auto">
          <a:xfrm>
            <a:off x="928662" y="182880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79" name="Text Box 74"/>
          <p:cNvSpPr txBox="1">
            <a:spLocks noChangeArrowheads="1"/>
          </p:cNvSpPr>
          <p:nvPr/>
        </p:nvSpPr>
        <p:spPr bwMode="auto">
          <a:xfrm>
            <a:off x="1195673" y="460947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81" name="Text Box 76"/>
          <p:cNvSpPr txBox="1">
            <a:spLocks noChangeArrowheads="1"/>
          </p:cNvSpPr>
          <p:nvPr/>
        </p:nvSpPr>
        <p:spPr bwMode="auto">
          <a:xfrm>
            <a:off x="3071802" y="2500306"/>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1</a:t>
            </a:r>
            <a:endParaRPr lang="en-US" sz="1400" b="1" dirty="0">
              <a:solidFill>
                <a:srgbClr val="7030A0"/>
              </a:solidFill>
            </a:endParaRPr>
          </a:p>
        </p:txBody>
      </p:sp>
      <p:sp>
        <p:nvSpPr>
          <p:cNvPr id="86" name="Line 82"/>
          <p:cNvSpPr>
            <a:spLocks noChangeShapeType="1"/>
          </p:cNvSpPr>
          <p:nvPr/>
        </p:nvSpPr>
        <p:spPr bwMode="auto">
          <a:xfrm flipV="1">
            <a:off x="1367123" y="4457070"/>
            <a:ext cx="228600" cy="152400"/>
          </a:xfrm>
          <a:prstGeom prst="line">
            <a:avLst/>
          </a:prstGeom>
          <a:noFill/>
          <a:ln w="28575">
            <a:solidFill>
              <a:srgbClr val="00FF00"/>
            </a:solidFill>
            <a:round/>
            <a:headEnd/>
            <a:tailEnd/>
          </a:ln>
          <a:effectLst/>
        </p:spPr>
        <p:txBody>
          <a:bodyPr wrap="none" anchor="ctr"/>
          <a:lstStyle/>
          <a:p>
            <a:endParaRPr lang="fr-FR" dirty="0"/>
          </a:p>
        </p:txBody>
      </p:sp>
      <p:sp>
        <p:nvSpPr>
          <p:cNvPr id="87" name="Line 83"/>
          <p:cNvSpPr>
            <a:spLocks noChangeShapeType="1"/>
          </p:cNvSpPr>
          <p:nvPr/>
        </p:nvSpPr>
        <p:spPr bwMode="auto">
          <a:xfrm>
            <a:off x="1024223" y="4609470"/>
            <a:ext cx="342900" cy="0"/>
          </a:xfrm>
          <a:prstGeom prst="line">
            <a:avLst/>
          </a:prstGeom>
          <a:noFill/>
          <a:ln w="28575">
            <a:solidFill>
              <a:srgbClr val="00FF00"/>
            </a:solidFill>
            <a:round/>
            <a:headEnd/>
            <a:tailEnd/>
          </a:ln>
          <a:effectLst/>
        </p:spPr>
        <p:txBody>
          <a:bodyPr wrap="none" anchor="ctr"/>
          <a:lstStyle/>
          <a:p>
            <a:endParaRPr lang="fr-FR" dirty="0"/>
          </a:p>
        </p:txBody>
      </p:sp>
      <p:sp>
        <p:nvSpPr>
          <p:cNvPr id="90" name="Line 3"/>
          <p:cNvSpPr>
            <a:spLocks noChangeShapeType="1"/>
          </p:cNvSpPr>
          <p:nvPr/>
        </p:nvSpPr>
        <p:spPr bwMode="auto">
          <a:xfrm>
            <a:off x="926976" y="1828800"/>
            <a:ext cx="216000" cy="0"/>
          </a:xfrm>
          <a:prstGeom prst="line">
            <a:avLst/>
          </a:prstGeom>
          <a:noFill/>
          <a:ln w="28575">
            <a:solidFill>
              <a:srgbClr val="00FF00"/>
            </a:solidFill>
            <a:round/>
            <a:headEnd/>
            <a:tailEnd/>
          </a:ln>
          <a:effectLst/>
        </p:spPr>
        <p:txBody>
          <a:bodyPr wrap="none" anchor="ctr"/>
          <a:lstStyle/>
          <a:p>
            <a:endParaRPr lang="fr-FR" dirty="0"/>
          </a:p>
        </p:txBody>
      </p:sp>
      <p:sp>
        <p:nvSpPr>
          <p:cNvPr id="93" name="Rectangle 59"/>
          <p:cNvSpPr>
            <a:spLocks noChangeArrowheads="1"/>
          </p:cNvSpPr>
          <p:nvPr/>
        </p:nvSpPr>
        <p:spPr bwMode="auto">
          <a:xfrm rot="16200000">
            <a:off x="8045188" y="2981180"/>
            <a:ext cx="990600" cy="685800"/>
          </a:xfrm>
          <a:prstGeom prst="rect">
            <a:avLst/>
          </a:prstGeom>
          <a:noFill/>
          <a:ln w="9525">
            <a:solidFill>
              <a:schemeClr val="tx1"/>
            </a:solidFill>
            <a:prstDash val="dash"/>
            <a:miter lim="800000"/>
            <a:headEnd/>
            <a:tailEnd/>
          </a:ln>
          <a:effectLst/>
        </p:spPr>
        <p:txBody>
          <a:bodyPr wrap="none" anchor="ctr"/>
          <a:lstStyle/>
          <a:p>
            <a:endParaRPr lang="fr-FR" dirty="0"/>
          </a:p>
        </p:txBody>
      </p:sp>
      <p:sp>
        <p:nvSpPr>
          <p:cNvPr id="95" name="Line 62"/>
          <p:cNvSpPr>
            <a:spLocks noChangeShapeType="1"/>
          </p:cNvSpPr>
          <p:nvPr/>
        </p:nvSpPr>
        <p:spPr bwMode="auto">
          <a:xfrm rot="16200000">
            <a:off x="8514723" y="3456336"/>
            <a:ext cx="0" cy="171450"/>
          </a:xfrm>
          <a:prstGeom prst="line">
            <a:avLst/>
          </a:prstGeom>
          <a:noFill/>
          <a:ln w="38100" cmpd="dbl">
            <a:solidFill>
              <a:srgbClr val="00FF00"/>
            </a:solidFill>
            <a:round/>
            <a:headEnd/>
            <a:tailEnd/>
          </a:ln>
          <a:effectLst/>
        </p:spPr>
        <p:txBody>
          <a:bodyPr wrap="none" anchor="ctr"/>
          <a:lstStyle/>
          <a:p>
            <a:endParaRPr lang="fr-FR" dirty="0"/>
          </a:p>
        </p:txBody>
      </p:sp>
      <p:sp>
        <p:nvSpPr>
          <p:cNvPr id="97" name="Text Box 67"/>
          <p:cNvSpPr txBox="1">
            <a:spLocks noChangeArrowheads="1"/>
          </p:cNvSpPr>
          <p:nvPr/>
        </p:nvSpPr>
        <p:spPr bwMode="auto">
          <a:xfrm rot="5400000">
            <a:off x="8366072" y="3356936"/>
            <a:ext cx="1219200" cy="246221"/>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99" name="Line 69"/>
          <p:cNvSpPr>
            <a:spLocks noChangeShapeType="1"/>
          </p:cNvSpPr>
          <p:nvPr/>
        </p:nvSpPr>
        <p:spPr bwMode="auto">
          <a:xfrm rot="16200000">
            <a:off x="8166982" y="3307840"/>
            <a:ext cx="533400" cy="0"/>
          </a:xfrm>
          <a:prstGeom prst="line">
            <a:avLst/>
          </a:prstGeom>
          <a:noFill/>
          <a:ln w="28575">
            <a:solidFill>
              <a:srgbClr val="00FF00"/>
            </a:solidFill>
            <a:round/>
            <a:headEnd/>
            <a:tailEnd/>
          </a:ln>
          <a:effectLst/>
        </p:spPr>
        <p:txBody>
          <a:bodyPr wrap="none" anchor="ctr"/>
          <a:lstStyle/>
          <a:p>
            <a:endParaRPr lang="fr-FR"/>
          </a:p>
        </p:txBody>
      </p:sp>
      <p:sp>
        <p:nvSpPr>
          <p:cNvPr id="101" name="Oval 63"/>
          <p:cNvSpPr>
            <a:spLocks noChangeArrowheads="1"/>
          </p:cNvSpPr>
          <p:nvPr/>
        </p:nvSpPr>
        <p:spPr bwMode="auto">
          <a:xfrm rot="5400000">
            <a:off x="8211799" y="3270679"/>
            <a:ext cx="152400" cy="114300"/>
          </a:xfrm>
          <a:prstGeom prst="ellipse">
            <a:avLst/>
          </a:prstGeom>
          <a:noFill/>
          <a:ln w="9525">
            <a:solidFill>
              <a:schemeClr val="tx1"/>
            </a:solidFill>
            <a:round/>
            <a:headEnd/>
            <a:tailEnd/>
          </a:ln>
          <a:effectLst/>
        </p:spPr>
        <p:txBody>
          <a:bodyPr wrap="none" anchor="ctr"/>
          <a:lstStyle/>
          <a:p>
            <a:endParaRPr lang="fr-FR"/>
          </a:p>
        </p:txBody>
      </p:sp>
      <p:sp>
        <p:nvSpPr>
          <p:cNvPr id="102" name="Oval 64"/>
          <p:cNvSpPr>
            <a:spLocks noChangeArrowheads="1"/>
          </p:cNvSpPr>
          <p:nvPr/>
        </p:nvSpPr>
        <p:spPr bwMode="auto">
          <a:xfrm>
            <a:off x="8320790" y="32528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08" name="Rectangle 27"/>
          <p:cNvSpPr>
            <a:spLocks noChangeArrowheads="1"/>
          </p:cNvSpPr>
          <p:nvPr/>
        </p:nvSpPr>
        <p:spPr bwMode="auto">
          <a:xfrm>
            <a:off x="636547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1" name="Oval 32"/>
          <p:cNvSpPr>
            <a:spLocks noChangeArrowheads="1"/>
          </p:cNvSpPr>
          <p:nvPr/>
        </p:nvSpPr>
        <p:spPr bwMode="auto">
          <a:xfrm>
            <a:off x="6708372" y="21635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2" name="Oval 33"/>
          <p:cNvSpPr>
            <a:spLocks noChangeArrowheads="1"/>
          </p:cNvSpPr>
          <p:nvPr/>
        </p:nvSpPr>
        <p:spPr bwMode="auto">
          <a:xfrm>
            <a:off x="642262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3" name="Oval 34"/>
          <p:cNvSpPr>
            <a:spLocks noChangeArrowheads="1"/>
          </p:cNvSpPr>
          <p:nvPr/>
        </p:nvSpPr>
        <p:spPr bwMode="auto">
          <a:xfrm>
            <a:off x="693697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4" name="Text Box 35"/>
          <p:cNvSpPr txBox="1">
            <a:spLocks noChangeArrowheads="1"/>
          </p:cNvSpPr>
          <p:nvPr/>
        </p:nvSpPr>
        <p:spPr bwMode="auto">
          <a:xfrm>
            <a:off x="6365472"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15" name="Rectangle 27"/>
          <p:cNvSpPr>
            <a:spLocks noChangeArrowheads="1"/>
          </p:cNvSpPr>
          <p:nvPr/>
        </p:nvSpPr>
        <p:spPr bwMode="auto">
          <a:xfrm>
            <a:off x="7011270" y="422095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6" name="Line 28"/>
          <p:cNvSpPr>
            <a:spLocks noChangeShapeType="1"/>
          </p:cNvSpPr>
          <p:nvPr/>
        </p:nvSpPr>
        <p:spPr bwMode="auto">
          <a:xfrm>
            <a:off x="72970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7" name="Line 30"/>
          <p:cNvSpPr>
            <a:spLocks noChangeShapeType="1"/>
          </p:cNvSpPr>
          <p:nvPr/>
        </p:nvSpPr>
        <p:spPr bwMode="auto">
          <a:xfrm>
            <a:off x="75256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8" name="Oval 32"/>
          <p:cNvSpPr>
            <a:spLocks noChangeArrowheads="1"/>
          </p:cNvSpPr>
          <p:nvPr/>
        </p:nvSpPr>
        <p:spPr bwMode="auto">
          <a:xfrm>
            <a:off x="7354170" y="49217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9" name="Oval 33"/>
          <p:cNvSpPr>
            <a:spLocks noChangeArrowheads="1"/>
          </p:cNvSpPr>
          <p:nvPr/>
        </p:nvSpPr>
        <p:spPr bwMode="auto">
          <a:xfrm>
            <a:off x="706842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0" name="Oval 34"/>
          <p:cNvSpPr>
            <a:spLocks noChangeArrowheads="1"/>
          </p:cNvSpPr>
          <p:nvPr/>
        </p:nvSpPr>
        <p:spPr bwMode="auto">
          <a:xfrm>
            <a:off x="758277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1" name="Text Box 35"/>
          <p:cNvSpPr txBox="1">
            <a:spLocks noChangeArrowheads="1"/>
          </p:cNvSpPr>
          <p:nvPr/>
        </p:nvSpPr>
        <p:spPr bwMode="auto">
          <a:xfrm>
            <a:off x="7011270"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22" name="Line 29"/>
          <p:cNvSpPr>
            <a:spLocks noChangeShapeType="1"/>
          </p:cNvSpPr>
          <p:nvPr/>
        </p:nvSpPr>
        <p:spPr bwMode="auto">
          <a:xfrm>
            <a:off x="6653097" y="2089880"/>
            <a:ext cx="228600" cy="0"/>
          </a:xfrm>
          <a:prstGeom prst="line">
            <a:avLst/>
          </a:prstGeom>
          <a:noFill/>
          <a:ln w="28575">
            <a:solidFill>
              <a:schemeClr val="tx1"/>
            </a:solidFill>
            <a:round/>
            <a:headEnd/>
            <a:tailEnd/>
          </a:ln>
          <a:effectLst/>
        </p:spPr>
        <p:txBody>
          <a:bodyPr wrap="none" anchor="ctr"/>
          <a:lstStyle/>
          <a:p>
            <a:endParaRPr lang="fr-FR"/>
          </a:p>
        </p:txBody>
      </p:sp>
      <p:sp>
        <p:nvSpPr>
          <p:cNvPr id="123" name="Line 29"/>
          <p:cNvSpPr>
            <a:spLocks noChangeShapeType="1"/>
          </p:cNvSpPr>
          <p:nvPr/>
        </p:nvSpPr>
        <p:spPr bwMode="auto">
          <a:xfrm>
            <a:off x="6428252" y="1835046"/>
            <a:ext cx="228600" cy="0"/>
          </a:xfrm>
          <a:prstGeom prst="line">
            <a:avLst/>
          </a:prstGeom>
          <a:noFill/>
          <a:ln w="28575">
            <a:solidFill>
              <a:schemeClr val="tx1"/>
            </a:solidFill>
            <a:round/>
            <a:headEnd/>
            <a:tailEnd/>
          </a:ln>
          <a:effectLst/>
        </p:spPr>
        <p:txBody>
          <a:bodyPr wrap="none" anchor="ctr"/>
          <a:lstStyle/>
          <a:p>
            <a:endParaRPr lang="fr-FR"/>
          </a:p>
        </p:txBody>
      </p:sp>
      <p:sp>
        <p:nvSpPr>
          <p:cNvPr id="124" name="Oval 32"/>
          <p:cNvSpPr>
            <a:spLocks noChangeArrowheads="1"/>
          </p:cNvSpPr>
          <p:nvPr/>
        </p:nvSpPr>
        <p:spPr bwMode="auto">
          <a:xfrm>
            <a:off x="6710247" y="20761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5" name="Oval 32"/>
          <p:cNvSpPr>
            <a:spLocks noChangeArrowheads="1"/>
          </p:cNvSpPr>
          <p:nvPr/>
        </p:nvSpPr>
        <p:spPr bwMode="auto">
          <a:xfrm>
            <a:off x="7356045" y="484929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6" name="Line 61"/>
          <p:cNvSpPr>
            <a:spLocks noChangeShapeType="1"/>
          </p:cNvSpPr>
          <p:nvPr/>
        </p:nvSpPr>
        <p:spPr bwMode="auto">
          <a:xfrm>
            <a:off x="7298895" y="4840570"/>
            <a:ext cx="228600" cy="0"/>
          </a:xfrm>
          <a:prstGeom prst="line">
            <a:avLst/>
          </a:prstGeom>
          <a:noFill/>
          <a:ln w="28575">
            <a:solidFill>
              <a:srgbClr val="00FF00"/>
            </a:solidFill>
            <a:round/>
            <a:headEnd/>
            <a:tailEnd/>
          </a:ln>
          <a:effectLst/>
        </p:spPr>
        <p:txBody>
          <a:bodyPr wrap="none" anchor="ctr"/>
          <a:lstStyle/>
          <a:p>
            <a:endParaRPr lang="fr-FR"/>
          </a:p>
        </p:txBody>
      </p:sp>
      <p:sp>
        <p:nvSpPr>
          <p:cNvPr id="127" name="Line 71"/>
          <p:cNvSpPr>
            <a:spLocks noChangeShapeType="1"/>
          </p:cNvSpPr>
          <p:nvPr/>
        </p:nvSpPr>
        <p:spPr bwMode="auto">
          <a:xfrm rot="5400000" flipH="1">
            <a:off x="2247210" y="3941729"/>
            <a:ext cx="45719" cy="1347227"/>
          </a:xfrm>
          <a:prstGeom prst="line">
            <a:avLst/>
          </a:prstGeom>
          <a:noFill/>
          <a:ln w="28575">
            <a:solidFill>
              <a:srgbClr val="00FF00"/>
            </a:solidFill>
            <a:round/>
            <a:headEnd/>
            <a:tailEnd/>
          </a:ln>
          <a:effectLst/>
        </p:spPr>
        <p:txBody>
          <a:bodyPr wrap="none" anchor="ctr"/>
          <a:lstStyle/>
          <a:p>
            <a:endParaRPr lang="fr-FR"/>
          </a:p>
        </p:txBody>
      </p:sp>
      <p:sp>
        <p:nvSpPr>
          <p:cNvPr id="137" name="Line 36"/>
          <p:cNvSpPr>
            <a:spLocks noChangeShapeType="1"/>
          </p:cNvSpPr>
          <p:nvPr/>
        </p:nvSpPr>
        <p:spPr bwMode="auto">
          <a:xfrm>
            <a:off x="6178396" y="4619463"/>
            <a:ext cx="1143000" cy="0"/>
          </a:xfrm>
          <a:prstGeom prst="line">
            <a:avLst/>
          </a:prstGeom>
          <a:noFill/>
          <a:ln w="28575">
            <a:solidFill>
              <a:srgbClr val="00FF00"/>
            </a:solidFill>
            <a:round/>
            <a:headEnd/>
            <a:tailEnd/>
          </a:ln>
          <a:effectLst/>
        </p:spPr>
        <p:txBody>
          <a:bodyPr wrap="none" anchor="ctr"/>
          <a:lstStyle/>
          <a:p>
            <a:endParaRPr lang="fr-FR"/>
          </a:p>
        </p:txBody>
      </p:sp>
      <p:sp>
        <p:nvSpPr>
          <p:cNvPr id="138" name="Text Box 76"/>
          <p:cNvSpPr txBox="1">
            <a:spLocks noChangeArrowheads="1"/>
          </p:cNvSpPr>
          <p:nvPr/>
        </p:nvSpPr>
        <p:spPr bwMode="auto">
          <a:xfrm>
            <a:off x="6483183" y="2499148"/>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2</a:t>
            </a:r>
            <a:endParaRPr lang="en-US" sz="1400" b="1" dirty="0">
              <a:solidFill>
                <a:srgbClr val="7030A0"/>
              </a:solidFill>
            </a:endParaRPr>
          </a:p>
        </p:txBody>
      </p:sp>
      <p:sp>
        <p:nvSpPr>
          <p:cNvPr id="139" name="Text Box 76"/>
          <p:cNvSpPr txBox="1">
            <a:spLocks noChangeArrowheads="1"/>
          </p:cNvSpPr>
          <p:nvPr/>
        </p:nvSpPr>
        <p:spPr bwMode="auto">
          <a:xfrm rot="5400000">
            <a:off x="7684262" y="3170426"/>
            <a:ext cx="690278" cy="307777"/>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3</a:t>
            </a:r>
            <a:endParaRPr lang="en-US" sz="1400" b="1" dirty="0">
              <a:solidFill>
                <a:srgbClr val="7030A0"/>
              </a:solidFill>
            </a:endParaRPr>
          </a:p>
        </p:txBody>
      </p:sp>
      <p:sp>
        <p:nvSpPr>
          <p:cNvPr id="141" name="Line 3"/>
          <p:cNvSpPr>
            <a:spLocks noChangeShapeType="1"/>
          </p:cNvSpPr>
          <p:nvPr/>
        </p:nvSpPr>
        <p:spPr bwMode="auto">
          <a:xfrm>
            <a:off x="7126232" y="1846288"/>
            <a:ext cx="342900" cy="0"/>
          </a:xfrm>
          <a:prstGeom prst="line">
            <a:avLst/>
          </a:prstGeom>
          <a:noFill/>
          <a:ln w="28575">
            <a:solidFill>
              <a:schemeClr val="tx1"/>
            </a:solidFill>
            <a:round/>
            <a:headEnd/>
            <a:tailEnd/>
          </a:ln>
          <a:effectLst/>
        </p:spPr>
        <p:txBody>
          <a:bodyPr wrap="none" anchor="ctr"/>
          <a:lstStyle/>
          <a:p>
            <a:endParaRPr lang="fr-FR"/>
          </a:p>
        </p:txBody>
      </p:sp>
      <p:sp>
        <p:nvSpPr>
          <p:cNvPr id="142" name="Line 3"/>
          <p:cNvSpPr>
            <a:spLocks noChangeShapeType="1"/>
          </p:cNvSpPr>
          <p:nvPr/>
        </p:nvSpPr>
        <p:spPr bwMode="auto">
          <a:xfrm>
            <a:off x="7351084" y="1846288"/>
            <a:ext cx="342900" cy="0"/>
          </a:xfrm>
          <a:prstGeom prst="line">
            <a:avLst/>
          </a:prstGeom>
          <a:noFill/>
          <a:ln w="28575">
            <a:solidFill>
              <a:schemeClr val="tx1"/>
            </a:solidFill>
            <a:round/>
            <a:headEnd/>
            <a:tailEnd/>
          </a:ln>
          <a:effectLst/>
        </p:spPr>
        <p:txBody>
          <a:bodyPr wrap="none" anchor="ctr"/>
          <a:lstStyle/>
          <a:p>
            <a:endParaRPr lang="fr-FR"/>
          </a:p>
        </p:txBody>
      </p:sp>
      <p:sp>
        <p:nvSpPr>
          <p:cNvPr id="143" name="Rectangle 27"/>
          <p:cNvSpPr>
            <a:spLocks noChangeArrowheads="1"/>
          </p:cNvSpPr>
          <p:nvPr/>
        </p:nvSpPr>
        <p:spPr bwMode="auto">
          <a:xfrm>
            <a:off x="768670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44" name="Line 28"/>
          <p:cNvSpPr>
            <a:spLocks noChangeShapeType="1"/>
          </p:cNvSpPr>
          <p:nvPr/>
        </p:nvSpPr>
        <p:spPr bwMode="auto">
          <a:xfrm>
            <a:off x="7901014" y="18313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45" name="Line 30"/>
          <p:cNvSpPr>
            <a:spLocks noChangeShapeType="1"/>
          </p:cNvSpPr>
          <p:nvPr/>
        </p:nvSpPr>
        <p:spPr bwMode="auto">
          <a:xfrm>
            <a:off x="8172474" y="18313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46" name="Oval 32"/>
          <p:cNvSpPr>
            <a:spLocks noChangeArrowheads="1"/>
          </p:cNvSpPr>
          <p:nvPr/>
        </p:nvSpPr>
        <p:spPr bwMode="auto">
          <a:xfrm>
            <a:off x="8001024" y="21660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47" name="Oval 33"/>
          <p:cNvSpPr>
            <a:spLocks noChangeArrowheads="1"/>
          </p:cNvSpPr>
          <p:nvPr/>
        </p:nvSpPr>
        <p:spPr bwMode="auto">
          <a:xfrm>
            <a:off x="7800998"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8" name="Oval 34"/>
          <p:cNvSpPr>
            <a:spLocks noChangeArrowheads="1"/>
          </p:cNvSpPr>
          <p:nvPr/>
        </p:nvSpPr>
        <p:spPr bwMode="auto">
          <a:xfrm>
            <a:off x="8229624"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9" name="Text Box 35"/>
          <p:cNvSpPr txBox="1">
            <a:spLocks noChangeArrowheads="1"/>
          </p:cNvSpPr>
          <p:nvPr/>
        </p:nvSpPr>
        <p:spPr bwMode="auto">
          <a:xfrm>
            <a:off x="7597755" y="11455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50" name="Line 29"/>
          <p:cNvSpPr>
            <a:spLocks noChangeShapeType="1"/>
          </p:cNvSpPr>
          <p:nvPr/>
        </p:nvSpPr>
        <p:spPr bwMode="auto">
          <a:xfrm>
            <a:off x="7678044" y="1837546"/>
            <a:ext cx="228600" cy="0"/>
          </a:xfrm>
          <a:prstGeom prst="line">
            <a:avLst/>
          </a:prstGeom>
          <a:noFill/>
          <a:ln w="28575">
            <a:solidFill>
              <a:schemeClr val="tx1"/>
            </a:solidFill>
            <a:round/>
            <a:headEnd/>
            <a:tailEnd/>
          </a:ln>
          <a:effectLst/>
        </p:spPr>
        <p:txBody>
          <a:bodyPr wrap="none" anchor="ctr"/>
          <a:lstStyle/>
          <a:p>
            <a:endParaRPr lang="fr-FR"/>
          </a:p>
        </p:txBody>
      </p:sp>
      <p:sp>
        <p:nvSpPr>
          <p:cNvPr id="151" name="Oval 32"/>
          <p:cNvSpPr>
            <a:spLocks noChangeArrowheads="1"/>
          </p:cNvSpPr>
          <p:nvPr/>
        </p:nvSpPr>
        <p:spPr bwMode="auto">
          <a:xfrm>
            <a:off x="8001024" y="20786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1" name="Line 29"/>
          <p:cNvSpPr>
            <a:spLocks noChangeShapeType="1"/>
          </p:cNvSpPr>
          <p:nvPr/>
        </p:nvSpPr>
        <p:spPr bwMode="auto">
          <a:xfrm>
            <a:off x="7929586" y="2047408"/>
            <a:ext cx="228600" cy="0"/>
          </a:xfrm>
          <a:prstGeom prst="line">
            <a:avLst/>
          </a:prstGeom>
          <a:noFill/>
          <a:ln w="28575">
            <a:solidFill>
              <a:schemeClr val="tx1"/>
            </a:solidFill>
            <a:round/>
            <a:headEnd/>
            <a:tailEnd/>
          </a:ln>
          <a:effectLst/>
        </p:spPr>
        <p:txBody>
          <a:bodyPr wrap="none" anchor="ctr"/>
          <a:lstStyle/>
          <a:p>
            <a:endParaRPr lang="fr-FR"/>
          </a:p>
        </p:txBody>
      </p:sp>
      <p:sp>
        <p:nvSpPr>
          <p:cNvPr id="162" name="Line 70"/>
          <p:cNvSpPr>
            <a:spLocks noChangeShapeType="1"/>
          </p:cNvSpPr>
          <p:nvPr/>
        </p:nvSpPr>
        <p:spPr bwMode="auto">
          <a:xfrm>
            <a:off x="5712468" y="1831298"/>
            <a:ext cx="400050" cy="0"/>
          </a:xfrm>
          <a:prstGeom prst="line">
            <a:avLst/>
          </a:prstGeom>
          <a:noFill/>
          <a:ln w="28575">
            <a:solidFill>
              <a:schemeClr val="tx1"/>
            </a:solidFill>
            <a:round/>
            <a:headEnd/>
            <a:tailEnd/>
          </a:ln>
          <a:effectLst/>
        </p:spPr>
        <p:txBody>
          <a:bodyPr wrap="none" anchor="ctr"/>
          <a:lstStyle/>
          <a:p>
            <a:endParaRPr lang="fr-FR"/>
          </a:p>
        </p:txBody>
      </p:sp>
      <p:sp>
        <p:nvSpPr>
          <p:cNvPr id="163" name="Line 70"/>
          <p:cNvSpPr>
            <a:spLocks noChangeShapeType="1"/>
          </p:cNvSpPr>
          <p:nvPr/>
        </p:nvSpPr>
        <p:spPr bwMode="auto">
          <a:xfrm>
            <a:off x="3386132" y="1860574"/>
            <a:ext cx="400050" cy="0"/>
          </a:xfrm>
          <a:prstGeom prst="line">
            <a:avLst/>
          </a:prstGeom>
          <a:noFill/>
          <a:ln w="28575">
            <a:solidFill>
              <a:schemeClr val="tx1"/>
            </a:solidFill>
            <a:round/>
            <a:headEnd/>
            <a:tailEnd/>
          </a:ln>
          <a:effectLst/>
        </p:spPr>
        <p:txBody>
          <a:bodyPr wrap="none" anchor="ctr"/>
          <a:lstStyle/>
          <a:p>
            <a:endParaRPr lang="fr-FR"/>
          </a:p>
        </p:txBody>
      </p:sp>
      <p:sp>
        <p:nvSpPr>
          <p:cNvPr id="164" name="Line 70"/>
          <p:cNvSpPr>
            <a:spLocks noChangeShapeType="1"/>
          </p:cNvSpPr>
          <p:nvPr/>
        </p:nvSpPr>
        <p:spPr bwMode="auto">
          <a:xfrm>
            <a:off x="4949841" y="1848786"/>
            <a:ext cx="400050" cy="0"/>
          </a:xfrm>
          <a:prstGeom prst="line">
            <a:avLst/>
          </a:prstGeom>
          <a:noFill/>
          <a:ln w="28575">
            <a:solidFill>
              <a:srgbClr val="00FF00"/>
            </a:solidFill>
            <a:round/>
            <a:headEnd/>
            <a:tailEnd/>
          </a:ln>
          <a:effectLst/>
        </p:spPr>
        <p:txBody>
          <a:bodyPr wrap="none" anchor="ctr"/>
          <a:lstStyle/>
          <a:p>
            <a:endParaRPr lang="fr-FR"/>
          </a:p>
        </p:txBody>
      </p:sp>
      <p:sp>
        <p:nvSpPr>
          <p:cNvPr id="165" name="Line 70"/>
          <p:cNvSpPr>
            <a:spLocks noChangeShapeType="1"/>
          </p:cNvSpPr>
          <p:nvPr/>
        </p:nvSpPr>
        <p:spPr bwMode="auto">
          <a:xfrm>
            <a:off x="4572000" y="1848786"/>
            <a:ext cx="936000" cy="0"/>
          </a:xfrm>
          <a:prstGeom prst="line">
            <a:avLst/>
          </a:prstGeom>
          <a:noFill/>
          <a:ln w="28575">
            <a:solidFill>
              <a:schemeClr val="tx1"/>
            </a:solidFill>
            <a:round/>
            <a:headEnd/>
            <a:tailEnd/>
          </a:ln>
          <a:effectLst/>
        </p:spPr>
        <p:txBody>
          <a:bodyPr wrap="none" anchor="ctr"/>
          <a:lstStyle/>
          <a:p>
            <a:endParaRPr lang="fr-FR"/>
          </a:p>
        </p:txBody>
      </p:sp>
      <p:sp>
        <p:nvSpPr>
          <p:cNvPr id="166" name="Line 3"/>
          <p:cNvSpPr>
            <a:spLocks noChangeShapeType="1"/>
          </p:cNvSpPr>
          <p:nvPr/>
        </p:nvSpPr>
        <p:spPr bwMode="auto">
          <a:xfrm>
            <a:off x="6892011" y="1848786"/>
            <a:ext cx="342900" cy="0"/>
          </a:xfrm>
          <a:prstGeom prst="line">
            <a:avLst/>
          </a:prstGeom>
          <a:noFill/>
          <a:ln w="28575">
            <a:solidFill>
              <a:schemeClr val="tx1"/>
            </a:solidFill>
            <a:round/>
            <a:headEnd/>
            <a:tailEnd/>
          </a:ln>
          <a:effectLst/>
        </p:spPr>
        <p:txBody>
          <a:bodyPr wrap="none" anchor="ctr"/>
          <a:lstStyle/>
          <a:p>
            <a:endParaRPr lang="fr-FR"/>
          </a:p>
        </p:txBody>
      </p:sp>
      <p:sp>
        <p:nvSpPr>
          <p:cNvPr id="170" name="Line 70"/>
          <p:cNvSpPr>
            <a:spLocks noChangeShapeType="1"/>
          </p:cNvSpPr>
          <p:nvPr/>
        </p:nvSpPr>
        <p:spPr bwMode="auto">
          <a:xfrm>
            <a:off x="8143900" y="1851284"/>
            <a:ext cx="400050" cy="0"/>
          </a:xfrm>
          <a:prstGeom prst="line">
            <a:avLst/>
          </a:prstGeom>
          <a:noFill/>
          <a:ln w="28575">
            <a:solidFill>
              <a:schemeClr val="tx1"/>
            </a:solidFill>
            <a:round/>
            <a:headEnd/>
            <a:tailEnd/>
          </a:ln>
          <a:effectLst/>
        </p:spPr>
        <p:txBody>
          <a:bodyPr wrap="none" anchor="ctr"/>
          <a:lstStyle/>
          <a:p>
            <a:endParaRPr lang="fr-FR"/>
          </a:p>
        </p:txBody>
      </p:sp>
      <p:sp>
        <p:nvSpPr>
          <p:cNvPr id="171" name="Line 70"/>
          <p:cNvSpPr>
            <a:spLocks noChangeShapeType="1"/>
          </p:cNvSpPr>
          <p:nvPr/>
        </p:nvSpPr>
        <p:spPr bwMode="auto">
          <a:xfrm>
            <a:off x="8435388" y="1851284"/>
            <a:ext cx="180000" cy="0"/>
          </a:xfrm>
          <a:prstGeom prst="line">
            <a:avLst/>
          </a:prstGeom>
          <a:noFill/>
          <a:ln w="28575">
            <a:solidFill>
              <a:schemeClr val="tx2">
                <a:lumMod val="75000"/>
              </a:schemeClr>
            </a:solidFill>
            <a:round/>
            <a:headEnd/>
            <a:tailEnd/>
          </a:ln>
          <a:effectLst/>
        </p:spPr>
        <p:txBody>
          <a:bodyPr wrap="none" anchor="ctr"/>
          <a:lstStyle/>
          <a:p>
            <a:endParaRPr lang="fr-FR"/>
          </a:p>
        </p:txBody>
      </p:sp>
      <p:sp>
        <p:nvSpPr>
          <p:cNvPr id="172" name="Line 70"/>
          <p:cNvSpPr>
            <a:spLocks noChangeShapeType="1"/>
          </p:cNvSpPr>
          <p:nvPr/>
        </p:nvSpPr>
        <p:spPr bwMode="auto">
          <a:xfrm>
            <a:off x="7520015" y="4624460"/>
            <a:ext cx="400050" cy="0"/>
          </a:xfrm>
          <a:prstGeom prst="line">
            <a:avLst/>
          </a:prstGeom>
          <a:noFill/>
          <a:ln w="28575">
            <a:solidFill>
              <a:srgbClr val="00FF00"/>
            </a:solidFill>
            <a:round/>
            <a:headEnd/>
            <a:tailEnd/>
          </a:ln>
          <a:effectLst/>
        </p:spPr>
        <p:txBody>
          <a:bodyPr wrap="none" anchor="ctr"/>
          <a:lstStyle/>
          <a:p>
            <a:endParaRPr lang="fr-FR"/>
          </a:p>
        </p:txBody>
      </p:sp>
      <p:sp>
        <p:nvSpPr>
          <p:cNvPr id="173" name="Line 70"/>
          <p:cNvSpPr>
            <a:spLocks noChangeShapeType="1"/>
          </p:cNvSpPr>
          <p:nvPr/>
        </p:nvSpPr>
        <p:spPr bwMode="auto">
          <a:xfrm>
            <a:off x="7846049" y="4624465"/>
            <a:ext cx="729000" cy="0"/>
          </a:xfrm>
          <a:prstGeom prst="line">
            <a:avLst/>
          </a:prstGeom>
          <a:noFill/>
          <a:ln w="28575">
            <a:solidFill>
              <a:srgbClr val="00FF00"/>
            </a:solidFill>
            <a:round/>
            <a:headEnd/>
            <a:tailEnd/>
          </a:ln>
          <a:effectLst/>
        </p:spPr>
        <p:txBody>
          <a:bodyPr wrap="none" anchor="ctr"/>
          <a:lstStyle/>
          <a:p>
            <a:endParaRPr lang="fr-FR"/>
          </a:p>
        </p:txBody>
      </p:sp>
      <p:sp>
        <p:nvSpPr>
          <p:cNvPr id="176" name="Line 68"/>
          <p:cNvSpPr>
            <a:spLocks noChangeShapeType="1"/>
          </p:cNvSpPr>
          <p:nvPr/>
        </p:nvSpPr>
        <p:spPr bwMode="auto">
          <a:xfrm rot="5400000">
            <a:off x="8056060" y="4078184"/>
            <a:ext cx="1116000" cy="0"/>
          </a:xfrm>
          <a:prstGeom prst="line">
            <a:avLst/>
          </a:prstGeom>
          <a:noFill/>
          <a:ln w="28575">
            <a:solidFill>
              <a:srgbClr val="00FF00"/>
            </a:solidFill>
            <a:round/>
            <a:headEnd/>
            <a:tailEnd/>
          </a:ln>
          <a:effectLst/>
        </p:spPr>
        <p:txBody>
          <a:bodyPr wrap="none" anchor="ctr"/>
          <a:lstStyle/>
          <a:p>
            <a:endParaRPr lang="fr-FR"/>
          </a:p>
        </p:txBody>
      </p:sp>
      <p:sp>
        <p:nvSpPr>
          <p:cNvPr id="177" name="Line 68"/>
          <p:cNvSpPr>
            <a:spLocks noChangeShapeType="1"/>
          </p:cNvSpPr>
          <p:nvPr/>
        </p:nvSpPr>
        <p:spPr bwMode="auto">
          <a:xfrm rot="5400000">
            <a:off x="7974691" y="2458796"/>
            <a:ext cx="1260000" cy="0"/>
          </a:xfrm>
          <a:prstGeom prst="line">
            <a:avLst/>
          </a:prstGeom>
          <a:noFill/>
          <a:ln w="28575">
            <a:solidFill>
              <a:schemeClr val="tx1"/>
            </a:solidFill>
            <a:round/>
            <a:headEnd/>
            <a:tailEnd/>
          </a:ln>
          <a:effectLst/>
        </p:spPr>
        <p:txBody>
          <a:bodyPr wrap="none" anchor="ctr"/>
          <a:lstStyle/>
          <a:p>
            <a:endParaRPr lang="fr-FR"/>
          </a:p>
        </p:txBody>
      </p:sp>
      <p:sp>
        <p:nvSpPr>
          <p:cNvPr id="178" name="Line 72"/>
          <p:cNvSpPr>
            <a:spLocks noChangeShapeType="1"/>
          </p:cNvSpPr>
          <p:nvPr/>
        </p:nvSpPr>
        <p:spPr bwMode="auto">
          <a:xfrm>
            <a:off x="1603590" y="4437060"/>
            <a:ext cx="0" cy="152400"/>
          </a:xfrm>
          <a:prstGeom prst="line">
            <a:avLst/>
          </a:prstGeom>
          <a:noFill/>
          <a:ln w="28575">
            <a:solidFill>
              <a:srgbClr val="00FF00"/>
            </a:solidFill>
            <a:round/>
            <a:headEnd/>
            <a:tailEnd/>
          </a:ln>
          <a:effectLst/>
        </p:spPr>
        <p:txBody>
          <a:bodyPr wrap="none" anchor="ctr"/>
          <a:lstStyle/>
          <a:p>
            <a:endParaRPr lang="fr-FR"/>
          </a:p>
        </p:txBody>
      </p:sp>
      <p:sp>
        <p:nvSpPr>
          <p:cNvPr id="179" name="Ellipse 178"/>
          <p:cNvSpPr/>
          <p:nvPr/>
        </p:nvSpPr>
        <p:spPr>
          <a:xfrm>
            <a:off x="2928926"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0" name="Ellipse 179"/>
          <p:cNvSpPr/>
          <p:nvPr/>
        </p:nvSpPr>
        <p:spPr>
          <a:xfrm>
            <a:off x="6289329"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1" name="Ellipse 180"/>
          <p:cNvSpPr/>
          <p:nvPr/>
        </p:nvSpPr>
        <p:spPr>
          <a:xfrm rot="5400000">
            <a:off x="7142813" y="3061741"/>
            <a:ext cx="1139252" cy="3822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accent1">
                    <a:lumMod val="50000"/>
                  </a:schemeClr>
                </a:solidFill>
              </a:rPr>
              <a:t>N.O</a:t>
            </a:r>
            <a:endParaRPr lang="fr-FR" b="1" dirty="0">
              <a:solidFill>
                <a:schemeClr val="accent1">
                  <a:lumMod val="50000"/>
                </a:schemeClr>
              </a:solidFill>
            </a:endParaRPr>
          </a:p>
        </p:txBody>
      </p:sp>
      <p:sp>
        <p:nvSpPr>
          <p:cNvPr id="152" name="Line 82"/>
          <p:cNvSpPr>
            <a:spLocks noChangeShapeType="1"/>
          </p:cNvSpPr>
          <p:nvPr/>
        </p:nvSpPr>
        <p:spPr bwMode="auto">
          <a:xfrm flipV="1">
            <a:off x="8427253" y="2915582"/>
            <a:ext cx="54000" cy="152400"/>
          </a:xfrm>
          <a:prstGeom prst="line">
            <a:avLst/>
          </a:prstGeom>
          <a:noFill/>
          <a:ln w="28575">
            <a:solidFill>
              <a:srgbClr val="00FF00"/>
            </a:solidFill>
            <a:round/>
            <a:headEnd/>
            <a:tailEnd/>
          </a:ln>
          <a:effectLst/>
        </p:spPr>
        <p:txBody>
          <a:bodyPr wrap="none" anchor="ctr"/>
          <a:lstStyle/>
          <a:p>
            <a:endParaRPr lang="fr-FR" dirty="0"/>
          </a:p>
        </p:txBody>
      </p:sp>
      <p:sp>
        <p:nvSpPr>
          <p:cNvPr id="153" name="Rectangle 40"/>
          <p:cNvSpPr>
            <a:spLocks noChangeArrowheads="1"/>
          </p:cNvSpPr>
          <p:nvPr/>
        </p:nvSpPr>
        <p:spPr bwMode="auto">
          <a:xfrm rot="14766614">
            <a:off x="8384488" y="293936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55" name="Oval 10"/>
          <p:cNvSpPr>
            <a:spLocks noChangeArrowheads="1"/>
          </p:cNvSpPr>
          <p:nvPr/>
        </p:nvSpPr>
        <p:spPr bwMode="auto">
          <a:xfrm>
            <a:off x="1943082"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56" name="Rectangle 27"/>
          <p:cNvSpPr>
            <a:spLocks noChangeArrowheads="1"/>
          </p:cNvSpPr>
          <p:nvPr/>
        </p:nvSpPr>
        <p:spPr bwMode="auto">
          <a:xfrm>
            <a:off x="4000496" y="1514468"/>
            <a:ext cx="797532"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57" name="Line 28"/>
          <p:cNvSpPr>
            <a:spLocks noChangeShapeType="1"/>
          </p:cNvSpPr>
          <p:nvPr/>
        </p:nvSpPr>
        <p:spPr bwMode="auto">
          <a:xfrm>
            <a:off x="4340828" y="1828783"/>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58" name="Line 29"/>
          <p:cNvSpPr>
            <a:spLocks noChangeShapeType="1"/>
          </p:cNvSpPr>
          <p:nvPr/>
        </p:nvSpPr>
        <p:spPr bwMode="auto">
          <a:xfrm>
            <a:off x="4329585" y="2057383"/>
            <a:ext cx="228600" cy="0"/>
          </a:xfrm>
          <a:prstGeom prst="line">
            <a:avLst/>
          </a:prstGeom>
          <a:noFill/>
          <a:ln w="28575">
            <a:solidFill>
              <a:schemeClr val="tx1"/>
            </a:solidFill>
            <a:round/>
            <a:headEnd/>
            <a:tailEnd/>
          </a:ln>
          <a:effectLst/>
        </p:spPr>
        <p:txBody>
          <a:bodyPr wrap="none" anchor="ctr"/>
          <a:lstStyle/>
          <a:p>
            <a:endParaRPr lang="fr-FR"/>
          </a:p>
        </p:txBody>
      </p:sp>
      <p:sp>
        <p:nvSpPr>
          <p:cNvPr id="159" name="Line 30"/>
          <p:cNvSpPr>
            <a:spLocks noChangeShapeType="1"/>
          </p:cNvSpPr>
          <p:nvPr/>
        </p:nvSpPr>
        <p:spPr bwMode="auto">
          <a:xfrm>
            <a:off x="4569428" y="1828783"/>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60" name="Oval 31"/>
          <p:cNvSpPr>
            <a:spLocks noChangeArrowheads="1"/>
          </p:cNvSpPr>
          <p:nvPr/>
        </p:nvSpPr>
        <p:spPr bwMode="auto">
          <a:xfrm>
            <a:off x="4397978" y="20573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7" name="Oval 32"/>
          <p:cNvSpPr>
            <a:spLocks noChangeArrowheads="1"/>
          </p:cNvSpPr>
          <p:nvPr/>
        </p:nvSpPr>
        <p:spPr bwMode="auto">
          <a:xfrm>
            <a:off x="4397978" y="21335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8" name="Oval 33"/>
          <p:cNvSpPr>
            <a:spLocks noChangeArrowheads="1"/>
          </p:cNvSpPr>
          <p:nvPr/>
        </p:nvSpPr>
        <p:spPr bwMode="auto">
          <a:xfrm>
            <a:off x="4112228"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69" name="Oval 34"/>
          <p:cNvSpPr>
            <a:spLocks noChangeArrowheads="1"/>
          </p:cNvSpPr>
          <p:nvPr/>
        </p:nvSpPr>
        <p:spPr bwMode="auto">
          <a:xfrm>
            <a:off x="4572000"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74" name="Text Box 35"/>
          <p:cNvSpPr txBox="1">
            <a:spLocks noChangeArrowheads="1"/>
          </p:cNvSpPr>
          <p:nvPr/>
        </p:nvSpPr>
        <p:spPr bwMode="auto">
          <a:xfrm>
            <a:off x="4055078" y="1142984"/>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83" name="Line 70"/>
          <p:cNvSpPr>
            <a:spLocks noChangeShapeType="1"/>
          </p:cNvSpPr>
          <p:nvPr/>
        </p:nvSpPr>
        <p:spPr bwMode="auto">
          <a:xfrm>
            <a:off x="3714744" y="1848769"/>
            <a:ext cx="612000" cy="0"/>
          </a:xfrm>
          <a:prstGeom prst="line">
            <a:avLst/>
          </a:prstGeom>
          <a:noFill/>
          <a:ln w="28575">
            <a:solidFill>
              <a:schemeClr val="tx1"/>
            </a:solidFill>
            <a:round/>
            <a:headEnd/>
            <a:tailEnd/>
          </a:ln>
          <a:effectLst/>
        </p:spPr>
        <p:txBody>
          <a:bodyPr wrap="none" anchor="ctr"/>
          <a:lstStyle/>
          <a:p>
            <a:endParaRPr lang="fr-FR"/>
          </a:p>
        </p:txBody>
      </p:sp>
      <p:sp>
        <p:nvSpPr>
          <p:cNvPr id="184" name="Oval 9"/>
          <p:cNvSpPr>
            <a:spLocks noChangeArrowheads="1"/>
          </p:cNvSpPr>
          <p:nvPr/>
        </p:nvSpPr>
        <p:spPr bwMode="auto">
          <a:xfrm>
            <a:off x="2285984" y="1714488"/>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5" name="Oval 9"/>
          <p:cNvSpPr>
            <a:spLocks noChangeArrowheads="1"/>
          </p:cNvSpPr>
          <p:nvPr/>
        </p:nvSpPr>
        <p:spPr bwMode="auto">
          <a:xfrm>
            <a:off x="1943082" y="1709726"/>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7" name="Oval 9"/>
          <p:cNvSpPr>
            <a:spLocks noChangeArrowheads="1"/>
          </p:cNvSpPr>
          <p:nvPr/>
        </p:nvSpPr>
        <p:spPr bwMode="auto">
          <a:xfrm>
            <a:off x="3571868" y="1661410"/>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8" name="Oval 9"/>
          <p:cNvSpPr>
            <a:spLocks noChangeArrowheads="1"/>
          </p:cNvSpPr>
          <p:nvPr/>
        </p:nvSpPr>
        <p:spPr bwMode="auto">
          <a:xfrm>
            <a:off x="4086222" y="1661410"/>
            <a:ext cx="7200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9" name="Oval 24"/>
          <p:cNvSpPr>
            <a:spLocks noChangeArrowheads="1"/>
          </p:cNvSpPr>
          <p:nvPr/>
        </p:nvSpPr>
        <p:spPr bwMode="auto">
          <a:xfrm>
            <a:off x="3000364"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2" name="Oval 34"/>
          <p:cNvSpPr>
            <a:spLocks noChangeArrowheads="1"/>
          </p:cNvSpPr>
          <p:nvPr/>
        </p:nvSpPr>
        <p:spPr bwMode="auto">
          <a:xfrm>
            <a:off x="4572000"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3" name="AutoShape 81"/>
          <p:cNvSpPr>
            <a:spLocks noChangeArrowheads="1"/>
          </p:cNvSpPr>
          <p:nvPr/>
        </p:nvSpPr>
        <p:spPr bwMode="auto">
          <a:xfrm>
            <a:off x="4931771" y="1713876"/>
            <a:ext cx="171450" cy="228600"/>
          </a:xfrm>
          <a:prstGeom prst="irregularSeal2">
            <a:avLst/>
          </a:prstGeom>
          <a:solidFill>
            <a:srgbClr val="FF0000"/>
          </a:solidFill>
          <a:ln w="9525">
            <a:solidFill>
              <a:schemeClr val="tx1"/>
            </a:solidFill>
            <a:miter lim="800000"/>
            <a:headEnd/>
            <a:tailEnd/>
          </a:ln>
          <a:effectLst/>
        </p:spPr>
        <p:txBody>
          <a:bodyPr wrap="none" anchor="ctr"/>
          <a:lstStyle/>
          <a:p>
            <a:endParaRPr lang="fr-FR"/>
          </a:p>
        </p:txBody>
      </p:sp>
      <p:sp>
        <p:nvSpPr>
          <p:cNvPr id="194" name="Éclair 193"/>
          <p:cNvSpPr/>
          <p:nvPr/>
        </p:nvSpPr>
        <p:spPr>
          <a:xfrm>
            <a:off x="4847453" y="1214204"/>
            <a:ext cx="168640" cy="479685"/>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5" name="Rectangle à coins arrondis 194"/>
          <p:cNvSpPr/>
          <p:nvPr/>
        </p:nvSpPr>
        <p:spPr>
          <a:xfrm>
            <a:off x="4214810" y="785794"/>
            <a:ext cx="1337873" cy="4497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rgbClr val="FF0000"/>
                </a:solidFill>
              </a:rPr>
              <a:t>Defaut</a:t>
            </a:r>
            <a:endParaRPr lang="fr-FR" b="1" dirty="0">
              <a:solidFill>
                <a:srgbClr val="FF0000"/>
              </a:solidFill>
            </a:endParaRPr>
          </a:p>
        </p:txBody>
      </p:sp>
      <p:sp>
        <p:nvSpPr>
          <p:cNvPr id="175" name="Éclair 174"/>
          <p:cNvSpPr/>
          <p:nvPr/>
        </p:nvSpPr>
        <p:spPr>
          <a:xfrm>
            <a:off x="1098966" y="1138106"/>
            <a:ext cx="168640" cy="479685"/>
          </a:xfrm>
          <a:prstGeom prst="lightningBol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6" name="ZoneTexte 185"/>
          <p:cNvSpPr txBox="1"/>
          <p:nvPr/>
        </p:nvSpPr>
        <p:spPr>
          <a:xfrm>
            <a:off x="0" y="785794"/>
            <a:ext cx="2091128" cy="338554"/>
          </a:xfrm>
          <a:prstGeom prst="rect">
            <a:avLst/>
          </a:prstGeom>
          <a:noFill/>
        </p:spPr>
        <p:txBody>
          <a:bodyPr wrap="square" rtlCol="0">
            <a:spAutoFit/>
          </a:bodyPr>
          <a:lstStyle/>
          <a:p>
            <a:r>
              <a:rPr lang="fr-FR" sz="1600" b="1" i="1" dirty="0" smtClean="0">
                <a:solidFill>
                  <a:schemeClr val="accent6">
                    <a:lumMod val="50000"/>
                  </a:schemeClr>
                </a:solidFill>
              </a:rPr>
              <a:t>Déclenchement du DJ</a:t>
            </a:r>
            <a:endParaRPr lang="fr-FR" sz="1600" b="1" i="1" dirty="0">
              <a:solidFill>
                <a:schemeClr val="accent6">
                  <a:lumMod val="50000"/>
                </a:schemeClr>
              </a:solidFill>
            </a:endParaRPr>
          </a:p>
        </p:txBody>
      </p:sp>
      <p:sp>
        <p:nvSpPr>
          <p:cNvPr id="191" name="Ellipse 190"/>
          <p:cNvSpPr/>
          <p:nvPr/>
        </p:nvSpPr>
        <p:spPr>
          <a:xfrm>
            <a:off x="2571736" y="1000108"/>
            <a:ext cx="1357322" cy="1571636"/>
          </a:xfrm>
          <a:prstGeom prst="ellipse">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6" name="Ellipse 195"/>
          <p:cNvSpPr/>
          <p:nvPr/>
        </p:nvSpPr>
        <p:spPr>
          <a:xfrm>
            <a:off x="6000760" y="1071546"/>
            <a:ext cx="1357322" cy="1571636"/>
          </a:xfrm>
          <a:prstGeom prst="ellipse">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7" name="Ellipse 196"/>
          <p:cNvSpPr/>
          <p:nvPr/>
        </p:nvSpPr>
        <p:spPr>
          <a:xfrm>
            <a:off x="7786678" y="2500306"/>
            <a:ext cx="1357322" cy="1571636"/>
          </a:xfrm>
          <a:prstGeom prst="ellipse">
            <a:avLst/>
          </a:prstGeom>
          <a:noFill/>
          <a:ln>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2" name="Line 30"/>
          <p:cNvSpPr>
            <a:spLocks noChangeShapeType="1"/>
          </p:cNvSpPr>
          <p:nvPr/>
        </p:nvSpPr>
        <p:spPr bwMode="auto">
          <a:xfrm>
            <a:off x="6879822" y="1828800"/>
            <a:ext cx="0" cy="228600"/>
          </a:xfrm>
          <a:prstGeom prst="line">
            <a:avLst/>
          </a:prstGeom>
          <a:noFill/>
          <a:ln w="38100" cmpd="dbl">
            <a:solidFill>
              <a:schemeClr val="tx1"/>
            </a:solidFill>
            <a:round/>
            <a:headEnd/>
            <a:tailEnd/>
          </a:ln>
          <a:effectLst/>
        </p:spPr>
        <p:txBody>
          <a:bodyPr wrap="none" anchor="ctr"/>
          <a:lstStyle/>
          <a:p>
            <a:endParaRPr lang="fr-FR"/>
          </a:p>
        </p:txBody>
      </p:sp>
      <p:pic>
        <p:nvPicPr>
          <p:cNvPr id="154" name="Picture 88"/>
          <p:cNvPicPr>
            <a:picLocks noChangeAspect="1" noChangeArrowheads="1"/>
          </p:cNvPicPr>
          <p:nvPr/>
        </p:nvPicPr>
        <p:blipFill>
          <a:blip r:embed="rId3"/>
          <a:srcRect/>
          <a:stretch>
            <a:fillRect/>
          </a:stretch>
        </p:blipFill>
        <p:spPr bwMode="auto">
          <a:xfrm>
            <a:off x="0" y="5072074"/>
            <a:ext cx="2285984" cy="1550989"/>
          </a:xfrm>
          <a:prstGeom prst="rect">
            <a:avLst/>
          </a:prstGeom>
          <a:noFill/>
          <a:ln w="9525">
            <a:noFill/>
            <a:miter lim="800000"/>
            <a:headEnd/>
            <a:tailEnd/>
          </a:ln>
          <a:effectLst/>
        </p:spPr>
      </p:pic>
      <p:sp>
        <p:nvSpPr>
          <p:cNvPr id="200" name="Espace réservé de la date 199"/>
          <p:cNvSpPr>
            <a:spLocks noGrp="1"/>
          </p:cNvSpPr>
          <p:nvPr>
            <p:ph type="dt" sz="half" idx="10"/>
          </p:nvPr>
        </p:nvSpPr>
        <p:spPr/>
        <p:txBody>
          <a:bodyPr/>
          <a:lstStyle/>
          <a:p>
            <a:fld id="{829230F0-B339-45B3-9417-49B7722BE374}" type="datetime1">
              <a:rPr lang="fr-FR" smtClean="0"/>
              <a:pPr/>
              <a:t>19/06/2016</a:t>
            </a:fld>
            <a:endParaRPr lang="fr-BE"/>
          </a:p>
        </p:txBody>
      </p:sp>
      <p:sp>
        <p:nvSpPr>
          <p:cNvPr id="201" name="Espace réservé du numéro de diapositive 200"/>
          <p:cNvSpPr>
            <a:spLocks noGrp="1"/>
          </p:cNvSpPr>
          <p:nvPr>
            <p:ph type="sldNum" sz="quarter" idx="12"/>
          </p:nvPr>
        </p:nvSpPr>
        <p:spPr/>
        <p:txBody>
          <a:bodyPr/>
          <a:lstStyle/>
          <a:p>
            <a:fld id="{CF4668DC-857F-487D-BFFA-8C0CA5037977}" type="slidenum">
              <a:rPr lang="fr-BE" smtClean="0"/>
              <a:pPr/>
              <a:t>22</a:t>
            </a:fld>
            <a:endParaRPr lang="fr-BE"/>
          </a:p>
        </p:txBody>
      </p:sp>
    </p:spTree>
    <p:extLst>
      <p:ext uri="{BB962C8B-B14F-4D97-AF65-F5344CB8AC3E}">
        <p14:creationId xmlns:p14="http://schemas.microsoft.com/office/powerpoint/2010/main" xmlns="" val="9444880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3381" y="1600200"/>
            <a:ext cx="83384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Ps1</a:t>
            </a:r>
            <a:endParaRPr lang="en-US" b="1" dirty="0">
              <a:solidFill>
                <a:schemeClr val="bg1"/>
              </a:solidFill>
              <a:latin typeface="Arial" charset="0"/>
            </a:endParaRPr>
          </a:p>
        </p:txBody>
      </p:sp>
      <p:sp>
        <p:nvSpPr>
          <p:cNvPr id="9" name="Line 4"/>
          <p:cNvSpPr>
            <a:spLocks noChangeShapeType="1"/>
          </p:cNvSpPr>
          <p:nvPr/>
        </p:nvSpPr>
        <p:spPr bwMode="auto">
          <a:xfrm flipV="1">
            <a:off x="1142976" y="1676400"/>
            <a:ext cx="228600" cy="152400"/>
          </a:xfrm>
          <a:prstGeom prst="line">
            <a:avLst/>
          </a:prstGeom>
          <a:noFill/>
          <a:ln w="28575">
            <a:solidFill>
              <a:srgbClr val="00FF00"/>
            </a:solidFill>
            <a:round/>
            <a:headEnd/>
            <a:tailEnd/>
          </a:ln>
          <a:effectLst/>
        </p:spPr>
        <p:txBody>
          <a:bodyPr wrap="none" anchor="ctr"/>
          <a:lstStyle/>
          <a:p>
            <a:endParaRPr lang="fr-FR"/>
          </a:p>
        </p:txBody>
      </p:sp>
      <p:sp>
        <p:nvSpPr>
          <p:cNvPr id="10" name="Rectangle 5"/>
          <p:cNvSpPr>
            <a:spLocks noChangeArrowheads="1"/>
          </p:cNvSpPr>
          <p:nvPr/>
        </p:nvSpPr>
        <p:spPr bwMode="auto">
          <a:xfrm>
            <a:off x="175734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 name="Rectangle 6"/>
          <p:cNvSpPr>
            <a:spLocks noChangeArrowheads="1"/>
          </p:cNvSpPr>
          <p:nvPr/>
        </p:nvSpPr>
        <p:spPr bwMode="auto">
          <a:xfrm rot="14766614">
            <a:off x="1203949" y="168592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2" name="Oval 7"/>
          <p:cNvSpPr>
            <a:spLocks noChangeArrowheads="1"/>
          </p:cNvSpPr>
          <p:nvPr/>
        </p:nvSpPr>
        <p:spPr bwMode="auto">
          <a:xfrm>
            <a:off x="2071670" y="21240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3" name="Oval 8"/>
          <p:cNvSpPr>
            <a:spLocks noChangeArrowheads="1"/>
          </p:cNvSpPr>
          <p:nvPr/>
        </p:nvSpPr>
        <p:spPr bwMode="auto">
          <a:xfrm>
            <a:off x="2071670" y="22002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5" name="Oval 10"/>
          <p:cNvSpPr>
            <a:spLocks noChangeArrowheads="1"/>
          </p:cNvSpPr>
          <p:nvPr/>
        </p:nvSpPr>
        <p:spPr bwMode="auto">
          <a:xfrm>
            <a:off x="2285984"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6" name="Text Box 11"/>
          <p:cNvSpPr txBox="1">
            <a:spLocks noChangeArrowheads="1"/>
          </p:cNvSpPr>
          <p:nvPr/>
        </p:nvSpPr>
        <p:spPr bwMode="auto">
          <a:xfrm>
            <a:off x="1785918" y="1209669"/>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7" name="Rectangle 12"/>
          <p:cNvSpPr>
            <a:spLocks noChangeArrowheads="1"/>
          </p:cNvSpPr>
          <p:nvPr/>
        </p:nvSpPr>
        <p:spPr bwMode="auto">
          <a:xfrm>
            <a:off x="285748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2" name="Group 13"/>
          <p:cNvGrpSpPr>
            <a:grpSpLocks/>
          </p:cNvGrpSpPr>
          <p:nvPr/>
        </p:nvGrpSpPr>
        <p:grpSpPr bwMode="auto">
          <a:xfrm>
            <a:off x="1357290" y="1828800"/>
            <a:ext cx="2001206" cy="314316"/>
            <a:chOff x="1680" y="1152"/>
            <a:chExt cx="2236" cy="144"/>
          </a:xfrm>
        </p:grpSpPr>
        <p:sp>
          <p:nvSpPr>
            <p:cNvPr id="19" name="Line 14"/>
            <p:cNvSpPr>
              <a:spLocks noChangeShapeType="1"/>
            </p:cNvSpPr>
            <p:nvPr/>
          </p:nvSpPr>
          <p:spPr bwMode="auto">
            <a:xfrm>
              <a:off x="1680" y="1152"/>
              <a:ext cx="684" cy="0"/>
            </a:xfrm>
            <a:prstGeom prst="line">
              <a:avLst/>
            </a:prstGeom>
            <a:noFill/>
            <a:ln w="28575">
              <a:solidFill>
                <a:srgbClr val="4EFB25"/>
              </a:solidFill>
              <a:round/>
              <a:headEnd/>
              <a:tailEnd/>
            </a:ln>
            <a:effectLst/>
          </p:spPr>
          <p:txBody>
            <a:bodyPr wrap="none" anchor="ctr"/>
            <a:lstStyle/>
            <a:p>
              <a:endParaRPr lang="fr-FR"/>
            </a:p>
          </p:txBody>
        </p:sp>
        <p:sp>
          <p:nvSpPr>
            <p:cNvPr id="20" name="Line 15"/>
            <p:cNvSpPr>
              <a:spLocks noChangeShapeType="1"/>
            </p:cNvSpPr>
            <p:nvPr/>
          </p:nvSpPr>
          <p:spPr bwMode="auto">
            <a:xfrm>
              <a:off x="2398"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1" name="Line 16"/>
            <p:cNvSpPr>
              <a:spLocks noChangeShapeType="1"/>
            </p:cNvSpPr>
            <p:nvPr/>
          </p:nvSpPr>
          <p:spPr bwMode="auto">
            <a:xfrm>
              <a:off x="2398" y="1296"/>
              <a:ext cx="282" cy="0"/>
            </a:xfrm>
            <a:prstGeom prst="line">
              <a:avLst/>
            </a:prstGeom>
            <a:noFill/>
            <a:ln w="28575">
              <a:solidFill>
                <a:srgbClr val="4EFB25"/>
              </a:solidFill>
              <a:round/>
              <a:headEnd/>
              <a:tailEnd/>
            </a:ln>
            <a:effectLst/>
          </p:spPr>
          <p:txBody>
            <a:bodyPr wrap="none" anchor="ctr"/>
            <a:lstStyle/>
            <a:p>
              <a:endParaRPr lang="fr-FR"/>
            </a:p>
          </p:txBody>
        </p:sp>
        <p:sp>
          <p:nvSpPr>
            <p:cNvPr id="22" name="Line 17"/>
            <p:cNvSpPr>
              <a:spLocks noChangeShapeType="1"/>
            </p:cNvSpPr>
            <p:nvPr/>
          </p:nvSpPr>
          <p:spPr bwMode="auto">
            <a:xfrm>
              <a:off x="2718"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3" name="Line 18"/>
            <p:cNvSpPr>
              <a:spLocks noChangeShapeType="1"/>
            </p:cNvSpPr>
            <p:nvPr/>
          </p:nvSpPr>
          <p:spPr bwMode="auto">
            <a:xfrm>
              <a:off x="2750" y="1152"/>
              <a:ext cx="965" cy="0"/>
            </a:xfrm>
            <a:prstGeom prst="line">
              <a:avLst/>
            </a:prstGeom>
            <a:noFill/>
            <a:ln w="28575">
              <a:solidFill>
                <a:srgbClr val="4EFB25"/>
              </a:solidFill>
              <a:round/>
              <a:headEnd/>
              <a:tailEnd/>
            </a:ln>
            <a:effectLst/>
          </p:spPr>
          <p:txBody>
            <a:bodyPr wrap="none" anchor="ctr"/>
            <a:lstStyle/>
            <a:p>
              <a:endParaRPr lang="fr-FR"/>
            </a:p>
          </p:txBody>
        </p:sp>
        <p:sp>
          <p:nvSpPr>
            <p:cNvPr id="24" name="Line 19"/>
            <p:cNvSpPr>
              <a:spLocks noChangeShapeType="1"/>
            </p:cNvSpPr>
            <p:nvPr/>
          </p:nvSpPr>
          <p:spPr bwMode="auto">
            <a:xfrm>
              <a:off x="3675"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5" name="Line 20"/>
            <p:cNvSpPr>
              <a:spLocks noChangeShapeType="1"/>
            </p:cNvSpPr>
            <p:nvPr/>
          </p:nvSpPr>
          <p:spPr bwMode="auto">
            <a:xfrm>
              <a:off x="3675" y="1296"/>
              <a:ext cx="241" cy="0"/>
            </a:xfrm>
            <a:prstGeom prst="line">
              <a:avLst/>
            </a:prstGeom>
            <a:noFill/>
            <a:ln w="28575">
              <a:solidFill>
                <a:srgbClr val="4EFB25"/>
              </a:solidFill>
              <a:round/>
              <a:headEnd/>
              <a:tailEnd/>
            </a:ln>
            <a:effectLst/>
          </p:spPr>
          <p:txBody>
            <a:bodyPr wrap="none" anchor="ctr"/>
            <a:lstStyle/>
            <a:p>
              <a:endParaRPr lang="fr-FR"/>
            </a:p>
          </p:txBody>
        </p:sp>
      </p:grpSp>
      <p:sp>
        <p:nvSpPr>
          <p:cNvPr id="27" name="Oval 22"/>
          <p:cNvSpPr>
            <a:spLocks noChangeArrowheads="1"/>
          </p:cNvSpPr>
          <p:nvPr/>
        </p:nvSpPr>
        <p:spPr bwMode="auto">
          <a:xfrm>
            <a:off x="3214678" y="21288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8" name="Oval 23"/>
          <p:cNvSpPr>
            <a:spLocks noChangeArrowheads="1"/>
          </p:cNvSpPr>
          <p:nvPr/>
        </p:nvSpPr>
        <p:spPr bwMode="auto">
          <a:xfrm>
            <a:off x="3214678" y="22050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9" name="Oval 24"/>
          <p:cNvSpPr>
            <a:spLocks noChangeArrowheads="1"/>
          </p:cNvSpPr>
          <p:nvPr/>
        </p:nvSpPr>
        <p:spPr bwMode="auto">
          <a:xfrm>
            <a:off x="3000364"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0" name="Oval 25"/>
          <p:cNvSpPr>
            <a:spLocks noChangeArrowheads="1"/>
          </p:cNvSpPr>
          <p:nvPr/>
        </p:nvSpPr>
        <p:spPr bwMode="auto">
          <a:xfrm>
            <a:off x="3575018"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1" name="Text Box 26"/>
          <p:cNvSpPr txBox="1">
            <a:spLocks noChangeArrowheads="1"/>
          </p:cNvSpPr>
          <p:nvPr/>
        </p:nvSpPr>
        <p:spPr bwMode="auto">
          <a:xfrm>
            <a:off x="3003518"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32" name="Rectangle 27"/>
          <p:cNvSpPr>
            <a:spLocks noChangeArrowheads="1"/>
          </p:cNvSpPr>
          <p:nvPr/>
        </p:nvSpPr>
        <p:spPr bwMode="auto">
          <a:xfrm>
            <a:off x="5218737"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3" name="Line 28"/>
          <p:cNvSpPr>
            <a:spLocks noChangeShapeType="1"/>
          </p:cNvSpPr>
          <p:nvPr/>
        </p:nvSpPr>
        <p:spPr bwMode="auto">
          <a:xfrm>
            <a:off x="5504487"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34" name="Line 29"/>
          <p:cNvSpPr>
            <a:spLocks noChangeShapeType="1"/>
          </p:cNvSpPr>
          <p:nvPr/>
        </p:nvSpPr>
        <p:spPr bwMode="auto">
          <a:xfrm>
            <a:off x="5493244" y="2057400"/>
            <a:ext cx="228600" cy="0"/>
          </a:xfrm>
          <a:prstGeom prst="line">
            <a:avLst/>
          </a:prstGeom>
          <a:noFill/>
          <a:ln w="28575">
            <a:solidFill>
              <a:schemeClr val="tx1"/>
            </a:solidFill>
            <a:round/>
            <a:headEnd/>
            <a:tailEnd/>
          </a:ln>
          <a:effectLst/>
        </p:spPr>
        <p:txBody>
          <a:bodyPr wrap="none" anchor="ctr"/>
          <a:lstStyle/>
          <a:p>
            <a:endParaRPr lang="fr-FR"/>
          </a:p>
        </p:txBody>
      </p:sp>
      <p:sp>
        <p:nvSpPr>
          <p:cNvPr id="35" name="Line 30"/>
          <p:cNvSpPr>
            <a:spLocks noChangeShapeType="1"/>
          </p:cNvSpPr>
          <p:nvPr/>
        </p:nvSpPr>
        <p:spPr bwMode="auto">
          <a:xfrm>
            <a:off x="5733087" y="1828800"/>
            <a:ext cx="0" cy="228600"/>
          </a:xfrm>
          <a:prstGeom prst="line">
            <a:avLst/>
          </a:prstGeom>
          <a:noFill/>
          <a:ln w="38100" cmpd="dbl">
            <a:solidFill>
              <a:schemeClr val="tx1"/>
            </a:solidFill>
            <a:round/>
            <a:headEnd/>
            <a:tailEnd/>
          </a:ln>
          <a:effectLst/>
        </p:spPr>
        <p:txBody>
          <a:bodyPr wrap="none" anchor="ctr"/>
          <a:lstStyle/>
          <a:p>
            <a:endParaRPr lang="fr-FR"/>
          </a:p>
        </p:txBody>
      </p:sp>
      <p:sp>
        <p:nvSpPr>
          <p:cNvPr id="36" name="Oval 31"/>
          <p:cNvSpPr>
            <a:spLocks noChangeArrowheads="1"/>
          </p:cNvSpPr>
          <p:nvPr/>
        </p:nvSpPr>
        <p:spPr bwMode="auto">
          <a:xfrm>
            <a:off x="5561637" y="2057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7" name="Oval 32"/>
          <p:cNvSpPr>
            <a:spLocks noChangeArrowheads="1"/>
          </p:cNvSpPr>
          <p:nvPr/>
        </p:nvSpPr>
        <p:spPr bwMode="auto">
          <a:xfrm>
            <a:off x="5561637" y="21336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8" name="Oval 33"/>
          <p:cNvSpPr>
            <a:spLocks noChangeArrowheads="1"/>
          </p:cNvSpPr>
          <p:nvPr/>
        </p:nvSpPr>
        <p:spPr bwMode="auto">
          <a:xfrm>
            <a:off x="527588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9" name="Oval 34"/>
          <p:cNvSpPr>
            <a:spLocks noChangeArrowheads="1"/>
          </p:cNvSpPr>
          <p:nvPr/>
        </p:nvSpPr>
        <p:spPr bwMode="auto">
          <a:xfrm>
            <a:off x="579023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40" name="Text Box 35"/>
          <p:cNvSpPr txBox="1">
            <a:spLocks noChangeArrowheads="1"/>
          </p:cNvSpPr>
          <p:nvPr/>
        </p:nvSpPr>
        <p:spPr bwMode="auto">
          <a:xfrm>
            <a:off x="5218737"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42" name="Text Box 37"/>
          <p:cNvSpPr txBox="1">
            <a:spLocks noChangeArrowheads="1"/>
          </p:cNvSpPr>
          <p:nvPr/>
        </p:nvSpPr>
        <p:spPr bwMode="auto">
          <a:xfrm>
            <a:off x="178582" y="4380870"/>
            <a:ext cx="82241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Ps2</a:t>
            </a:r>
            <a:endParaRPr lang="en-US" b="1" dirty="0">
              <a:solidFill>
                <a:schemeClr val="bg1"/>
              </a:solidFill>
              <a:latin typeface="Arial" charset="0"/>
            </a:endParaRPr>
          </a:p>
        </p:txBody>
      </p:sp>
      <p:sp>
        <p:nvSpPr>
          <p:cNvPr id="44" name="Rectangle 39"/>
          <p:cNvSpPr>
            <a:spLocks noChangeArrowheads="1"/>
          </p:cNvSpPr>
          <p:nvPr/>
        </p:nvSpPr>
        <p:spPr bwMode="auto">
          <a:xfrm>
            <a:off x="26360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5" name="Rectangle 40"/>
          <p:cNvSpPr>
            <a:spLocks noChangeArrowheads="1"/>
          </p:cNvSpPr>
          <p:nvPr/>
        </p:nvSpPr>
        <p:spPr bwMode="auto">
          <a:xfrm rot="14766614">
            <a:off x="1391888" y="442087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46" name="Line 41"/>
          <p:cNvSpPr>
            <a:spLocks noChangeShapeType="1"/>
          </p:cNvSpPr>
          <p:nvPr/>
        </p:nvSpPr>
        <p:spPr bwMode="auto">
          <a:xfrm>
            <a:off x="29217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7" name="Line 42"/>
          <p:cNvSpPr>
            <a:spLocks noChangeShapeType="1"/>
          </p:cNvSpPr>
          <p:nvPr/>
        </p:nvSpPr>
        <p:spPr bwMode="auto">
          <a:xfrm>
            <a:off x="29217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48" name="Line 43"/>
          <p:cNvSpPr>
            <a:spLocks noChangeShapeType="1"/>
          </p:cNvSpPr>
          <p:nvPr/>
        </p:nvSpPr>
        <p:spPr bwMode="auto">
          <a:xfrm>
            <a:off x="31503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9" name="Oval 44"/>
          <p:cNvSpPr>
            <a:spLocks noChangeArrowheads="1"/>
          </p:cNvSpPr>
          <p:nvPr/>
        </p:nvSpPr>
        <p:spPr bwMode="auto">
          <a:xfrm>
            <a:off x="29789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0" name="Oval 45"/>
          <p:cNvSpPr>
            <a:spLocks noChangeArrowheads="1"/>
          </p:cNvSpPr>
          <p:nvPr/>
        </p:nvSpPr>
        <p:spPr bwMode="auto">
          <a:xfrm>
            <a:off x="29789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46"/>
          <p:cNvSpPr>
            <a:spLocks noChangeArrowheads="1"/>
          </p:cNvSpPr>
          <p:nvPr/>
        </p:nvSpPr>
        <p:spPr bwMode="auto">
          <a:xfrm>
            <a:off x="26931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47"/>
          <p:cNvSpPr>
            <a:spLocks noChangeArrowheads="1"/>
          </p:cNvSpPr>
          <p:nvPr/>
        </p:nvSpPr>
        <p:spPr bwMode="auto">
          <a:xfrm>
            <a:off x="32075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Line 48"/>
          <p:cNvSpPr>
            <a:spLocks noChangeShapeType="1"/>
          </p:cNvSpPr>
          <p:nvPr/>
        </p:nvSpPr>
        <p:spPr bwMode="auto">
          <a:xfrm>
            <a:off x="3150383" y="4609470"/>
            <a:ext cx="1257300" cy="0"/>
          </a:xfrm>
          <a:prstGeom prst="line">
            <a:avLst/>
          </a:prstGeom>
          <a:noFill/>
          <a:ln w="28575">
            <a:solidFill>
              <a:srgbClr val="00FF00"/>
            </a:solidFill>
            <a:round/>
            <a:headEnd/>
            <a:tailEnd/>
          </a:ln>
          <a:effectLst/>
        </p:spPr>
        <p:txBody>
          <a:bodyPr wrap="none" anchor="ctr"/>
          <a:lstStyle/>
          <a:p>
            <a:endParaRPr lang="fr-FR"/>
          </a:p>
        </p:txBody>
      </p:sp>
      <p:sp>
        <p:nvSpPr>
          <p:cNvPr id="54" name="Text Box 49"/>
          <p:cNvSpPr txBox="1">
            <a:spLocks noChangeArrowheads="1"/>
          </p:cNvSpPr>
          <p:nvPr/>
        </p:nvSpPr>
        <p:spPr bwMode="auto">
          <a:xfrm>
            <a:off x="26931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55" name="Rectangle 50"/>
          <p:cNvSpPr>
            <a:spLocks noChangeArrowheads="1"/>
          </p:cNvSpPr>
          <p:nvPr/>
        </p:nvSpPr>
        <p:spPr bwMode="auto">
          <a:xfrm>
            <a:off x="41219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56" name="Line 51"/>
          <p:cNvSpPr>
            <a:spLocks noChangeShapeType="1"/>
          </p:cNvSpPr>
          <p:nvPr/>
        </p:nvSpPr>
        <p:spPr bwMode="auto">
          <a:xfrm>
            <a:off x="44076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7" name="Line 52"/>
          <p:cNvSpPr>
            <a:spLocks noChangeShapeType="1"/>
          </p:cNvSpPr>
          <p:nvPr/>
        </p:nvSpPr>
        <p:spPr bwMode="auto">
          <a:xfrm>
            <a:off x="44076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58" name="Line 53"/>
          <p:cNvSpPr>
            <a:spLocks noChangeShapeType="1"/>
          </p:cNvSpPr>
          <p:nvPr/>
        </p:nvSpPr>
        <p:spPr bwMode="auto">
          <a:xfrm>
            <a:off x="4636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9" name="Oval 54"/>
          <p:cNvSpPr>
            <a:spLocks noChangeArrowheads="1"/>
          </p:cNvSpPr>
          <p:nvPr/>
        </p:nvSpPr>
        <p:spPr bwMode="auto">
          <a:xfrm>
            <a:off x="44648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0" name="Oval 55"/>
          <p:cNvSpPr>
            <a:spLocks noChangeArrowheads="1"/>
          </p:cNvSpPr>
          <p:nvPr/>
        </p:nvSpPr>
        <p:spPr bwMode="auto">
          <a:xfrm>
            <a:off x="44648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1" name="Oval 56"/>
          <p:cNvSpPr>
            <a:spLocks noChangeArrowheads="1"/>
          </p:cNvSpPr>
          <p:nvPr/>
        </p:nvSpPr>
        <p:spPr bwMode="auto">
          <a:xfrm>
            <a:off x="41790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2" name="Oval 57"/>
          <p:cNvSpPr>
            <a:spLocks noChangeArrowheads="1"/>
          </p:cNvSpPr>
          <p:nvPr/>
        </p:nvSpPr>
        <p:spPr bwMode="auto">
          <a:xfrm>
            <a:off x="46934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3" name="Text Box 58"/>
          <p:cNvSpPr txBox="1">
            <a:spLocks noChangeArrowheads="1"/>
          </p:cNvSpPr>
          <p:nvPr/>
        </p:nvSpPr>
        <p:spPr bwMode="auto">
          <a:xfrm>
            <a:off x="41790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64" name="Rectangle 59"/>
          <p:cNvSpPr>
            <a:spLocks noChangeArrowheads="1"/>
          </p:cNvSpPr>
          <p:nvPr/>
        </p:nvSpPr>
        <p:spPr bwMode="auto">
          <a:xfrm>
            <a:off x="54935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5" name="Line 60"/>
          <p:cNvSpPr>
            <a:spLocks noChangeShapeType="1"/>
          </p:cNvSpPr>
          <p:nvPr/>
        </p:nvSpPr>
        <p:spPr bwMode="auto">
          <a:xfrm>
            <a:off x="5779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6" name="Line 61"/>
          <p:cNvSpPr>
            <a:spLocks noChangeShapeType="1"/>
          </p:cNvSpPr>
          <p:nvPr/>
        </p:nvSpPr>
        <p:spPr bwMode="auto">
          <a:xfrm>
            <a:off x="57792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67" name="Line 62"/>
          <p:cNvSpPr>
            <a:spLocks noChangeShapeType="1"/>
          </p:cNvSpPr>
          <p:nvPr/>
        </p:nvSpPr>
        <p:spPr bwMode="auto">
          <a:xfrm>
            <a:off x="60078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8" name="Oval 63"/>
          <p:cNvSpPr>
            <a:spLocks noChangeArrowheads="1"/>
          </p:cNvSpPr>
          <p:nvPr/>
        </p:nvSpPr>
        <p:spPr bwMode="auto">
          <a:xfrm>
            <a:off x="58364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9" name="Oval 64"/>
          <p:cNvSpPr>
            <a:spLocks noChangeArrowheads="1"/>
          </p:cNvSpPr>
          <p:nvPr/>
        </p:nvSpPr>
        <p:spPr bwMode="auto">
          <a:xfrm>
            <a:off x="58364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Oval 65"/>
          <p:cNvSpPr>
            <a:spLocks noChangeArrowheads="1"/>
          </p:cNvSpPr>
          <p:nvPr/>
        </p:nvSpPr>
        <p:spPr bwMode="auto">
          <a:xfrm>
            <a:off x="55506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1" name="Oval 66"/>
          <p:cNvSpPr>
            <a:spLocks noChangeArrowheads="1"/>
          </p:cNvSpPr>
          <p:nvPr/>
        </p:nvSpPr>
        <p:spPr bwMode="auto">
          <a:xfrm>
            <a:off x="60650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2" name="Text Box 67"/>
          <p:cNvSpPr txBox="1">
            <a:spLocks noChangeArrowheads="1"/>
          </p:cNvSpPr>
          <p:nvPr/>
        </p:nvSpPr>
        <p:spPr bwMode="auto">
          <a:xfrm>
            <a:off x="55506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73" name="Line 68"/>
          <p:cNvSpPr>
            <a:spLocks noChangeShapeType="1"/>
          </p:cNvSpPr>
          <p:nvPr/>
        </p:nvSpPr>
        <p:spPr bwMode="auto">
          <a:xfrm>
            <a:off x="4636283" y="4609470"/>
            <a:ext cx="1143000" cy="0"/>
          </a:xfrm>
          <a:prstGeom prst="line">
            <a:avLst/>
          </a:prstGeom>
          <a:noFill/>
          <a:ln w="28575">
            <a:solidFill>
              <a:srgbClr val="00FF00"/>
            </a:solidFill>
            <a:round/>
            <a:headEnd/>
            <a:tailEnd/>
          </a:ln>
          <a:effectLst/>
        </p:spPr>
        <p:txBody>
          <a:bodyPr wrap="none" anchor="ctr"/>
          <a:lstStyle/>
          <a:p>
            <a:endParaRPr lang="fr-FR"/>
          </a:p>
        </p:txBody>
      </p:sp>
      <p:sp>
        <p:nvSpPr>
          <p:cNvPr id="74" name="Line 69"/>
          <p:cNvSpPr>
            <a:spLocks noChangeShapeType="1"/>
          </p:cNvSpPr>
          <p:nvPr/>
        </p:nvSpPr>
        <p:spPr bwMode="auto">
          <a:xfrm>
            <a:off x="6007883" y="4609470"/>
            <a:ext cx="400050" cy="0"/>
          </a:xfrm>
          <a:prstGeom prst="line">
            <a:avLst/>
          </a:prstGeom>
          <a:noFill/>
          <a:ln w="28575">
            <a:solidFill>
              <a:srgbClr val="00FF00"/>
            </a:solidFill>
            <a:round/>
            <a:headEnd/>
            <a:tailEnd/>
          </a:ln>
          <a:effectLst/>
        </p:spPr>
        <p:txBody>
          <a:bodyPr wrap="none" anchor="ctr"/>
          <a:lstStyle/>
          <a:p>
            <a:endParaRPr lang="fr-FR"/>
          </a:p>
        </p:txBody>
      </p:sp>
      <p:sp>
        <p:nvSpPr>
          <p:cNvPr id="75" name="Line 70"/>
          <p:cNvSpPr>
            <a:spLocks noChangeShapeType="1"/>
          </p:cNvSpPr>
          <p:nvPr/>
        </p:nvSpPr>
        <p:spPr bwMode="auto">
          <a:xfrm>
            <a:off x="6081604" y="1828800"/>
            <a:ext cx="400050" cy="0"/>
          </a:xfrm>
          <a:prstGeom prst="line">
            <a:avLst/>
          </a:prstGeom>
          <a:noFill/>
          <a:ln w="28575">
            <a:solidFill>
              <a:schemeClr val="tx1"/>
            </a:solidFill>
            <a:round/>
            <a:headEnd/>
            <a:tailEnd/>
          </a:ln>
          <a:effectLst/>
        </p:spPr>
        <p:txBody>
          <a:bodyPr wrap="none" anchor="ctr"/>
          <a:lstStyle/>
          <a:p>
            <a:endParaRPr lang="fr-FR"/>
          </a:p>
        </p:txBody>
      </p:sp>
      <p:sp>
        <p:nvSpPr>
          <p:cNvPr id="78" name="Text Box 73"/>
          <p:cNvSpPr txBox="1">
            <a:spLocks noChangeArrowheads="1"/>
          </p:cNvSpPr>
          <p:nvPr/>
        </p:nvSpPr>
        <p:spPr bwMode="auto">
          <a:xfrm>
            <a:off x="928662" y="182880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79" name="Text Box 74"/>
          <p:cNvSpPr txBox="1">
            <a:spLocks noChangeArrowheads="1"/>
          </p:cNvSpPr>
          <p:nvPr/>
        </p:nvSpPr>
        <p:spPr bwMode="auto">
          <a:xfrm>
            <a:off x="1195673" y="460947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81" name="Text Box 76"/>
          <p:cNvSpPr txBox="1">
            <a:spLocks noChangeArrowheads="1"/>
          </p:cNvSpPr>
          <p:nvPr/>
        </p:nvSpPr>
        <p:spPr bwMode="auto">
          <a:xfrm>
            <a:off x="3071802" y="2500306"/>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1</a:t>
            </a:r>
            <a:endParaRPr lang="en-US" sz="1400" b="1" dirty="0">
              <a:solidFill>
                <a:srgbClr val="7030A0"/>
              </a:solidFill>
            </a:endParaRPr>
          </a:p>
        </p:txBody>
      </p:sp>
      <p:sp>
        <p:nvSpPr>
          <p:cNvPr id="86" name="Line 82"/>
          <p:cNvSpPr>
            <a:spLocks noChangeShapeType="1"/>
          </p:cNvSpPr>
          <p:nvPr/>
        </p:nvSpPr>
        <p:spPr bwMode="auto">
          <a:xfrm flipV="1">
            <a:off x="1367123" y="4457070"/>
            <a:ext cx="228600" cy="152400"/>
          </a:xfrm>
          <a:prstGeom prst="line">
            <a:avLst/>
          </a:prstGeom>
          <a:noFill/>
          <a:ln w="28575">
            <a:solidFill>
              <a:srgbClr val="00FF00"/>
            </a:solidFill>
            <a:round/>
            <a:headEnd/>
            <a:tailEnd/>
          </a:ln>
          <a:effectLst/>
        </p:spPr>
        <p:txBody>
          <a:bodyPr wrap="none" anchor="ctr"/>
          <a:lstStyle/>
          <a:p>
            <a:endParaRPr lang="fr-FR" dirty="0"/>
          </a:p>
        </p:txBody>
      </p:sp>
      <p:sp>
        <p:nvSpPr>
          <p:cNvPr id="87" name="Line 83"/>
          <p:cNvSpPr>
            <a:spLocks noChangeShapeType="1"/>
          </p:cNvSpPr>
          <p:nvPr/>
        </p:nvSpPr>
        <p:spPr bwMode="auto">
          <a:xfrm>
            <a:off x="1024223" y="4609470"/>
            <a:ext cx="342900" cy="0"/>
          </a:xfrm>
          <a:prstGeom prst="line">
            <a:avLst/>
          </a:prstGeom>
          <a:noFill/>
          <a:ln w="28575">
            <a:solidFill>
              <a:srgbClr val="00FF00"/>
            </a:solidFill>
            <a:round/>
            <a:headEnd/>
            <a:tailEnd/>
          </a:ln>
          <a:effectLst/>
        </p:spPr>
        <p:txBody>
          <a:bodyPr wrap="none" anchor="ctr"/>
          <a:lstStyle/>
          <a:p>
            <a:endParaRPr lang="fr-FR" dirty="0"/>
          </a:p>
        </p:txBody>
      </p:sp>
      <p:sp>
        <p:nvSpPr>
          <p:cNvPr id="90" name="Line 3"/>
          <p:cNvSpPr>
            <a:spLocks noChangeShapeType="1"/>
          </p:cNvSpPr>
          <p:nvPr/>
        </p:nvSpPr>
        <p:spPr bwMode="auto">
          <a:xfrm>
            <a:off x="926976" y="1828800"/>
            <a:ext cx="216000" cy="0"/>
          </a:xfrm>
          <a:prstGeom prst="line">
            <a:avLst/>
          </a:prstGeom>
          <a:noFill/>
          <a:ln w="28575">
            <a:solidFill>
              <a:srgbClr val="00FF00"/>
            </a:solidFill>
            <a:round/>
            <a:headEnd/>
            <a:tailEnd/>
          </a:ln>
          <a:effectLst/>
        </p:spPr>
        <p:txBody>
          <a:bodyPr wrap="none" anchor="ctr"/>
          <a:lstStyle/>
          <a:p>
            <a:endParaRPr lang="fr-FR" dirty="0"/>
          </a:p>
        </p:txBody>
      </p:sp>
      <p:sp>
        <p:nvSpPr>
          <p:cNvPr id="93" name="Rectangle 59"/>
          <p:cNvSpPr>
            <a:spLocks noChangeArrowheads="1"/>
          </p:cNvSpPr>
          <p:nvPr/>
        </p:nvSpPr>
        <p:spPr bwMode="auto">
          <a:xfrm rot="16200000">
            <a:off x="8045188" y="2981180"/>
            <a:ext cx="990600" cy="685800"/>
          </a:xfrm>
          <a:prstGeom prst="rect">
            <a:avLst/>
          </a:prstGeom>
          <a:noFill/>
          <a:ln w="9525">
            <a:solidFill>
              <a:schemeClr val="tx1"/>
            </a:solidFill>
            <a:prstDash val="dash"/>
            <a:miter lim="800000"/>
            <a:headEnd/>
            <a:tailEnd/>
          </a:ln>
          <a:effectLst/>
        </p:spPr>
        <p:txBody>
          <a:bodyPr wrap="none" anchor="ctr"/>
          <a:lstStyle/>
          <a:p>
            <a:endParaRPr lang="fr-FR" dirty="0"/>
          </a:p>
        </p:txBody>
      </p:sp>
      <p:sp>
        <p:nvSpPr>
          <p:cNvPr id="95" name="Line 62"/>
          <p:cNvSpPr>
            <a:spLocks noChangeShapeType="1"/>
          </p:cNvSpPr>
          <p:nvPr/>
        </p:nvSpPr>
        <p:spPr bwMode="auto">
          <a:xfrm rot="16200000">
            <a:off x="8514723" y="3456336"/>
            <a:ext cx="0" cy="171450"/>
          </a:xfrm>
          <a:prstGeom prst="line">
            <a:avLst/>
          </a:prstGeom>
          <a:noFill/>
          <a:ln w="38100" cmpd="dbl">
            <a:solidFill>
              <a:srgbClr val="00FF00"/>
            </a:solidFill>
            <a:round/>
            <a:headEnd/>
            <a:tailEnd/>
          </a:ln>
          <a:effectLst/>
        </p:spPr>
        <p:txBody>
          <a:bodyPr wrap="none" anchor="ctr"/>
          <a:lstStyle/>
          <a:p>
            <a:endParaRPr lang="fr-FR" dirty="0"/>
          </a:p>
        </p:txBody>
      </p:sp>
      <p:sp>
        <p:nvSpPr>
          <p:cNvPr id="97" name="Text Box 67"/>
          <p:cNvSpPr txBox="1">
            <a:spLocks noChangeArrowheads="1"/>
          </p:cNvSpPr>
          <p:nvPr/>
        </p:nvSpPr>
        <p:spPr bwMode="auto">
          <a:xfrm rot="5400000">
            <a:off x="8366072" y="3356936"/>
            <a:ext cx="1219200" cy="246221"/>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99" name="Line 69"/>
          <p:cNvSpPr>
            <a:spLocks noChangeShapeType="1"/>
          </p:cNvSpPr>
          <p:nvPr/>
        </p:nvSpPr>
        <p:spPr bwMode="auto">
          <a:xfrm rot="16200000">
            <a:off x="8166982" y="3307840"/>
            <a:ext cx="533400" cy="0"/>
          </a:xfrm>
          <a:prstGeom prst="line">
            <a:avLst/>
          </a:prstGeom>
          <a:noFill/>
          <a:ln w="28575">
            <a:solidFill>
              <a:srgbClr val="00FF00"/>
            </a:solidFill>
            <a:round/>
            <a:headEnd/>
            <a:tailEnd/>
          </a:ln>
          <a:effectLst/>
        </p:spPr>
        <p:txBody>
          <a:bodyPr wrap="none" anchor="ctr"/>
          <a:lstStyle/>
          <a:p>
            <a:endParaRPr lang="fr-FR"/>
          </a:p>
        </p:txBody>
      </p:sp>
      <p:sp>
        <p:nvSpPr>
          <p:cNvPr id="101" name="Oval 63"/>
          <p:cNvSpPr>
            <a:spLocks noChangeArrowheads="1"/>
          </p:cNvSpPr>
          <p:nvPr/>
        </p:nvSpPr>
        <p:spPr bwMode="auto">
          <a:xfrm rot="5400000">
            <a:off x="8211799" y="3270679"/>
            <a:ext cx="152400" cy="114300"/>
          </a:xfrm>
          <a:prstGeom prst="ellipse">
            <a:avLst/>
          </a:prstGeom>
          <a:noFill/>
          <a:ln w="9525">
            <a:solidFill>
              <a:schemeClr val="tx1"/>
            </a:solidFill>
            <a:round/>
            <a:headEnd/>
            <a:tailEnd/>
          </a:ln>
          <a:effectLst/>
        </p:spPr>
        <p:txBody>
          <a:bodyPr wrap="none" anchor="ctr"/>
          <a:lstStyle/>
          <a:p>
            <a:endParaRPr lang="fr-FR"/>
          </a:p>
        </p:txBody>
      </p:sp>
      <p:sp>
        <p:nvSpPr>
          <p:cNvPr id="102" name="Oval 64"/>
          <p:cNvSpPr>
            <a:spLocks noChangeArrowheads="1"/>
          </p:cNvSpPr>
          <p:nvPr/>
        </p:nvSpPr>
        <p:spPr bwMode="auto">
          <a:xfrm>
            <a:off x="8320790" y="32528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08" name="Rectangle 27"/>
          <p:cNvSpPr>
            <a:spLocks noChangeArrowheads="1"/>
          </p:cNvSpPr>
          <p:nvPr/>
        </p:nvSpPr>
        <p:spPr bwMode="auto">
          <a:xfrm>
            <a:off x="636547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1" name="Oval 32"/>
          <p:cNvSpPr>
            <a:spLocks noChangeArrowheads="1"/>
          </p:cNvSpPr>
          <p:nvPr/>
        </p:nvSpPr>
        <p:spPr bwMode="auto">
          <a:xfrm>
            <a:off x="6708372" y="21635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2" name="Oval 33"/>
          <p:cNvSpPr>
            <a:spLocks noChangeArrowheads="1"/>
          </p:cNvSpPr>
          <p:nvPr/>
        </p:nvSpPr>
        <p:spPr bwMode="auto">
          <a:xfrm>
            <a:off x="642262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3" name="Oval 34"/>
          <p:cNvSpPr>
            <a:spLocks noChangeArrowheads="1"/>
          </p:cNvSpPr>
          <p:nvPr/>
        </p:nvSpPr>
        <p:spPr bwMode="auto">
          <a:xfrm>
            <a:off x="693697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4" name="Text Box 35"/>
          <p:cNvSpPr txBox="1">
            <a:spLocks noChangeArrowheads="1"/>
          </p:cNvSpPr>
          <p:nvPr/>
        </p:nvSpPr>
        <p:spPr bwMode="auto">
          <a:xfrm>
            <a:off x="6365472"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15" name="Rectangle 27"/>
          <p:cNvSpPr>
            <a:spLocks noChangeArrowheads="1"/>
          </p:cNvSpPr>
          <p:nvPr/>
        </p:nvSpPr>
        <p:spPr bwMode="auto">
          <a:xfrm>
            <a:off x="7011270" y="422095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6" name="Line 28"/>
          <p:cNvSpPr>
            <a:spLocks noChangeShapeType="1"/>
          </p:cNvSpPr>
          <p:nvPr/>
        </p:nvSpPr>
        <p:spPr bwMode="auto">
          <a:xfrm>
            <a:off x="72970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7" name="Line 30"/>
          <p:cNvSpPr>
            <a:spLocks noChangeShapeType="1"/>
          </p:cNvSpPr>
          <p:nvPr/>
        </p:nvSpPr>
        <p:spPr bwMode="auto">
          <a:xfrm>
            <a:off x="75256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8" name="Oval 32"/>
          <p:cNvSpPr>
            <a:spLocks noChangeArrowheads="1"/>
          </p:cNvSpPr>
          <p:nvPr/>
        </p:nvSpPr>
        <p:spPr bwMode="auto">
          <a:xfrm>
            <a:off x="7354170" y="49217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9" name="Oval 33"/>
          <p:cNvSpPr>
            <a:spLocks noChangeArrowheads="1"/>
          </p:cNvSpPr>
          <p:nvPr/>
        </p:nvSpPr>
        <p:spPr bwMode="auto">
          <a:xfrm>
            <a:off x="706842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0" name="Oval 34"/>
          <p:cNvSpPr>
            <a:spLocks noChangeArrowheads="1"/>
          </p:cNvSpPr>
          <p:nvPr/>
        </p:nvSpPr>
        <p:spPr bwMode="auto">
          <a:xfrm>
            <a:off x="758277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1" name="Text Box 35"/>
          <p:cNvSpPr txBox="1">
            <a:spLocks noChangeArrowheads="1"/>
          </p:cNvSpPr>
          <p:nvPr/>
        </p:nvSpPr>
        <p:spPr bwMode="auto">
          <a:xfrm>
            <a:off x="7011270"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22" name="Line 29"/>
          <p:cNvSpPr>
            <a:spLocks noChangeShapeType="1"/>
          </p:cNvSpPr>
          <p:nvPr/>
        </p:nvSpPr>
        <p:spPr bwMode="auto">
          <a:xfrm>
            <a:off x="6653097" y="2089880"/>
            <a:ext cx="228600" cy="0"/>
          </a:xfrm>
          <a:prstGeom prst="line">
            <a:avLst/>
          </a:prstGeom>
          <a:noFill/>
          <a:ln w="28575">
            <a:solidFill>
              <a:schemeClr val="tx1"/>
            </a:solidFill>
            <a:round/>
            <a:headEnd/>
            <a:tailEnd/>
          </a:ln>
          <a:effectLst/>
        </p:spPr>
        <p:txBody>
          <a:bodyPr wrap="none" anchor="ctr"/>
          <a:lstStyle/>
          <a:p>
            <a:endParaRPr lang="fr-FR"/>
          </a:p>
        </p:txBody>
      </p:sp>
      <p:sp>
        <p:nvSpPr>
          <p:cNvPr id="123" name="Line 29"/>
          <p:cNvSpPr>
            <a:spLocks noChangeShapeType="1"/>
          </p:cNvSpPr>
          <p:nvPr/>
        </p:nvSpPr>
        <p:spPr bwMode="auto">
          <a:xfrm>
            <a:off x="6428252" y="1835046"/>
            <a:ext cx="228600" cy="0"/>
          </a:xfrm>
          <a:prstGeom prst="line">
            <a:avLst/>
          </a:prstGeom>
          <a:noFill/>
          <a:ln w="28575">
            <a:solidFill>
              <a:schemeClr val="tx1"/>
            </a:solidFill>
            <a:round/>
            <a:headEnd/>
            <a:tailEnd/>
          </a:ln>
          <a:effectLst/>
        </p:spPr>
        <p:txBody>
          <a:bodyPr wrap="none" anchor="ctr"/>
          <a:lstStyle/>
          <a:p>
            <a:endParaRPr lang="fr-FR"/>
          </a:p>
        </p:txBody>
      </p:sp>
      <p:sp>
        <p:nvSpPr>
          <p:cNvPr id="124" name="Oval 32"/>
          <p:cNvSpPr>
            <a:spLocks noChangeArrowheads="1"/>
          </p:cNvSpPr>
          <p:nvPr/>
        </p:nvSpPr>
        <p:spPr bwMode="auto">
          <a:xfrm>
            <a:off x="6710247" y="20761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5" name="Oval 32"/>
          <p:cNvSpPr>
            <a:spLocks noChangeArrowheads="1"/>
          </p:cNvSpPr>
          <p:nvPr/>
        </p:nvSpPr>
        <p:spPr bwMode="auto">
          <a:xfrm>
            <a:off x="7356045" y="484929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6" name="Line 61"/>
          <p:cNvSpPr>
            <a:spLocks noChangeShapeType="1"/>
          </p:cNvSpPr>
          <p:nvPr/>
        </p:nvSpPr>
        <p:spPr bwMode="auto">
          <a:xfrm>
            <a:off x="7298895" y="4840570"/>
            <a:ext cx="228600" cy="0"/>
          </a:xfrm>
          <a:prstGeom prst="line">
            <a:avLst/>
          </a:prstGeom>
          <a:noFill/>
          <a:ln w="28575">
            <a:solidFill>
              <a:srgbClr val="00FF00"/>
            </a:solidFill>
            <a:round/>
            <a:headEnd/>
            <a:tailEnd/>
          </a:ln>
          <a:effectLst/>
        </p:spPr>
        <p:txBody>
          <a:bodyPr wrap="none" anchor="ctr"/>
          <a:lstStyle/>
          <a:p>
            <a:endParaRPr lang="fr-FR"/>
          </a:p>
        </p:txBody>
      </p:sp>
      <p:sp>
        <p:nvSpPr>
          <p:cNvPr id="127" name="Line 71"/>
          <p:cNvSpPr>
            <a:spLocks noChangeShapeType="1"/>
          </p:cNvSpPr>
          <p:nvPr/>
        </p:nvSpPr>
        <p:spPr bwMode="auto">
          <a:xfrm rot="5400000" flipH="1">
            <a:off x="2247210" y="3941729"/>
            <a:ext cx="45719" cy="1347227"/>
          </a:xfrm>
          <a:prstGeom prst="line">
            <a:avLst/>
          </a:prstGeom>
          <a:noFill/>
          <a:ln w="28575">
            <a:solidFill>
              <a:srgbClr val="00FF00"/>
            </a:solidFill>
            <a:round/>
            <a:headEnd/>
            <a:tailEnd/>
          </a:ln>
          <a:effectLst/>
        </p:spPr>
        <p:txBody>
          <a:bodyPr wrap="none" anchor="ctr"/>
          <a:lstStyle/>
          <a:p>
            <a:endParaRPr lang="fr-FR"/>
          </a:p>
        </p:txBody>
      </p:sp>
      <p:sp>
        <p:nvSpPr>
          <p:cNvPr id="137" name="Line 36"/>
          <p:cNvSpPr>
            <a:spLocks noChangeShapeType="1"/>
          </p:cNvSpPr>
          <p:nvPr/>
        </p:nvSpPr>
        <p:spPr bwMode="auto">
          <a:xfrm>
            <a:off x="6178396" y="4619463"/>
            <a:ext cx="1143000" cy="0"/>
          </a:xfrm>
          <a:prstGeom prst="line">
            <a:avLst/>
          </a:prstGeom>
          <a:noFill/>
          <a:ln w="28575">
            <a:solidFill>
              <a:srgbClr val="00FF00"/>
            </a:solidFill>
            <a:round/>
            <a:headEnd/>
            <a:tailEnd/>
          </a:ln>
          <a:effectLst/>
        </p:spPr>
        <p:txBody>
          <a:bodyPr wrap="none" anchor="ctr"/>
          <a:lstStyle/>
          <a:p>
            <a:endParaRPr lang="fr-FR"/>
          </a:p>
        </p:txBody>
      </p:sp>
      <p:sp>
        <p:nvSpPr>
          <p:cNvPr id="138" name="Text Box 76"/>
          <p:cNvSpPr txBox="1">
            <a:spLocks noChangeArrowheads="1"/>
          </p:cNvSpPr>
          <p:nvPr/>
        </p:nvSpPr>
        <p:spPr bwMode="auto">
          <a:xfrm>
            <a:off x="6483183" y="2499148"/>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2</a:t>
            </a:r>
            <a:endParaRPr lang="en-US" sz="1400" b="1" dirty="0">
              <a:solidFill>
                <a:srgbClr val="7030A0"/>
              </a:solidFill>
            </a:endParaRPr>
          </a:p>
        </p:txBody>
      </p:sp>
      <p:sp>
        <p:nvSpPr>
          <p:cNvPr id="139" name="Text Box 76"/>
          <p:cNvSpPr txBox="1">
            <a:spLocks noChangeArrowheads="1"/>
          </p:cNvSpPr>
          <p:nvPr/>
        </p:nvSpPr>
        <p:spPr bwMode="auto">
          <a:xfrm rot="5400000">
            <a:off x="7684262" y="3170426"/>
            <a:ext cx="690278" cy="307777"/>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3</a:t>
            </a:r>
            <a:endParaRPr lang="en-US" sz="1400" b="1" dirty="0">
              <a:solidFill>
                <a:srgbClr val="7030A0"/>
              </a:solidFill>
            </a:endParaRPr>
          </a:p>
        </p:txBody>
      </p:sp>
      <p:sp>
        <p:nvSpPr>
          <p:cNvPr id="141" name="Line 3"/>
          <p:cNvSpPr>
            <a:spLocks noChangeShapeType="1"/>
          </p:cNvSpPr>
          <p:nvPr/>
        </p:nvSpPr>
        <p:spPr bwMode="auto">
          <a:xfrm>
            <a:off x="7126232" y="1846288"/>
            <a:ext cx="342900" cy="0"/>
          </a:xfrm>
          <a:prstGeom prst="line">
            <a:avLst/>
          </a:prstGeom>
          <a:noFill/>
          <a:ln w="28575">
            <a:solidFill>
              <a:srgbClr val="4EFB25"/>
            </a:solidFill>
            <a:round/>
            <a:headEnd/>
            <a:tailEnd/>
          </a:ln>
          <a:effectLst/>
        </p:spPr>
        <p:txBody>
          <a:bodyPr wrap="none" anchor="ctr"/>
          <a:lstStyle/>
          <a:p>
            <a:endParaRPr lang="fr-FR"/>
          </a:p>
        </p:txBody>
      </p:sp>
      <p:sp>
        <p:nvSpPr>
          <p:cNvPr id="142" name="Line 3"/>
          <p:cNvSpPr>
            <a:spLocks noChangeShapeType="1"/>
          </p:cNvSpPr>
          <p:nvPr/>
        </p:nvSpPr>
        <p:spPr bwMode="auto">
          <a:xfrm>
            <a:off x="7351084" y="1846288"/>
            <a:ext cx="342900" cy="0"/>
          </a:xfrm>
          <a:prstGeom prst="line">
            <a:avLst/>
          </a:prstGeom>
          <a:noFill/>
          <a:ln w="28575">
            <a:solidFill>
              <a:srgbClr val="4EFB25"/>
            </a:solidFill>
            <a:round/>
            <a:headEnd/>
            <a:tailEnd/>
          </a:ln>
          <a:effectLst/>
        </p:spPr>
        <p:txBody>
          <a:bodyPr wrap="none" anchor="ctr"/>
          <a:lstStyle/>
          <a:p>
            <a:endParaRPr lang="fr-FR"/>
          </a:p>
        </p:txBody>
      </p:sp>
      <p:sp>
        <p:nvSpPr>
          <p:cNvPr id="143" name="Rectangle 27"/>
          <p:cNvSpPr>
            <a:spLocks noChangeArrowheads="1"/>
          </p:cNvSpPr>
          <p:nvPr/>
        </p:nvSpPr>
        <p:spPr bwMode="auto">
          <a:xfrm>
            <a:off x="768670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44" name="Line 28"/>
          <p:cNvSpPr>
            <a:spLocks noChangeShapeType="1"/>
          </p:cNvSpPr>
          <p:nvPr/>
        </p:nvSpPr>
        <p:spPr bwMode="auto">
          <a:xfrm>
            <a:off x="7901014" y="1831300"/>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145" name="Line 30"/>
          <p:cNvSpPr>
            <a:spLocks noChangeShapeType="1"/>
          </p:cNvSpPr>
          <p:nvPr/>
        </p:nvSpPr>
        <p:spPr bwMode="auto">
          <a:xfrm>
            <a:off x="8172474" y="1831300"/>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146" name="Oval 32"/>
          <p:cNvSpPr>
            <a:spLocks noChangeArrowheads="1"/>
          </p:cNvSpPr>
          <p:nvPr/>
        </p:nvSpPr>
        <p:spPr bwMode="auto">
          <a:xfrm>
            <a:off x="8001024" y="21660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47" name="Oval 33"/>
          <p:cNvSpPr>
            <a:spLocks noChangeArrowheads="1"/>
          </p:cNvSpPr>
          <p:nvPr/>
        </p:nvSpPr>
        <p:spPr bwMode="auto">
          <a:xfrm>
            <a:off x="7800998"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8" name="Oval 34"/>
          <p:cNvSpPr>
            <a:spLocks noChangeArrowheads="1"/>
          </p:cNvSpPr>
          <p:nvPr/>
        </p:nvSpPr>
        <p:spPr bwMode="auto">
          <a:xfrm>
            <a:off x="8229624"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9" name="Text Box 35"/>
          <p:cNvSpPr txBox="1">
            <a:spLocks noChangeArrowheads="1"/>
          </p:cNvSpPr>
          <p:nvPr/>
        </p:nvSpPr>
        <p:spPr bwMode="auto">
          <a:xfrm>
            <a:off x="7597755" y="11455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50" name="Line 29"/>
          <p:cNvSpPr>
            <a:spLocks noChangeShapeType="1"/>
          </p:cNvSpPr>
          <p:nvPr/>
        </p:nvSpPr>
        <p:spPr bwMode="auto">
          <a:xfrm>
            <a:off x="7678044" y="1837546"/>
            <a:ext cx="228600" cy="0"/>
          </a:xfrm>
          <a:prstGeom prst="line">
            <a:avLst/>
          </a:prstGeom>
          <a:noFill/>
          <a:ln w="28575">
            <a:solidFill>
              <a:srgbClr val="4EFB25"/>
            </a:solidFill>
            <a:round/>
            <a:headEnd/>
            <a:tailEnd/>
          </a:ln>
          <a:effectLst/>
        </p:spPr>
        <p:txBody>
          <a:bodyPr wrap="none" anchor="ctr"/>
          <a:lstStyle/>
          <a:p>
            <a:endParaRPr lang="fr-FR"/>
          </a:p>
        </p:txBody>
      </p:sp>
      <p:sp>
        <p:nvSpPr>
          <p:cNvPr id="151" name="Oval 32"/>
          <p:cNvSpPr>
            <a:spLocks noChangeArrowheads="1"/>
          </p:cNvSpPr>
          <p:nvPr/>
        </p:nvSpPr>
        <p:spPr bwMode="auto">
          <a:xfrm>
            <a:off x="8001024" y="20786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1" name="Line 29"/>
          <p:cNvSpPr>
            <a:spLocks noChangeShapeType="1"/>
          </p:cNvSpPr>
          <p:nvPr/>
        </p:nvSpPr>
        <p:spPr bwMode="auto">
          <a:xfrm>
            <a:off x="7929586" y="2047408"/>
            <a:ext cx="228600" cy="0"/>
          </a:xfrm>
          <a:prstGeom prst="line">
            <a:avLst/>
          </a:prstGeom>
          <a:noFill/>
          <a:ln w="28575">
            <a:solidFill>
              <a:srgbClr val="4EFB25"/>
            </a:solidFill>
            <a:round/>
            <a:headEnd/>
            <a:tailEnd/>
          </a:ln>
          <a:effectLst/>
        </p:spPr>
        <p:txBody>
          <a:bodyPr wrap="none" anchor="ctr"/>
          <a:lstStyle/>
          <a:p>
            <a:endParaRPr lang="fr-FR"/>
          </a:p>
        </p:txBody>
      </p:sp>
      <p:sp>
        <p:nvSpPr>
          <p:cNvPr id="162" name="Line 70"/>
          <p:cNvSpPr>
            <a:spLocks noChangeShapeType="1"/>
          </p:cNvSpPr>
          <p:nvPr/>
        </p:nvSpPr>
        <p:spPr bwMode="auto">
          <a:xfrm>
            <a:off x="5712468" y="1831298"/>
            <a:ext cx="400050" cy="0"/>
          </a:xfrm>
          <a:prstGeom prst="line">
            <a:avLst/>
          </a:prstGeom>
          <a:noFill/>
          <a:ln w="28575">
            <a:solidFill>
              <a:schemeClr val="tx1"/>
            </a:solidFill>
            <a:round/>
            <a:headEnd/>
            <a:tailEnd/>
          </a:ln>
          <a:effectLst/>
        </p:spPr>
        <p:txBody>
          <a:bodyPr wrap="none" anchor="ctr"/>
          <a:lstStyle/>
          <a:p>
            <a:endParaRPr lang="fr-FR"/>
          </a:p>
        </p:txBody>
      </p:sp>
      <p:sp>
        <p:nvSpPr>
          <p:cNvPr id="163" name="Line 70"/>
          <p:cNvSpPr>
            <a:spLocks noChangeShapeType="1"/>
          </p:cNvSpPr>
          <p:nvPr/>
        </p:nvSpPr>
        <p:spPr bwMode="auto">
          <a:xfrm>
            <a:off x="3386132" y="1860574"/>
            <a:ext cx="400050" cy="0"/>
          </a:xfrm>
          <a:prstGeom prst="line">
            <a:avLst/>
          </a:prstGeom>
          <a:noFill/>
          <a:ln w="28575">
            <a:solidFill>
              <a:schemeClr val="tx1"/>
            </a:solidFill>
            <a:round/>
            <a:headEnd/>
            <a:tailEnd/>
          </a:ln>
          <a:effectLst/>
        </p:spPr>
        <p:txBody>
          <a:bodyPr wrap="none" anchor="ctr"/>
          <a:lstStyle/>
          <a:p>
            <a:endParaRPr lang="fr-FR"/>
          </a:p>
        </p:txBody>
      </p:sp>
      <p:sp>
        <p:nvSpPr>
          <p:cNvPr id="164" name="Line 70"/>
          <p:cNvSpPr>
            <a:spLocks noChangeShapeType="1"/>
          </p:cNvSpPr>
          <p:nvPr/>
        </p:nvSpPr>
        <p:spPr bwMode="auto">
          <a:xfrm>
            <a:off x="4949841" y="1848786"/>
            <a:ext cx="400050" cy="0"/>
          </a:xfrm>
          <a:prstGeom prst="line">
            <a:avLst/>
          </a:prstGeom>
          <a:noFill/>
          <a:ln w="28575">
            <a:solidFill>
              <a:srgbClr val="00FF00"/>
            </a:solidFill>
            <a:round/>
            <a:headEnd/>
            <a:tailEnd/>
          </a:ln>
          <a:effectLst/>
        </p:spPr>
        <p:txBody>
          <a:bodyPr wrap="none" anchor="ctr"/>
          <a:lstStyle/>
          <a:p>
            <a:endParaRPr lang="fr-FR"/>
          </a:p>
        </p:txBody>
      </p:sp>
      <p:sp>
        <p:nvSpPr>
          <p:cNvPr id="165" name="Line 70"/>
          <p:cNvSpPr>
            <a:spLocks noChangeShapeType="1"/>
          </p:cNvSpPr>
          <p:nvPr/>
        </p:nvSpPr>
        <p:spPr bwMode="auto">
          <a:xfrm>
            <a:off x="4572000" y="1848786"/>
            <a:ext cx="936000" cy="0"/>
          </a:xfrm>
          <a:prstGeom prst="line">
            <a:avLst/>
          </a:prstGeom>
          <a:noFill/>
          <a:ln w="28575">
            <a:solidFill>
              <a:schemeClr val="tx1"/>
            </a:solidFill>
            <a:round/>
            <a:headEnd/>
            <a:tailEnd/>
          </a:ln>
          <a:effectLst/>
        </p:spPr>
        <p:txBody>
          <a:bodyPr wrap="none" anchor="ctr"/>
          <a:lstStyle/>
          <a:p>
            <a:endParaRPr lang="fr-FR"/>
          </a:p>
        </p:txBody>
      </p:sp>
      <p:sp>
        <p:nvSpPr>
          <p:cNvPr id="166" name="Line 3"/>
          <p:cNvSpPr>
            <a:spLocks noChangeShapeType="1"/>
          </p:cNvSpPr>
          <p:nvPr/>
        </p:nvSpPr>
        <p:spPr bwMode="auto">
          <a:xfrm>
            <a:off x="6892011" y="1848786"/>
            <a:ext cx="342900" cy="0"/>
          </a:xfrm>
          <a:prstGeom prst="line">
            <a:avLst/>
          </a:prstGeom>
          <a:noFill/>
          <a:ln w="28575">
            <a:solidFill>
              <a:srgbClr val="4EFB25"/>
            </a:solidFill>
            <a:round/>
            <a:headEnd/>
            <a:tailEnd/>
          </a:ln>
          <a:effectLst/>
        </p:spPr>
        <p:txBody>
          <a:bodyPr wrap="none" anchor="ctr"/>
          <a:lstStyle/>
          <a:p>
            <a:endParaRPr lang="fr-FR"/>
          </a:p>
        </p:txBody>
      </p:sp>
      <p:sp>
        <p:nvSpPr>
          <p:cNvPr id="170" name="Line 70"/>
          <p:cNvSpPr>
            <a:spLocks noChangeShapeType="1"/>
          </p:cNvSpPr>
          <p:nvPr/>
        </p:nvSpPr>
        <p:spPr bwMode="auto">
          <a:xfrm>
            <a:off x="8143900" y="1851284"/>
            <a:ext cx="400050" cy="0"/>
          </a:xfrm>
          <a:prstGeom prst="line">
            <a:avLst/>
          </a:prstGeom>
          <a:noFill/>
          <a:ln w="28575">
            <a:solidFill>
              <a:srgbClr val="4EFB25"/>
            </a:solidFill>
            <a:round/>
            <a:headEnd/>
            <a:tailEnd/>
          </a:ln>
          <a:effectLst/>
        </p:spPr>
        <p:txBody>
          <a:bodyPr wrap="none" anchor="ctr"/>
          <a:lstStyle/>
          <a:p>
            <a:endParaRPr lang="fr-FR"/>
          </a:p>
        </p:txBody>
      </p:sp>
      <p:sp>
        <p:nvSpPr>
          <p:cNvPr id="171" name="Line 70"/>
          <p:cNvSpPr>
            <a:spLocks noChangeShapeType="1"/>
          </p:cNvSpPr>
          <p:nvPr/>
        </p:nvSpPr>
        <p:spPr bwMode="auto">
          <a:xfrm>
            <a:off x="8435388" y="1851284"/>
            <a:ext cx="180000" cy="0"/>
          </a:xfrm>
          <a:prstGeom prst="line">
            <a:avLst/>
          </a:prstGeom>
          <a:noFill/>
          <a:ln w="28575">
            <a:solidFill>
              <a:srgbClr val="4EFB25"/>
            </a:solidFill>
            <a:round/>
            <a:headEnd/>
            <a:tailEnd/>
          </a:ln>
          <a:effectLst/>
        </p:spPr>
        <p:txBody>
          <a:bodyPr wrap="none" anchor="ctr"/>
          <a:lstStyle/>
          <a:p>
            <a:endParaRPr lang="fr-FR"/>
          </a:p>
        </p:txBody>
      </p:sp>
      <p:sp>
        <p:nvSpPr>
          <p:cNvPr id="172" name="Line 70"/>
          <p:cNvSpPr>
            <a:spLocks noChangeShapeType="1"/>
          </p:cNvSpPr>
          <p:nvPr/>
        </p:nvSpPr>
        <p:spPr bwMode="auto">
          <a:xfrm>
            <a:off x="7520015" y="4624460"/>
            <a:ext cx="400050" cy="0"/>
          </a:xfrm>
          <a:prstGeom prst="line">
            <a:avLst/>
          </a:prstGeom>
          <a:noFill/>
          <a:ln w="28575">
            <a:solidFill>
              <a:srgbClr val="00FF00"/>
            </a:solidFill>
            <a:round/>
            <a:headEnd/>
            <a:tailEnd/>
          </a:ln>
          <a:effectLst/>
        </p:spPr>
        <p:txBody>
          <a:bodyPr wrap="none" anchor="ctr"/>
          <a:lstStyle/>
          <a:p>
            <a:endParaRPr lang="fr-FR"/>
          </a:p>
        </p:txBody>
      </p:sp>
      <p:sp>
        <p:nvSpPr>
          <p:cNvPr id="173" name="Line 70"/>
          <p:cNvSpPr>
            <a:spLocks noChangeShapeType="1"/>
          </p:cNvSpPr>
          <p:nvPr/>
        </p:nvSpPr>
        <p:spPr bwMode="auto">
          <a:xfrm>
            <a:off x="7846049" y="4624465"/>
            <a:ext cx="729000" cy="0"/>
          </a:xfrm>
          <a:prstGeom prst="line">
            <a:avLst/>
          </a:prstGeom>
          <a:noFill/>
          <a:ln w="28575">
            <a:solidFill>
              <a:srgbClr val="00FF00"/>
            </a:solidFill>
            <a:round/>
            <a:headEnd/>
            <a:tailEnd/>
          </a:ln>
          <a:effectLst/>
        </p:spPr>
        <p:txBody>
          <a:bodyPr wrap="none" anchor="ctr"/>
          <a:lstStyle/>
          <a:p>
            <a:endParaRPr lang="fr-FR"/>
          </a:p>
        </p:txBody>
      </p:sp>
      <p:sp>
        <p:nvSpPr>
          <p:cNvPr id="176" name="Line 68"/>
          <p:cNvSpPr>
            <a:spLocks noChangeShapeType="1"/>
          </p:cNvSpPr>
          <p:nvPr/>
        </p:nvSpPr>
        <p:spPr bwMode="auto">
          <a:xfrm rot="5400000">
            <a:off x="8056060" y="4078184"/>
            <a:ext cx="1116000" cy="0"/>
          </a:xfrm>
          <a:prstGeom prst="line">
            <a:avLst/>
          </a:prstGeom>
          <a:noFill/>
          <a:ln w="28575">
            <a:solidFill>
              <a:srgbClr val="00FF00"/>
            </a:solidFill>
            <a:round/>
            <a:headEnd/>
            <a:tailEnd/>
          </a:ln>
          <a:effectLst/>
        </p:spPr>
        <p:txBody>
          <a:bodyPr wrap="none" anchor="ctr"/>
          <a:lstStyle/>
          <a:p>
            <a:endParaRPr lang="fr-FR"/>
          </a:p>
        </p:txBody>
      </p:sp>
      <p:sp>
        <p:nvSpPr>
          <p:cNvPr id="177" name="Line 68"/>
          <p:cNvSpPr>
            <a:spLocks noChangeShapeType="1"/>
          </p:cNvSpPr>
          <p:nvPr/>
        </p:nvSpPr>
        <p:spPr bwMode="auto">
          <a:xfrm rot="5400000">
            <a:off x="7974691" y="2458796"/>
            <a:ext cx="1260000" cy="0"/>
          </a:xfrm>
          <a:prstGeom prst="line">
            <a:avLst/>
          </a:prstGeom>
          <a:noFill/>
          <a:ln w="28575">
            <a:solidFill>
              <a:srgbClr val="4EFB25"/>
            </a:solidFill>
            <a:round/>
            <a:headEnd/>
            <a:tailEnd/>
          </a:ln>
          <a:effectLst/>
        </p:spPr>
        <p:txBody>
          <a:bodyPr wrap="none" anchor="ctr"/>
          <a:lstStyle/>
          <a:p>
            <a:endParaRPr lang="fr-FR"/>
          </a:p>
        </p:txBody>
      </p:sp>
      <p:sp>
        <p:nvSpPr>
          <p:cNvPr id="178" name="Line 72"/>
          <p:cNvSpPr>
            <a:spLocks noChangeShapeType="1"/>
          </p:cNvSpPr>
          <p:nvPr/>
        </p:nvSpPr>
        <p:spPr bwMode="auto">
          <a:xfrm>
            <a:off x="1603590" y="4437060"/>
            <a:ext cx="0" cy="152400"/>
          </a:xfrm>
          <a:prstGeom prst="line">
            <a:avLst/>
          </a:prstGeom>
          <a:noFill/>
          <a:ln w="28575">
            <a:solidFill>
              <a:srgbClr val="00FF00"/>
            </a:solidFill>
            <a:round/>
            <a:headEnd/>
            <a:tailEnd/>
          </a:ln>
          <a:effectLst/>
        </p:spPr>
        <p:txBody>
          <a:bodyPr wrap="none" anchor="ctr"/>
          <a:lstStyle/>
          <a:p>
            <a:endParaRPr lang="fr-FR"/>
          </a:p>
        </p:txBody>
      </p:sp>
      <p:sp>
        <p:nvSpPr>
          <p:cNvPr id="179" name="Ellipse 178"/>
          <p:cNvSpPr/>
          <p:nvPr/>
        </p:nvSpPr>
        <p:spPr>
          <a:xfrm>
            <a:off x="2928926"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0" name="Ellipse 179"/>
          <p:cNvSpPr/>
          <p:nvPr/>
        </p:nvSpPr>
        <p:spPr>
          <a:xfrm>
            <a:off x="6289329"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1" name="Ellipse 180"/>
          <p:cNvSpPr/>
          <p:nvPr/>
        </p:nvSpPr>
        <p:spPr>
          <a:xfrm rot="5400000">
            <a:off x="7142813" y="3061741"/>
            <a:ext cx="1139252" cy="3822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accent1">
                    <a:lumMod val="50000"/>
                  </a:schemeClr>
                </a:solidFill>
              </a:rPr>
              <a:t>N.O</a:t>
            </a:r>
            <a:endParaRPr lang="fr-FR" b="1" dirty="0">
              <a:solidFill>
                <a:schemeClr val="accent1">
                  <a:lumMod val="50000"/>
                </a:schemeClr>
              </a:solidFill>
            </a:endParaRPr>
          </a:p>
        </p:txBody>
      </p:sp>
      <p:sp>
        <p:nvSpPr>
          <p:cNvPr id="155" name="Oval 10"/>
          <p:cNvSpPr>
            <a:spLocks noChangeArrowheads="1"/>
          </p:cNvSpPr>
          <p:nvPr/>
        </p:nvSpPr>
        <p:spPr bwMode="auto">
          <a:xfrm>
            <a:off x="1943082"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56" name="Rectangle 27"/>
          <p:cNvSpPr>
            <a:spLocks noChangeArrowheads="1"/>
          </p:cNvSpPr>
          <p:nvPr/>
        </p:nvSpPr>
        <p:spPr bwMode="auto">
          <a:xfrm>
            <a:off x="4000496" y="1514468"/>
            <a:ext cx="797532"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57" name="Line 28"/>
          <p:cNvSpPr>
            <a:spLocks noChangeShapeType="1"/>
          </p:cNvSpPr>
          <p:nvPr/>
        </p:nvSpPr>
        <p:spPr bwMode="auto">
          <a:xfrm>
            <a:off x="4340828" y="1828783"/>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58" name="Line 29"/>
          <p:cNvSpPr>
            <a:spLocks noChangeShapeType="1"/>
          </p:cNvSpPr>
          <p:nvPr/>
        </p:nvSpPr>
        <p:spPr bwMode="auto">
          <a:xfrm>
            <a:off x="4329585" y="2057383"/>
            <a:ext cx="228600" cy="0"/>
          </a:xfrm>
          <a:prstGeom prst="line">
            <a:avLst/>
          </a:prstGeom>
          <a:noFill/>
          <a:ln w="28575">
            <a:solidFill>
              <a:schemeClr val="tx1"/>
            </a:solidFill>
            <a:round/>
            <a:headEnd/>
            <a:tailEnd/>
          </a:ln>
          <a:effectLst/>
        </p:spPr>
        <p:txBody>
          <a:bodyPr wrap="none" anchor="ctr"/>
          <a:lstStyle/>
          <a:p>
            <a:endParaRPr lang="fr-FR"/>
          </a:p>
        </p:txBody>
      </p:sp>
      <p:sp>
        <p:nvSpPr>
          <p:cNvPr id="159" name="Line 30"/>
          <p:cNvSpPr>
            <a:spLocks noChangeShapeType="1"/>
          </p:cNvSpPr>
          <p:nvPr/>
        </p:nvSpPr>
        <p:spPr bwMode="auto">
          <a:xfrm>
            <a:off x="4569428" y="1828783"/>
            <a:ext cx="0" cy="228600"/>
          </a:xfrm>
          <a:prstGeom prst="line">
            <a:avLst/>
          </a:prstGeom>
          <a:noFill/>
          <a:ln w="38100" cmpd="dbl">
            <a:solidFill>
              <a:schemeClr val="tx1"/>
            </a:solidFill>
            <a:round/>
            <a:headEnd/>
            <a:tailEnd/>
          </a:ln>
          <a:effectLst/>
        </p:spPr>
        <p:txBody>
          <a:bodyPr wrap="none" anchor="ctr"/>
          <a:lstStyle/>
          <a:p>
            <a:endParaRPr lang="fr-FR"/>
          </a:p>
        </p:txBody>
      </p:sp>
      <p:sp>
        <p:nvSpPr>
          <p:cNvPr id="160" name="Oval 31"/>
          <p:cNvSpPr>
            <a:spLocks noChangeArrowheads="1"/>
          </p:cNvSpPr>
          <p:nvPr/>
        </p:nvSpPr>
        <p:spPr bwMode="auto">
          <a:xfrm>
            <a:off x="4397978" y="20573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7" name="Oval 32"/>
          <p:cNvSpPr>
            <a:spLocks noChangeArrowheads="1"/>
          </p:cNvSpPr>
          <p:nvPr/>
        </p:nvSpPr>
        <p:spPr bwMode="auto">
          <a:xfrm>
            <a:off x="4397978" y="21335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8" name="Oval 33"/>
          <p:cNvSpPr>
            <a:spLocks noChangeArrowheads="1"/>
          </p:cNvSpPr>
          <p:nvPr/>
        </p:nvSpPr>
        <p:spPr bwMode="auto">
          <a:xfrm>
            <a:off x="4112228"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69" name="Oval 34"/>
          <p:cNvSpPr>
            <a:spLocks noChangeArrowheads="1"/>
          </p:cNvSpPr>
          <p:nvPr/>
        </p:nvSpPr>
        <p:spPr bwMode="auto">
          <a:xfrm>
            <a:off x="4572000"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74" name="Text Box 35"/>
          <p:cNvSpPr txBox="1">
            <a:spLocks noChangeArrowheads="1"/>
          </p:cNvSpPr>
          <p:nvPr/>
        </p:nvSpPr>
        <p:spPr bwMode="auto">
          <a:xfrm>
            <a:off x="4055078" y="1142984"/>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83" name="Line 70"/>
          <p:cNvSpPr>
            <a:spLocks noChangeShapeType="1"/>
          </p:cNvSpPr>
          <p:nvPr/>
        </p:nvSpPr>
        <p:spPr bwMode="auto">
          <a:xfrm>
            <a:off x="3714744" y="1848769"/>
            <a:ext cx="612000" cy="0"/>
          </a:xfrm>
          <a:prstGeom prst="line">
            <a:avLst/>
          </a:prstGeom>
          <a:noFill/>
          <a:ln w="28575">
            <a:solidFill>
              <a:schemeClr val="tx1"/>
            </a:solidFill>
            <a:round/>
            <a:headEnd/>
            <a:tailEnd/>
          </a:ln>
          <a:effectLst/>
        </p:spPr>
        <p:txBody>
          <a:bodyPr wrap="none" anchor="ctr"/>
          <a:lstStyle/>
          <a:p>
            <a:endParaRPr lang="fr-FR"/>
          </a:p>
        </p:txBody>
      </p:sp>
      <p:sp>
        <p:nvSpPr>
          <p:cNvPr id="184" name="Oval 9"/>
          <p:cNvSpPr>
            <a:spLocks noChangeArrowheads="1"/>
          </p:cNvSpPr>
          <p:nvPr/>
        </p:nvSpPr>
        <p:spPr bwMode="auto">
          <a:xfrm>
            <a:off x="2285984" y="1714488"/>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5" name="Oval 9"/>
          <p:cNvSpPr>
            <a:spLocks noChangeArrowheads="1"/>
          </p:cNvSpPr>
          <p:nvPr/>
        </p:nvSpPr>
        <p:spPr bwMode="auto">
          <a:xfrm>
            <a:off x="1943082" y="1709726"/>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7" name="Oval 9"/>
          <p:cNvSpPr>
            <a:spLocks noChangeArrowheads="1"/>
          </p:cNvSpPr>
          <p:nvPr/>
        </p:nvSpPr>
        <p:spPr bwMode="auto">
          <a:xfrm>
            <a:off x="3571868" y="1661410"/>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8" name="Oval 9"/>
          <p:cNvSpPr>
            <a:spLocks noChangeArrowheads="1"/>
          </p:cNvSpPr>
          <p:nvPr/>
        </p:nvSpPr>
        <p:spPr bwMode="auto">
          <a:xfrm>
            <a:off x="4086222" y="1661410"/>
            <a:ext cx="7200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9" name="Oval 24"/>
          <p:cNvSpPr>
            <a:spLocks noChangeArrowheads="1"/>
          </p:cNvSpPr>
          <p:nvPr/>
        </p:nvSpPr>
        <p:spPr bwMode="auto">
          <a:xfrm>
            <a:off x="3000364"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2" name="Oval 34"/>
          <p:cNvSpPr>
            <a:spLocks noChangeArrowheads="1"/>
          </p:cNvSpPr>
          <p:nvPr/>
        </p:nvSpPr>
        <p:spPr bwMode="auto">
          <a:xfrm>
            <a:off x="4572000"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3" name="AutoShape 81"/>
          <p:cNvSpPr>
            <a:spLocks noChangeArrowheads="1"/>
          </p:cNvSpPr>
          <p:nvPr/>
        </p:nvSpPr>
        <p:spPr bwMode="auto">
          <a:xfrm>
            <a:off x="4931771" y="1713876"/>
            <a:ext cx="171450" cy="228600"/>
          </a:xfrm>
          <a:prstGeom prst="irregularSeal2">
            <a:avLst/>
          </a:prstGeom>
          <a:solidFill>
            <a:srgbClr val="FF0000"/>
          </a:solidFill>
          <a:ln w="9525">
            <a:solidFill>
              <a:schemeClr val="tx1"/>
            </a:solidFill>
            <a:miter lim="800000"/>
            <a:headEnd/>
            <a:tailEnd/>
          </a:ln>
          <a:effectLst/>
        </p:spPr>
        <p:txBody>
          <a:bodyPr wrap="none" anchor="ctr"/>
          <a:lstStyle/>
          <a:p>
            <a:endParaRPr lang="fr-FR"/>
          </a:p>
        </p:txBody>
      </p:sp>
      <p:sp>
        <p:nvSpPr>
          <p:cNvPr id="194" name="Éclair 193"/>
          <p:cNvSpPr/>
          <p:nvPr/>
        </p:nvSpPr>
        <p:spPr>
          <a:xfrm>
            <a:off x="4847453" y="1214204"/>
            <a:ext cx="168640" cy="479685"/>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5" name="Rectangle à coins arrondis 194"/>
          <p:cNvSpPr/>
          <p:nvPr/>
        </p:nvSpPr>
        <p:spPr>
          <a:xfrm>
            <a:off x="4214810" y="785794"/>
            <a:ext cx="1337873" cy="4497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rgbClr val="FF0000"/>
                </a:solidFill>
              </a:rPr>
              <a:t>Defaut</a:t>
            </a:r>
            <a:endParaRPr lang="fr-FR" b="1" dirty="0">
              <a:solidFill>
                <a:srgbClr val="FF0000"/>
              </a:solidFill>
            </a:endParaRPr>
          </a:p>
        </p:txBody>
      </p:sp>
      <p:sp>
        <p:nvSpPr>
          <p:cNvPr id="175" name="Éclair 174"/>
          <p:cNvSpPr/>
          <p:nvPr/>
        </p:nvSpPr>
        <p:spPr>
          <a:xfrm>
            <a:off x="1098966" y="1138106"/>
            <a:ext cx="168640" cy="479685"/>
          </a:xfrm>
          <a:prstGeom prst="lightningBol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6" name="ZoneTexte 185"/>
          <p:cNvSpPr txBox="1"/>
          <p:nvPr/>
        </p:nvSpPr>
        <p:spPr>
          <a:xfrm>
            <a:off x="194856" y="785794"/>
            <a:ext cx="2091128" cy="338554"/>
          </a:xfrm>
          <a:prstGeom prst="rect">
            <a:avLst/>
          </a:prstGeom>
          <a:noFill/>
        </p:spPr>
        <p:txBody>
          <a:bodyPr wrap="square" rtlCol="0">
            <a:spAutoFit/>
          </a:bodyPr>
          <a:lstStyle/>
          <a:p>
            <a:r>
              <a:rPr lang="fr-FR" sz="1600" b="1" i="1" dirty="0" smtClean="0">
                <a:solidFill>
                  <a:schemeClr val="accent6">
                    <a:lumMod val="50000"/>
                  </a:schemeClr>
                </a:solidFill>
              </a:rPr>
              <a:t>Le DJ est fermé</a:t>
            </a:r>
            <a:endParaRPr lang="fr-FR" sz="1600" b="1" i="1" dirty="0">
              <a:solidFill>
                <a:schemeClr val="accent6">
                  <a:lumMod val="50000"/>
                </a:schemeClr>
              </a:solidFill>
            </a:endParaRPr>
          </a:p>
        </p:txBody>
      </p:sp>
      <p:sp>
        <p:nvSpPr>
          <p:cNvPr id="182" name="Line 72"/>
          <p:cNvSpPr>
            <a:spLocks noChangeShapeType="1"/>
          </p:cNvSpPr>
          <p:nvPr/>
        </p:nvSpPr>
        <p:spPr bwMode="auto">
          <a:xfrm>
            <a:off x="1357290" y="1666410"/>
            <a:ext cx="0" cy="152400"/>
          </a:xfrm>
          <a:prstGeom prst="line">
            <a:avLst/>
          </a:prstGeom>
          <a:noFill/>
          <a:ln w="28575">
            <a:solidFill>
              <a:srgbClr val="00FF00"/>
            </a:solidFill>
            <a:round/>
            <a:headEnd/>
            <a:tailEnd/>
          </a:ln>
          <a:effectLst/>
        </p:spPr>
        <p:txBody>
          <a:bodyPr wrap="none" anchor="ctr"/>
          <a:lstStyle/>
          <a:p>
            <a:endParaRPr lang="fr-FR"/>
          </a:p>
        </p:txBody>
      </p:sp>
      <p:sp>
        <p:nvSpPr>
          <p:cNvPr id="199" name="Line 62"/>
          <p:cNvSpPr>
            <a:spLocks noChangeShapeType="1"/>
          </p:cNvSpPr>
          <p:nvPr/>
        </p:nvSpPr>
        <p:spPr bwMode="auto">
          <a:xfrm rot="16200000">
            <a:off x="8515377" y="2986085"/>
            <a:ext cx="0" cy="171450"/>
          </a:xfrm>
          <a:prstGeom prst="line">
            <a:avLst/>
          </a:prstGeom>
          <a:noFill/>
          <a:ln w="38100" cmpd="dbl">
            <a:solidFill>
              <a:srgbClr val="00FF00"/>
            </a:solidFill>
            <a:round/>
            <a:headEnd/>
            <a:tailEnd/>
          </a:ln>
          <a:effectLst/>
        </p:spPr>
        <p:txBody>
          <a:bodyPr wrap="none" anchor="ctr"/>
          <a:lstStyle/>
          <a:p>
            <a:endParaRPr lang="fr-FR" dirty="0"/>
          </a:p>
        </p:txBody>
      </p:sp>
      <p:sp>
        <p:nvSpPr>
          <p:cNvPr id="200" name="Éclair 199"/>
          <p:cNvSpPr/>
          <p:nvPr/>
        </p:nvSpPr>
        <p:spPr>
          <a:xfrm flipH="1">
            <a:off x="8618202" y="2571744"/>
            <a:ext cx="168640" cy="479685"/>
          </a:xfrm>
          <a:prstGeom prst="lightningBol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0" name="Line 30"/>
          <p:cNvSpPr>
            <a:spLocks noChangeShapeType="1"/>
          </p:cNvSpPr>
          <p:nvPr/>
        </p:nvSpPr>
        <p:spPr bwMode="auto">
          <a:xfrm>
            <a:off x="6879822" y="1828800"/>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191" name="Espace réservé de la date 190"/>
          <p:cNvSpPr>
            <a:spLocks noGrp="1"/>
          </p:cNvSpPr>
          <p:nvPr>
            <p:ph type="dt" sz="half" idx="10"/>
          </p:nvPr>
        </p:nvSpPr>
        <p:spPr/>
        <p:txBody>
          <a:bodyPr/>
          <a:lstStyle/>
          <a:p>
            <a:fld id="{3B23A622-E24E-4EC1-A955-5246B33F7529}" type="datetime1">
              <a:rPr lang="fr-FR" smtClean="0"/>
              <a:pPr/>
              <a:t>19/06/2016</a:t>
            </a:fld>
            <a:endParaRPr lang="fr-BE"/>
          </a:p>
        </p:txBody>
      </p:sp>
      <p:sp>
        <p:nvSpPr>
          <p:cNvPr id="196" name="Espace réservé du numéro de diapositive 195"/>
          <p:cNvSpPr>
            <a:spLocks noGrp="1"/>
          </p:cNvSpPr>
          <p:nvPr>
            <p:ph type="sldNum" sz="quarter" idx="12"/>
          </p:nvPr>
        </p:nvSpPr>
        <p:spPr/>
        <p:txBody>
          <a:bodyPr/>
          <a:lstStyle/>
          <a:p>
            <a:fld id="{CF4668DC-857F-487D-BFFA-8C0CA5037977}" type="slidenum">
              <a:rPr lang="fr-BE" smtClean="0"/>
              <a:pPr/>
              <a:t>23</a:t>
            </a:fld>
            <a:endParaRPr lang="fr-BE"/>
          </a:p>
        </p:txBody>
      </p:sp>
      <p:pic>
        <p:nvPicPr>
          <p:cNvPr id="197" name="Picture 100" descr="C:\Documents and Settings\roupioz-gui\Bureau\images.jpg"/>
          <p:cNvPicPr>
            <a:picLocks noChangeAspect="1" noChangeArrowheads="1"/>
          </p:cNvPicPr>
          <p:nvPr/>
        </p:nvPicPr>
        <p:blipFill>
          <a:blip r:embed="rId3"/>
          <a:srcRect/>
          <a:stretch>
            <a:fillRect/>
          </a:stretch>
        </p:blipFill>
        <p:spPr bwMode="auto">
          <a:xfrm>
            <a:off x="5786446" y="5500702"/>
            <a:ext cx="1524000" cy="1076325"/>
          </a:xfrm>
          <a:prstGeom prst="rect">
            <a:avLst/>
          </a:prstGeom>
          <a:noFill/>
        </p:spPr>
      </p:pic>
    </p:spTree>
    <p:extLst>
      <p:ext uri="{BB962C8B-B14F-4D97-AF65-F5344CB8AC3E}">
        <p14:creationId xmlns:p14="http://schemas.microsoft.com/office/powerpoint/2010/main" xmlns="" val="94448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23381" y="1600200"/>
            <a:ext cx="83384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Ps1</a:t>
            </a:r>
            <a:endParaRPr lang="en-US" b="1" dirty="0">
              <a:solidFill>
                <a:schemeClr val="bg1"/>
              </a:solidFill>
              <a:latin typeface="Arial" charset="0"/>
            </a:endParaRPr>
          </a:p>
        </p:txBody>
      </p:sp>
      <p:sp>
        <p:nvSpPr>
          <p:cNvPr id="9" name="Line 4"/>
          <p:cNvSpPr>
            <a:spLocks noChangeShapeType="1"/>
          </p:cNvSpPr>
          <p:nvPr/>
        </p:nvSpPr>
        <p:spPr bwMode="auto">
          <a:xfrm flipV="1">
            <a:off x="1142976" y="1676400"/>
            <a:ext cx="228600" cy="152400"/>
          </a:xfrm>
          <a:prstGeom prst="line">
            <a:avLst/>
          </a:prstGeom>
          <a:noFill/>
          <a:ln w="28575">
            <a:solidFill>
              <a:srgbClr val="00FF00"/>
            </a:solidFill>
            <a:round/>
            <a:headEnd/>
            <a:tailEnd/>
          </a:ln>
          <a:effectLst/>
        </p:spPr>
        <p:txBody>
          <a:bodyPr wrap="none" anchor="ctr"/>
          <a:lstStyle/>
          <a:p>
            <a:endParaRPr lang="fr-FR"/>
          </a:p>
        </p:txBody>
      </p:sp>
      <p:sp>
        <p:nvSpPr>
          <p:cNvPr id="10" name="Rectangle 5"/>
          <p:cNvSpPr>
            <a:spLocks noChangeArrowheads="1"/>
          </p:cNvSpPr>
          <p:nvPr/>
        </p:nvSpPr>
        <p:spPr bwMode="auto">
          <a:xfrm>
            <a:off x="175734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 name="Rectangle 6"/>
          <p:cNvSpPr>
            <a:spLocks noChangeArrowheads="1"/>
          </p:cNvSpPr>
          <p:nvPr/>
        </p:nvSpPr>
        <p:spPr bwMode="auto">
          <a:xfrm rot="14766614">
            <a:off x="1203949" y="168592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2" name="Oval 7"/>
          <p:cNvSpPr>
            <a:spLocks noChangeArrowheads="1"/>
          </p:cNvSpPr>
          <p:nvPr/>
        </p:nvSpPr>
        <p:spPr bwMode="auto">
          <a:xfrm>
            <a:off x="2071670" y="21240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3" name="Oval 8"/>
          <p:cNvSpPr>
            <a:spLocks noChangeArrowheads="1"/>
          </p:cNvSpPr>
          <p:nvPr/>
        </p:nvSpPr>
        <p:spPr bwMode="auto">
          <a:xfrm>
            <a:off x="2071670" y="2200268"/>
            <a:ext cx="114300" cy="152400"/>
          </a:xfrm>
          <a:prstGeom prst="ellipse">
            <a:avLst/>
          </a:prstGeom>
          <a:noFill/>
          <a:ln w="9525">
            <a:solidFill>
              <a:schemeClr val="tx1"/>
            </a:solidFill>
            <a:round/>
            <a:headEnd/>
            <a:tailEnd/>
          </a:ln>
          <a:effectLst/>
        </p:spPr>
        <p:txBody>
          <a:bodyPr wrap="none" anchor="ctr"/>
          <a:lstStyle/>
          <a:p>
            <a:endParaRPr lang="fr-FR"/>
          </a:p>
        </p:txBody>
      </p:sp>
      <p:sp>
        <p:nvSpPr>
          <p:cNvPr id="15" name="Oval 10"/>
          <p:cNvSpPr>
            <a:spLocks noChangeArrowheads="1"/>
          </p:cNvSpPr>
          <p:nvPr/>
        </p:nvSpPr>
        <p:spPr bwMode="auto">
          <a:xfrm>
            <a:off x="2285984"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6" name="Text Box 11"/>
          <p:cNvSpPr txBox="1">
            <a:spLocks noChangeArrowheads="1"/>
          </p:cNvSpPr>
          <p:nvPr/>
        </p:nvSpPr>
        <p:spPr bwMode="auto">
          <a:xfrm>
            <a:off x="1785918" y="1209669"/>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7" name="Rectangle 12"/>
          <p:cNvSpPr>
            <a:spLocks noChangeArrowheads="1"/>
          </p:cNvSpPr>
          <p:nvPr/>
        </p:nvSpPr>
        <p:spPr bwMode="auto">
          <a:xfrm>
            <a:off x="2857488" y="1514468"/>
            <a:ext cx="814388"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2" name="Group 13"/>
          <p:cNvGrpSpPr>
            <a:grpSpLocks/>
          </p:cNvGrpSpPr>
          <p:nvPr/>
        </p:nvGrpSpPr>
        <p:grpSpPr bwMode="auto">
          <a:xfrm>
            <a:off x="1357290" y="1828800"/>
            <a:ext cx="2001206" cy="314316"/>
            <a:chOff x="1680" y="1152"/>
            <a:chExt cx="2236" cy="144"/>
          </a:xfrm>
        </p:grpSpPr>
        <p:sp>
          <p:nvSpPr>
            <p:cNvPr id="19" name="Line 14"/>
            <p:cNvSpPr>
              <a:spLocks noChangeShapeType="1"/>
            </p:cNvSpPr>
            <p:nvPr/>
          </p:nvSpPr>
          <p:spPr bwMode="auto">
            <a:xfrm>
              <a:off x="1680" y="1152"/>
              <a:ext cx="684" cy="0"/>
            </a:xfrm>
            <a:prstGeom prst="line">
              <a:avLst/>
            </a:prstGeom>
            <a:noFill/>
            <a:ln w="28575">
              <a:solidFill>
                <a:srgbClr val="4EFB25"/>
              </a:solidFill>
              <a:round/>
              <a:headEnd/>
              <a:tailEnd/>
            </a:ln>
            <a:effectLst/>
          </p:spPr>
          <p:txBody>
            <a:bodyPr wrap="none" anchor="ctr"/>
            <a:lstStyle/>
            <a:p>
              <a:endParaRPr lang="fr-FR"/>
            </a:p>
          </p:txBody>
        </p:sp>
        <p:sp>
          <p:nvSpPr>
            <p:cNvPr id="20" name="Line 15"/>
            <p:cNvSpPr>
              <a:spLocks noChangeShapeType="1"/>
            </p:cNvSpPr>
            <p:nvPr/>
          </p:nvSpPr>
          <p:spPr bwMode="auto">
            <a:xfrm>
              <a:off x="2398"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1" name="Line 16"/>
            <p:cNvSpPr>
              <a:spLocks noChangeShapeType="1"/>
            </p:cNvSpPr>
            <p:nvPr/>
          </p:nvSpPr>
          <p:spPr bwMode="auto">
            <a:xfrm>
              <a:off x="2398" y="1296"/>
              <a:ext cx="282" cy="0"/>
            </a:xfrm>
            <a:prstGeom prst="line">
              <a:avLst/>
            </a:prstGeom>
            <a:noFill/>
            <a:ln w="28575">
              <a:solidFill>
                <a:srgbClr val="4EFB25"/>
              </a:solidFill>
              <a:round/>
              <a:headEnd/>
              <a:tailEnd/>
            </a:ln>
            <a:effectLst/>
          </p:spPr>
          <p:txBody>
            <a:bodyPr wrap="none" anchor="ctr"/>
            <a:lstStyle/>
            <a:p>
              <a:endParaRPr lang="fr-FR"/>
            </a:p>
          </p:txBody>
        </p:sp>
        <p:sp>
          <p:nvSpPr>
            <p:cNvPr id="22" name="Line 17"/>
            <p:cNvSpPr>
              <a:spLocks noChangeShapeType="1"/>
            </p:cNvSpPr>
            <p:nvPr/>
          </p:nvSpPr>
          <p:spPr bwMode="auto">
            <a:xfrm>
              <a:off x="2718"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3" name="Line 18"/>
            <p:cNvSpPr>
              <a:spLocks noChangeShapeType="1"/>
            </p:cNvSpPr>
            <p:nvPr/>
          </p:nvSpPr>
          <p:spPr bwMode="auto">
            <a:xfrm>
              <a:off x="2750" y="1152"/>
              <a:ext cx="965" cy="0"/>
            </a:xfrm>
            <a:prstGeom prst="line">
              <a:avLst/>
            </a:prstGeom>
            <a:noFill/>
            <a:ln w="28575">
              <a:solidFill>
                <a:srgbClr val="4EFB25"/>
              </a:solidFill>
              <a:round/>
              <a:headEnd/>
              <a:tailEnd/>
            </a:ln>
            <a:effectLst/>
          </p:spPr>
          <p:txBody>
            <a:bodyPr wrap="none" anchor="ctr"/>
            <a:lstStyle/>
            <a:p>
              <a:endParaRPr lang="fr-FR"/>
            </a:p>
          </p:txBody>
        </p:sp>
        <p:sp>
          <p:nvSpPr>
            <p:cNvPr id="24" name="Line 19"/>
            <p:cNvSpPr>
              <a:spLocks noChangeShapeType="1"/>
            </p:cNvSpPr>
            <p:nvPr/>
          </p:nvSpPr>
          <p:spPr bwMode="auto">
            <a:xfrm>
              <a:off x="3675"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5" name="Line 20"/>
            <p:cNvSpPr>
              <a:spLocks noChangeShapeType="1"/>
            </p:cNvSpPr>
            <p:nvPr/>
          </p:nvSpPr>
          <p:spPr bwMode="auto">
            <a:xfrm>
              <a:off x="3675" y="1296"/>
              <a:ext cx="241" cy="0"/>
            </a:xfrm>
            <a:prstGeom prst="line">
              <a:avLst/>
            </a:prstGeom>
            <a:noFill/>
            <a:ln w="28575">
              <a:solidFill>
                <a:srgbClr val="4EFB25"/>
              </a:solidFill>
              <a:round/>
              <a:headEnd/>
              <a:tailEnd/>
            </a:ln>
            <a:effectLst/>
          </p:spPr>
          <p:txBody>
            <a:bodyPr wrap="none" anchor="ctr"/>
            <a:lstStyle/>
            <a:p>
              <a:endParaRPr lang="fr-FR"/>
            </a:p>
          </p:txBody>
        </p:sp>
      </p:grpSp>
      <p:sp>
        <p:nvSpPr>
          <p:cNvPr id="27" name="Oval 22"/>
          <p:cNvSpPr>
            <a:spLocks noChangeArrowheads="1"/>
          </p:cNvSpPr>
          <p:nvPr/>
        </p:nvSpPr>
        <p:spPr bwMode="auto">
          <a:xfrm>
            <a:off x="3214678" y="21288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8" name="Oval 23"/>
          <p:cNvSpPr>
            <a:spLocks noChangeArrowheads="1"/>
          </p:cNvSpPr>
          <p:nvPr/>
        </p:nvSpPr>
        <p:spPr bwMode="auto">
          <a:xfrm>
            <a:off x="3214678" y="2205030"/>
            <a:ext cx="114300" cy="152400"/>
          </a:xfrm>
          <a:prstGeom prst="ellipse">
            <a:avLst/>
          </a:prstGeom>
          <a:noFill/>
          <a:ln w="9525">
            <a:solidFill>
              <a:schemeClr val="tx1"/>
            </a:solidFill>
            <a:round/>
            <a:headEnd/>
            <a:tailEnd/>
          </a:ln>
          <a:effectLst/>
        </p:spPr>
        <p:txBody>
          <a:bodyPr wrap="none" anchor="ctr"/>
          <a:lstStyle/>
          <a:p>
            <a:endParaRPr lang="fr-FR"/>
          </a:p>
        </p:txBody>
      </p:sp>
      <p:sp>
        <p:nvSpPr>
          <p:cNvPr id="29" name="Oval 24"/>
          <p:cNvSpPr>
            <a:spLocks noChangeArrowheads="1"/>
          </p:cNvSpPr>
          <p:nvPr/>
        </p:nvSpPr>
        <p:spPr bwMode="auto">
          <a:xfrm>
            <a:off x="3000364"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0" name="Oval 25"/>
          <p:cNvSpPr>
            <a:spLocks noChangeArrowheads="1"/>
          </p:cNvSpPr>
          <p:nvPr/>
        </p:nvSpPr>
        <p:spPr bwMode="auto">
          <a:xfrm>
            <a:off x="3575018"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1" name="Text Box 26"/>
          <p:cNvSpPr txBox="1">
            <a:spLocks noChangeArrowheads="1"/>
          </p:cNvSpPr>
          <p:nvPr/>
        </p:nvSpPr>
        <p:spPr bwMode="auto">
          <a:xfrm>
            <a:off x="3003518"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32" name="Rectangle 27"/>
          <p:cNvSpPr>
            <a:spLocks noChangeArrowheads="1"/>
          </p:cNvSpPr>
          <p:nvPr/>
        </p:nvSpPr>
        <p:spPr bwMode="auto">
          <a:xfrm>
            <a:off x="5218737"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3" name="Line 28"/>
          <p:cNvSpPr>
            <a:spLocks noChangeShapeType="1"/>
          </p:cNvSpPr>
          <p:nvPr/>
        </p:nvSpPr>
        <p:spPr bwMode="auto">
          <a:xfrm>
            <a:off x="5504487" y="1828800"/>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34" name="Line 29"/>
          <p:cNvSpPr>
            <a:spLocks noChangeShapeType="1"/>
          </p:cNvSpPr>
          <p:nvPr/>
        </p:nvSpPr>
        <p:spPr bwMode="auto">
          <a:xfrm>
            <a:off x="5493244" y="2057400"/>
            <a:ext cx="228600" cy="0"/>
          </a:xfrm>
          <a:prstGeom prst="line">
            <a:avLst/>
          </a:prstGeom>
          <a:noFill/>
          <a:ln w="28575">
            <a:solidFill>
              <a:srgbClr val="4EFB25"/>
            </a:solidFill>
            <a:round/>
            <a:headEnd/>
            <a:tailEnd/>
          </a:ln>
          <a:effectLst/>
        </p:spPr>
        <p:txBody>
          <a:bodyPr wrap="none" anchor="ctr"/>
          <a:lstStyle/>
          <a:p>
            <a:endParaRPr lang="fr-FR"/>
          </a:p>
        </p:txBody>
      </p:sp>
      <p:sp>
        <p:nvSpPr>
          <p:cNvPr id="35" name="Line 30"/>
          <p:cNvSpPr>
            <a:spLocks noChangeShapeType="1"/>
          </p:cNvSpPr>
          <p:nvPr/>
        </p:nvSpPr>
        <p:spPr bwMode="auto">
          <a:xfrm>
            <a:off x="5733087" y="1828800"/>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36" name="Oval 31"/>
          <p:cNvSpPr>
            <a:spLocks noChangeArrowheads="1"/>
          </p:cNvSpPr>
          <p:nvPr/>
        </p:nvSpPr>
        <p:spPr bwMode="auto">
          <a:xfrm>
            <a:off x="5561637" y="2057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7" name="Oval 32"/>
          <p:cNvSpPr>
            <a:spLocks noChangeArrowheads="1"/>
          </p:cNvSpPr>
          <p:nvPr/>
        </p:nvSpPr>
        <p:spPr bwMode="auto">
          <a:xfrm>
            <a:off x="5561637" y="21336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38" name="Oval 33"/>
          <p:cNvSpPr>
            <a:spLocks noChangeArrowheads="1"/>
          </p:cNvSpPr>
          <p:nvPr/>
        </p:nvSpPr>
        <p:spPr bwMode="auto">
          <a:xfrm>
            <a:off x="527588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39" name="Oval 34"/>
          <p:cNvSpPr>
            <a:spLocks noChangeArrowheads="1"/>
          </p:cNvSpPr>
          <p:nvPr/>
        </p:nvSpPr>
        <p:spPr bwMode="auto">
          <a:xfrm>
            <a:off x="5790237"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40" name="Text Box 35"/>
          <p:cNvSpPr txBox="1">
            <a:spLocks noChangeArrowheads="1"/>
          </p:cNvSpPr>
          <p:nvPr/>
        </p:nvSpPr>
        <p:spPr bwMode="auto">
          <a:xfrm>
            <a:off x="5218737"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42" name="Text Box 37"/>
          <p:cNvSpPr txBox="1">
            <a:spLocks noChangeArrowheads="1"/>
          </p:cNvSpPr>
          <p:nvPr/>
        </p:nvSpPr>
        <p:spPr bwMode="auto">
          <a:xfrm>
            <a:off x="178582" y="4380870"/>
            <a:ext cx="822413" cy="365760"/>
          </a:xfrm>
          <a:prstGeom prst="rect">
            <a:avLst/>
          </a:prstGeom>
          <a:solidFill>
            <a:srgbClr val="C00000"/>
          </a:solidFill>
          <a:ln w="9525">
            <a:solidFill>
              <a:schemeClr val="tx1"/>
            </a:solidFill>
            <a:miter lim="800000"/>
            <a:headEnd/>
            <a:tailEnd/>
          </a:ln>
          <a:effectLst/>
        </p:spPr>
        <p:txBody>
          <a:bodyPr wrap="square">
            <a:spAutoFit/>
          </a:bodyPr>
          <a:lstStyle/>
          <a:p>
            <a:pPr algn="ctr">
              <a:spcBef>
                <a:spcPct val="50000"/>
              </a:spcBef>
            </a:pPr>
            <a:r>
              <a:rPr lang="en-US" b="1" dirty="0" smtClean="0">
                <a:solidFill>
                  <a:schemeClr val="bg1"/>
                </a:solidFill>
                <a:latin typeface="Arial" charset="0"/>
              </a:rPr>
              <a:t>Ps2</a:t>
            </a:r>
            <a:endParaRPr lang="en-US" b="1" dirty="0">
              <a:solidFill>
                <a:schemeClr val="bg1"/>
              </a:solidFill>
              <a:latin typeface="Arial" charset="0"/>
            </a:endParaRPr>
          </a:p>
        </p:txBody>
      </p:sp>
      <p:sp>
        <p:nvSpPr>
          <p:cNvPr id="44" name="Rectangle 39"/>
          <p:cNvSpPr>
            <a:spLocks noChangeArrowheads="1"/>
          </p:cNvSpPr>
          <p:nvPr/>
        </p:nvSpPr>
        <p:spPr bwMode="auto">
          <a:xfrm>
            <a:off x="26360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5" name="Rectangle 40"/>
          <p:cNvSpPr>
            <a:spLocks noChangeArrowheads="1"/>
          </p:cNvSpPr>
          <p:nvPr/>
        </p:nvSpPr>
        <p:spPr bwMode="auto">
          <a:xfrm rot="14766614">
            <a:off x="1391888" y="4420875"/>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46" name="Line 41"/>
          <p:cNvSpPr>
            <a:spLocks noChangeShapeType="1"/>
          </p:cNvSpPr>
          <p:nvPr/>
        </p:nvSpPr>
        <p:spPr bwMode="auto">
          <a:xfrm>
            <a:off x="29217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7" name="Line 42"/>
          <p:cNvSpPr>
            <a:spLocks noChangeShapeType="1"/>
          </p:cNvSpPr>
          <p:nvPr/>
        </p:nvSpPr>
        <p:spPr bwMode="auto">
          <a:xfrm>
            <a:off x="29217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48" name="Line 43"/>
          <p:cNvSpPr>
            <a:spLocks noChangeShapeType="1"/>
          </p:cNvSpPr>
          <p:nvPr/>
        </p:nvSpPr>
        <p:spPr bwMode="auto">
          <a:xfrm>
            <a:off x="31503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9" name="Oval 44"/>
          <p:cNvSpPr>
            <a:spLocks noChangeArrowheads="1"/>
          </p:cNvSpPr>
          <p:nvPr/>
        </p:nvSpPr>
        <p:spPr bwMode="auto">
          <a:xfrm>
            <a:off x="29789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0" name="Oval 45"/>
          <p:cNvSpPr>
            <a:spLocks noChangeArrowheads="1"/>
          </p:cNvSpPr>
          <p:nvPr/>
        </p:nvSpPr>
        <p:spPr bwMode="auto">
          <a:xfrm>
            <a:off x="29789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46"/>
          <p:cNvSpPr>
            <a:spLocks noChangeArrowheads="1"/>
          </p:cNvSpPr>
          <p:nvPr/>
        </p:nvSpPr>
        <p:spPr bwMode="auto">
          <a:xfrm>
            <a:off x="26931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47"/>
          <p:cNvSpPr>
            <a:spLocks noChangeArrowheads="1"/>
          </p:cNvSpPr>
          <p:nvPr/>
        </p:nvSpPr>
        <p:spPr bwMode="auto">
          <a:xfrm>
            <a:off x="32075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Line 48"/>
          <p:cNvSpPr>
            <a:spLocks noChangeShapeType="1"/>
          </p:cNvSpPr>
          <p:nvPr/>
        </p:nvSpPr>
        <p:spPr bwMode="auto">
          <a:xfrm>
            <a:off x="3150383" y="4609470"/>
            <a:ext cx="1257300" cy="0"/>
          </a:xfrm>
          <a:prstGeom prst="line">
            <a:avLst/>
          </a:prstGeom>
          <a:noFill/>
          <a:ln w="28575">
            <a:solidFill>
              <a:srgbClr val="00FF00"/>
            </a:solidFill>
            <a:round/>
            <a:headEnd/>
            <a:tailEnd/>
          </a:ln>
          <a:effectLst/>
        </p:spPr>
        <p:txBody>
          <a:bodyPr wrap="none" anchor="ctr"/>
          <a:lstStyle/>
          <a:p>
            <a:endParaRPr lang="fr-FR"/>
          </a:p>
        </p:txBody>
      </p:sp>
      <p:sp>
        <p:nvSpPr>
          <p:cNvPr id="54" name="Text Box 49"/>
          <p:cNvSpPr txBox="1">
            <a:spLocks noChangeArrowheads="1"/>
          </p:cNvSpPr>
          <p:nvPr/>
        </p:nvSpPr>
        <p:spPr bwMode="auto">
          <a:xfrm>
            <a:off x="26931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55" name="Rectangle 50"/>
          <p:cNvSpPr>
            <a:spLocks noChangeArrowheads="1"/>
          </p:cNvSpPr>
          <p:nvPr/>
        </p:nvSpPr>
        <p:spPr bwMode="auto">
          <a:xfrm>
            <a:off x="41219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56" name="Line 51"/>
          <p:cNvSpPr>
            <a:spLocks noChangeShapeType="1"/>
          </p:cNvSpPr>
          <p:nvPr/>
        </p:nvSpPr>
        <p:spPr bwMode="auto">
          <a:xfrm>
            <a:off x="44076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7" name="Line 52"/>
          <p:cNvSpPr>
            <a:spLocks noChangeShapeType="1"/>
          </p:cNvSpPr>
          <p:nvPr/>
        </p:nvSpPr>
        <p:spPr bwMode="auto">
          <a:xfrm>
            <a:off x="44076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58" name="Line 53"/>
          <p:cNvSpPr>
            <a:spLocks noChangeShapeType="1"/>
          </p:cNvSpPr>
          <p:nvPr/>
        </p:nvSpPr>
        <p:spPr bwMode="auto">
          <a:xfrm>
            <a:off x="4636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9" name="Oval 54"/>
          <p:cNvSpPr>
            <a:spLocks noChangeArrowheads="1"/>
          </p:cNvSpPr>
          <p:nvPr/>
        </p:nvSpPr>
        <p:spPr bwMode="auto">
          <a:xfrm>
            <a:off x="44648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0" name="Oval 55"/>
          <p:cNvSpPr>
            <a:spLocks noChangeArrowheads="1"/>
          </p:cNvSpPr>
          <p:nvPr/>
        </p:nvSpPr>
        <p:spPr bwMode="auto">
          <a:xfrm>
            <a:off x="44648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1" name="Oval 56"/>
          <p:cNvSpPr>
            <a:spLocks noChangeArrowheads="1"/>
          </p:cNvSpPr>
          <p:nvPr/>
        </p:nvSpPr>
        <p:spPr bwMode="auto">
          <a:xfrm>
            <a:off x="41790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2" name="Oval 57"/>
          <p:cNvSpPr>
            <a:spLocks noChangeArrowheads="1"/>
          </p:cNvSpPr>
          <p:nvPr/>
        </p:nvSpPr>
        <p:spPr bwMode="auto">
          <a:xfrm>
            <a:off x="46934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63" name="Text Box 58"/>
          <p:cNvSpPr txBox="1">
            <a:spLocks noChangeArrowheads="1"/>
          </p:cNvSpPr>
          <p:nvPr/>
        </p:nvSpPr>
        <p:spPr bwMode="auto">
          <a:xfrm>
            <a:off x="41790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64" name="Rectangle 59"/>
          <p:cNvSpPr>
            <a:spLocks noChangeArrowheads="1"/>
          </p:cNvSpPr>
          <p:nvPr/>
        </p:nvSpPr>
        <p:spPr bwMode="auto">
          <a:xfrm>
            <a:off x="5493533" y="422847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5" name="Line 60"/>
          <p:cNvSpPr>
            <a:spLocks noChangeShapeType="1"/>
          </p:cNvSpPr>
          <p:nvPr/>
        </p:nvSpPr>
        <p:spPr bwMode="auto">
          <a:xfrm>
            <a:off x="57792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6" name="Line 61"/>
          <p:cNvSpPr>
            <a:spLocks noChangeShapeType="1"/>
          </p:cNvSpPr>
          <p:nvPr/>
        </p:nvSpPr>
        <p:spPr bwMode="auto">
          <a:xfrm>
            <a:off x="5779283" y="4838070"/>
            <a:ext cx="228600" cy="0"/>
          </a:xfrm>
          <a:prstGeom prst="line">
            <a:avLst/>
          </a:prstGeom>
          <a:noFill/>
          <a:ln w="28575">
            <a:solidFill>
              <a:srgbClr val="00FF00"/>
            </a:solidFill>
            <a:round/>
            <a:headEnd/>
            <a:tailEnd/>
          </a:ln>
          <a:effectLst/>
        </p:spPr>
        <p:txBody>
          <a:bodyPr wrap="none" anchor="ctr"/>
          <a:lstStyle/>
          <a:p>
            <a:endParaRPr lang="fr-FR"/>
          </a:p>
        </p:txBody>
      </p:sp>
      <p:sp>
        <p:nvSpPr>
          <p:cNvPr id="67" name="Line 62"/>
          <p:cNvSpPr>
            <a:spLocks noChangeShapeType="1"/>
          </p:cNvSpPr>
          <p:nvPr/>
        </p:nvSpPr>
        <p:spPr bwMode="auto">
          <a:xfrm>
            <a:off x="6007883" y="460947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8" name="Oval 63"/>
          <p:cNvSpPr>
            <a:spLocks noChangeArrowheads="1"/>
          </p:cNvSpPr>
          <p:nvPr/>
        </p:nvSpPr>
        <p:spPr bwMode="auto">
          <a:xfrm>
            <a:off x="5836433" y="48380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69" name="Oval 64"/>
          <p:cNvSpPr>
            <a:spLocks noChangeArrowheads="1"/>
          </p:cNvSpPr>
          <p:nvPr/>
        </p:nvSpPr>
        <p:spPr bwMode="auto">
          <a:xfrm>
            <a:off x="5836433" y="4914270"/>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Oval 65"/>
          <p:cNvSpPr>
            <a:spLocks noChangeArrowheads="1"/>
          </p:cNvSpPr>
          <p:nvPr/>
        </p:nvSpPr>
        <p:spPr bwMode="auto">
          <a:xfrm>
            <a:off x="555068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1" name="Oval 66"/>
          <p:cNvSpPr>
            <a:spLocks noChangeArrowheads="1"/>
          </p:cNvSpPr>
          <p:nvPr/>
        </p:nvSpPr>
        <p:spPr bwMode="auto">
          <a:xfrm>
            <a:off x="6065033" y="4457070"/>
            <a:ext cx="57150" cy="76200"/>
          </a:xfrm>
          <a:prstGeom prst="ellipse">
            <a:avLst/>
          </a:prstGeom>
          <a:noFill/>
          <a:ln w="9525">
            <a:solidFill>
              <a:schemeClr val="tx1"/>
            </a:solidFill>
            <a:round/>
            <a:headEnd/>
            <a:tailEnd/>
          </a:ln>
          <a:effectLst/>
        </p:spPr>
        <p:txBody>
          <a:bodyPr wrap="none" anchor="ctr"/>
          <a:lstStyle/>
          <a:p>
            <a:endParaRPr lang="fr-FR"/>
          </a:p>
        </p:txBody>
      </p:sp>
      <p:sp>
        <p:nvSpPr>
          <p:cNvPr id="72" name="Text Box 67"/>
          <p:cNvSpPr txBox="1">
            <a:spLocks noChangeArrowheads="1"/>
          </p:cNvSpPr>
          <p:nvPr/>
        </p:nvSpPr>
        <p:spPr bwMode="auto">
          <a:xfrm>
            <a:off x="5550683"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73" name="Line 68"/>
          <p:cNvSpPr>
            <a:spLocks noChangeShapeType="1"/>
          </p:cNvSpPr>
          <p:nvPr/>
        </p:nvSpPr>
        <p:spPr bwMode="auto">
          <a:xfrm>
            <a:off x="4636283" y="4609470"/>
            <a:ext cx="1143000" cy="0"/>
          </a:xfrm>
          <a:prstGeom prst="line">
            <a:avLst/>
          </a:prstGeom>
          <a:noFill/>
          <a:ln w="28575">
            <a:solidFill>
              <a:srgbClr val="00FF00"/>
            </a:solidFill>
            <a:round/>
            <a:headEnd/>
            <a:tailEnd/>
          </a:ln>
          <a:effectLst/>
        </p:spPr>
        <p:txBody>
          <a:bodyPr wrap="none" anchor="ctr"/>
          <a:lstStyle/>
          <a:p>
            <a:endParaRPr lang="fr-FR"/>
          </a:p>
        </p:txBody>
      </p:sp>
      <p:sp>
        <p:nvSpPr>
          <p:cNvPr id="74" name="Line 69"/>
          <p:cNvSpPr>
            <a:spLocks noChangeShapeType="1"/>
          </p:cNvSpPr>
          <p:nvPr/>
        </p:nvSpPr>
        <p:spPr bwMode="auto">
          <a:xfrm>
            <a:off x="6007883" y="4609470"/>
            <a:ext cx="400050" cy="0"/>
          </a:xfrm>
          <a:prstGeom prst="line">
            <a:avLst/>
          </a:prstGeom>
          <a:noFill/>
          <a:ln w="28575">
            <a:solidFill>
              <a:srgbClr val="00FF00"/>
            </a:solidFill>
            <a:round/>
            <a:headEnd/>
            <a:tailEnd/>
          </a:ln>
          <a:effectLst/>
        </p:spPr>
        <p:txBody>
          <a:bodyPr wrap="none" anchor="ctr"/>
          <a:lstStyle/>
          <a:p>
            <a:endParaRPr lang="fr-FR"/>
          </a:p>
        </p:txBody>
      </p:sp>
      <p:sp>
        <p:nvSpPr>
          <p:cNvPr id="75" name="Line 70"/>
          <p:cNvSpPr>
            <a:spLocks noChangeShapeType="1"/>
          </p:cNvSpPr>
          <p:nvPr/>
        </p:nvSpPr>
        <p:spPr bwMode="auto">
          <a:xfrm>
            <a:off x="6081604" y="1828800"/>
            <a:ext cx="400050" cy="0"/>
          </a:xfrm>
          <a:prstGeom prst="line">
            <a:avLst/>
          </a:prstGeom>
          <a:noFill/>
          <a:ln w="28575">
            <a:solidFill>
              <a:srgbClr val="4EFB25"/>
            </a:solidFill>
            <a:round/>
            <a:headEnd/>
            <a:tailEnd/>
          </a:ln>
          <a:effectLst/>
        </p:spPr>
        <p:txBody>
          <a:bodyPr wrap="none" anchor="ctr"/>
          <a:lstStyle/>
          <a:p>
            <a:endParaRPr lang="fr-FR"/>
          </a:p>
        </p:txBody>
      </p:sp>
      <p:sp>
        <p:nvSpPr>
          <p:cNvPr id="78" name="Text Box 73"/>
          <p:cNvSpPr txBox="1">
            <a:spLocks noChangeArrowheads="1"/>
          </p:cNvSpPr>
          <p:nvPr/>
        </p:nvSpPr>
        <p:spPr bwMode="auto">
          <a:xfrm>
            <a:off x="928662" y="182880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79" name="Text Box 74"/>
          <p:cNvSpPr txBox="1">
            <a:spLocks noChangeArrowheads="1"/>
          </p:cNvSpPr>
          <p:nvPr/>
        </p:nvSpPr>
        <p:spPr bwMode="auto">
          <a:xfrm>
            <a:off x="1195673" y="4609470"/>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81" name="Text Box 76"/>
          <p:cNvSpPr txBox="1">
            <a:spLocks noChangeArrowheads="1"/>
          </p:cNvSpPr>
          <p:nvPr/>
        </p:nvSpPr>
        <p:spPr bwMode="auto">
          <a:xfrm>
            <a:off x="3071802" y="2500306"/>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1</a:t>
            </a:r>
            <a:endParaRPr lang="en-US" sz="1400" b="1" dirty="0">
              <a:solidFill>
                <a:srgbClr val="7030A0"/>
              </a:solidFill>
            </a:endParaRPr>
          </a:p>
        </p:txBody>
      </p:sp>
      <p:sp>
        <p:nvSpPr>
          <p:cNvPr id="86" name="Line 82"/>
          <p:cNvSpPr>
            <a:spLocks noChangeShapeType="1"/>
          </p:cNvSpPr>
          <p:nvPr/>
        </p:nvSpPr>
        <p:spPr bwMode="auto">
          <a:xfrm flipV="1">
            <a:off x="1367123" y="4457070"/>
            <a:ext cx="228600" cy="152400"/>
          </a:xfrm>
          <a:prstGeom prst="line">
            <a:avLst/>
          </a:prstGeom>
          <a:noFill/>
          <a:ln w="28575">
            <a:solidFill>
              <a:srgbClr val="00FF00"/>
            </a:solidFill>
            <a:round/>
            <a:headEnd/>
            <a:tailEnd/>
          </a:ln>
          <a:effectLst/>
        </p:spPr>
        <p:txBody>
          <a:bodyPr wrap="none" anchor="ctr"/>
          <a:lstStyle/>
          <a:p>
            <a:endParaRPr lang="fr-FR" dirty="0"/>
          </a:p>
        </p:txBody>
      </p:sp>
      <p:sp>
        <p:nvSpPr>
          <p:cNvPr id="87" name="Line 83"/>
          <p:cNvSpPr>
            <a:spLocks noChangeShapeType="1"/>
          </p:cNvSpPr>
          <p:nvPr/>
        </p:nvSpPr>
        <p:spPr bwMode="auto">
          <a:xfrm>
            <a:off x="1024223" y="4609470"/>
            <a:ext cx="342900" cy="0"/>
          </a:xfrm>
          <a:prstGeom prst="line">
            <a:avLst/>
          </a:prstGeom>
          <a:noFill/>
          <a:ln w="28575">
            <a:solidFill>
              <a:srgbClr val="00FF00"/>
            </a:solidFill>
            <a:round/>
            <a:headEnd/>
            <a:tailEnd/>
          </a:ln>
          <a:effectLst/>
        </p:spPr>
        <p:txBody>
          <a:bodyPr wrap="none" anchor="ctr"/>
          <a:lstStyle/>
          <a:p>
            <a:endParaRPr lang="fr-FR" dirty="0"/>
          </a:p>
        </p:txBody>
      </p:sp>
      <p:sp>
        <p:nvSpPr>
          <p:cNvPr id="90" name="Line 3"/>
          <p:cNvSpPr>
            <a:spLocks noChangeShapeType="1"/>
          </p:cNvSpPr>
          <p:nvPr/>
        </p:nvSpPr>
        <p:spPr bwMode="auto">
          <a:xfrm>
            <a:off x="926976" y="1828800"/>
            <a:ext cx="216000" cy="0"/>
          </a:xfrm>
          <a:prstGeom prst="line">
            <a:avLst/>
          </a:prstGeom>
          <a:noFill/>
          <a:ln w="28575">
            <a:solidFill>
              <a:srgbClr val="00FF00"/>
            </a:solidFill>
            <a:round/>
            <a:headEnd/>
            <a:tailEnd/>
          </a:ln>
          <a:effectLst/>
        </p:spPr>
        <p:txBody>
          <a:bodyPr wrap="none" anchor="ctr"/>
          <a:lstStyle/>
          <a:p>
            <a:endParaRPr lang="fr-FR" dirty="0"/>
          </a:p>
        </p:txBody>
      </p:sp>
      <p:sp>
        <p:nvSpPr>
          <p:cNvPr id="93" name="Rectangle 59"/>
          <p:cNvSpPr>
            <a:spLocks noChangeArrowheads="1"/>
          </p:cNvSpPr>
          <p:nvPr/>
        </p:nvSpPr>
        <p:spPr bwMode="auto">
          <a:xfrm rot="16200000">
            <a:off x="8045188" y="2981180"/>
            <a:ext cx="990600" cy="685800"/>
          </a:xfrm>
          <a:prstGeom prst="rect">
            <a:avLst/>
          </a:prstGeom>
          <a:noFill/>
          <a:ln w="9525">
            <a:solidFill>
              <a:schemeClr val="tx1"/>
            </a:solidFill>
            <a:prstDash val="dash"/>
            <a:miter lim="800000"/>
            <a:headEnd/>
            <a:tailEnd/>
          </a:ln>
          <a:effectLst/>
        </p:spPr>
        <p:txBody>
          <a:bodyPr wrap="none" anchor="ctr"/>
          <a:lstStyle/>
          <a:p>
            <a:endParaRPr lang="fr-FR" dirty="0"/>
          </a:p>
        </p:txBody>
      </p:sp>
      <p:sp>
        <p:nvSpPr>
          <p:cNvPr id="95" name="Line 62"/>
          <p:cNvSpPr>
            <a:spLocks noChangeShapeType="1"/>
          </p:cNvSpPr>
          <p:nvPr/>
        </p:nvSpPr>
        <p:spPr bwMode="auto">
          <a:xfrm rot="16200000">
            <a:off x="8514723" y="3456336"/>
            <a:ext cx="0" cy="171450"/>
          </a:xfrm>
          <a:prstGeom prst="line">
            <a:avLst/>
          </a:prstGeom>
          <a:noFill/>
          <a:ln w="38100" cmpd="dbl">
            <a:solidFill>
              <a:srgbClr val="00FF00"/>
            </a:solidFill>
            <a:round/>
            <a:headEnd/>
            <a:tailEnd/>
          </a:ln>
          <a:effectLst/>
        </p:spPr>
        <p:txBody>
          <a:bodyPr wrap="none" anchor="ctr"/>
          <a:lstStyle/>
          <a:p>
            <a:endParaRPr lang="fr-FR" dirty="0"/>
          </a:p>
        </p:txBody>
      </p:sp>
      <p:sp>
        <p:nvSpPr>
          <p:cNvPr id="97" name="Text Box 67"/>
          <p:cNvSpPr txBox="1">
            <a:spLocks noChangeArrowheads="1"/>
          </p:cNvSpPr>
          <p:nvPr/>
        </p:nvSpPr>
        <p:spPr bwMode="auto">
          <a:xfrm rot="5400000">
            <a:off x="8366072" y="3356936"/>
            <a:ext cx="1219200" cy="246221"/>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99" name="Line 69"/>
          <p:cNvSpPr>
            <a:spLocks noChangeShapeType="1"/>
          </p:cNvSpPr>
          <p:nvPr/>
        </p:nvSpPr>
        <p:spPr bwMode="auto">
          <a:xfrm rot="16200000">
            <a:off x="8166982" y="3307840"/>
            <a:ext cx="533400" cy="0"/>
          </a:xfrm>
          <a:prstGeom prst="line">
            <a:avLst/>
          </a:prstGeom>
          <a:noFill/>
          <a:ln w="28575">
            <a:solidFill>
              <a:srgbClr val="00FF00"/>
            </a:solidFill>
            <a:round/>
            <a:headEnd/>
            <a:tailEnd/>
          </a:ln>
          <a:effectLst/>
        </p:spPr>
        <p:txBody>
          <a:bodyPr wrap="none" anchor="ctr"/>
          <a:lstStyle/>
          <a:p>
            <a:endParaRPr lang="fr-FR"/>
          </a:p>
        </p:txBody>
      </p:sp>
      <p:sp>
        <p:nvSpPr>
          <p:cNvPr id="101" name="Oval 63"/>
          <p:cNvSpPr>
            <a:spLocks noChangeArrowheads="1"/>
          </p:cNvSpPr>
          <p:nvPr/>
        </p:nvSpPr>
        <p:spPr bwMode="auto">
          <a:xfrm rot="5400000">
            <a:off x="8211799" y="3270679"/>
            <a:ext cx="152400" cy="114300"/>
          </a:xfrm>
          <a:prstGeom prst="ellipse">
            <a:avLst/>
          </a:prstGeom>
          <a:noFill/>
          <a:ln w="9525">
            <a:solidFill>
              <a:schemeClr val="tx1"/>
            </a:solidFill>
            <a:round/>
            <a:headEnd/>
            <a:tailEnd/>
          </a:ln>
          <a:effectLst/>
        </p:spPr>
        <p:txBody>
          <a:bodyPr wrap="none" anchor="ctr"/>
          <a:lstStyle/>
          <a:p>
            <a:endParaRPr lang="fr-FR"/>
          </a:p>
        </p:txBody>
      </p:sp>
      <p:sp>
        <p:nvSpPr>
          <p:cNvPr id="102" name="Oval 64"/>
          <p:cNvSpPr>
            <a:spLocks noChangeArrowheads="1"/>
          </p:cNvSpPr>
          <p:nvPr/>
        </p:nvSpPr>
        <p:spPr bwMode="auto">
          <a:xfrm>
            <a:off x="8320790" y="32528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08" name="Rectangle 27"/>
          <p:cNvSpPr>
            <a:spLocks noChangeArrowheads="1"/>
          </p:cNvSpPr>
          <p:nvPr/>
        </p:nvSpPr>
        <p:spPr bwMode="auto">
          <a:xfrm>
            <a:off x="636547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1" name="Oval 32"/>
          <p:cNvSpPr>
            <a:spLocks noChangeArrowheads="1"/>
          </p:cNvSpPr>
          <p:nvPr/>
        </p:nvSpPr>
        <p:spPr bwMode="auto">
          <a:xfrm>
            <a:off x="6708372" y="21635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2" name="Oval 33"/>
          <p:cNvSpPr>
            <a:spLocks noChangeArrowheads="1"/>
          </p:cNvSpPr>
          <p:nvPr/>
        </p:nvSpPr>
        <p:spPr bwMode="auto">
          <a:xfrm>
            <a:off x="642262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3" name="Oval 34"/>
          <p:cNvSpPr>
            <a:spLocks noChangeArrowheads="1"/>
          </p:cNvSpPr>
          <p:nvPr/>
        </p:nvSpPr>
        <p:spPr bwMode="auto">
          <a:xfrm>
            <a:off x="6936972" y="1676400"/>
            <a:ext cx="57150" cy="76200"/>
          </a:xfrm>
          <a:prstGeom prst="ellipse">
            <a:avLst/>
          </a:prstGeom>
          <a:noFill/>
          <a:ln w="9525">
            <a:solidFill>
              <a:schemeClr val="tx1"/>
            </a:solidFill>
            <a:round/>
            <a:headEnd/>
            <a:tailEnd/>
          </a:ln>
          <a:effectLst/>
        </p:spPr>
        <p:txBody>
          <a:bodyPr wrap="none" anchor="ctr"/>
          <a:lstStyle/>
          <a:p>
            <a:endParaRPr lang="fr-FR"/>
          </a:p>
        </p:txBody>
      </p:sp>
      <p:sp>
        <p:nvSpPr>
          <p:cNvPr id="114" name="Text Box 35"/>
          <p:cNvSpPr txBox="1">
            <a:spLocks noChangeArrowheads="1"/>
          </p:cNvSpPr>
          <p:nvPr/>
        </p:nvSpPr>
        <p:spPr bwMode="auto">
          <a:xfrm>
            <a:off x="6365472" y="11430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15" name="Rectangle 27"/>
          <p:cNvSpPr>
            <a:spLocks noChangeArrowheads="1"/>
          </p:cNvSpPr>
          <p:nvPr/>
        </p:nvSpPr>
        <p:spPr bwMode="auto">
          <a:xfrm>
            <a:off x="7011270" y="422095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16" name="Line 28"/>
          <p:cNvSpPr>
            <a:spLocks noChangeShapeType="1"/>
          </p:cNvSpPr>
          <p:nvPr/>
        </p:nvSpPr>
        <p:spPr bwMode="auto">
          <a:xfrm>
            <a:off x="72970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7" name="Line 30"/>
          <p:cNvSpPr>
            <a:spLocks noChangeShapeType="1"/>
          </p:cNvSpPr>
          <p:nvPr/>
        </p:nvSpPr>
        <p:spPr bwMode="auto">
          <a:xfrm>
            <a:off x="7525620" y="4601950"/>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118" name="Oval 32"/>
          <p:cNvSpPr>
            <a:spLocks noChangeArrowheads="1"/>
          </p:cNvSpPr>
          <p:nvPr/>
        </p:nvSpPr>
        <p:spPr bwMode="auto">
          <a:xfrm>
            <a:off x="7354170" y="49217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9" name="Oval 33"/>
          <p:cNvSpPr>
            <a:spLocks noChangeArrowheads="1"/>
          </p:cNvSpPr>
          <p:nvPr/>
        </p:nvSpPr>
        <p:spPr bwMode="auto">
          <a:xfrm>
            <a:off x="706842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0" name="Oval 34"/>
          <p:cNvSpPr>
            <a:spLocks noChangeArrowheads="1"/>
          </p:cNvSpPr>
          <p:nvPr/>
        </p:nvSpPr>
        <p:spPr bwMode="auto">
          <a:xfrm>
            <a:off x="7582770" y="4449550"/>
            <a:ext cx="57150" cy="76200"/>
          </a:xfrm>
          <a:prstGeom prst="ellipse">
            <a:avLst/>
          </a:prstGeom>
          <a:noFill/>
          <a:ln w="9525">
            <a:solidFill>
              <a:schemeClr val="tx1"/>
            </a:solidFill>
            <a:round/>
            <a:headEnd/>
            <a:tailEnd/>
          </a:ln>
          <a:effectLst/>
        </p:spPr>
        <p:txBody>
          <a:bodyPr wrap="none" anchor="ctr"/>
          <a:lstStyle/>
          <a:p>
            <a:endParaRPr lang="fr-FR"/>
          </a:p>
        </p:txBody>
      </p:sp>
      <p:sp>
        <p:nvSpPr>
          <p:cNvPr id="121" name="Text Box 35"/>
          <p:cNvSpPr txBox="1">
            <a:spLocks noChangeArrowheads="1"/>
          </p:cNvSpPr>
          <p:nvPr/>
        </p:nvSpPr>
        <p:spPr bwMode="auto">
          <a:xfrm>
            <a:off x="7011270" y="3857628"/>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22" name="Line 29"/>
          <p:cNvSpPr>
            <a:spLocks noChangeShapeType="1"/>
          </p:cNvSpPr>
          <p:nvPr/>
        </p:nvSpPr>
        <p:spPr bwMode="auto">
          <a:xfrm>
            <a:off x="6653097" y="2089880"/>
            <a:ext cx="228600" cy="0"/>
          </a:xfrm>
          <a:prstGeom prst="line">
            <a:avLst/>
          </a:prstGeom>
          <a:noFill/>
          <a:ln w="28575">
            <a:solidFill>
              <a:srgbClr val="4EFB25"/>
            </a:solidFill>
            <a:round/>
            <a:headEnd/>
            <a:tailEnd/>
          </a:ln>
          <a:effectLst/>
        </p:spPr>
        <p:txBody>
          <a:bodyPr wrap="none" anchor="ctr"/>
          <a:lstStyle/>
          <a:p>
            <a:endParaRPr lang="fr-FR"/>
          </a:p>
        </p:txBody>
      </p:sp>
      <p:sp>
        <p:nvSpPr>
          <p:cNvPr id="123" name="Line 29"/>
          <p:cNvSpPr>
            <a:spLocks noChangeShapeType="1"/>
          </p:cNvSpPr>
          <p:nvPr/>
        </p:nvSpPr>
        <p:spPr bwMode="auto">
          <a:xfrm>
            <a:off x="6428252" y="1835046"/>
            <a:ext cx="228600" cy="0"/>
          </a:xfrm>
          <a:prstGeom prst="line">
            <a:avLst/>
          </a:prstGeom>
          <a:noFill/>
          <a:ln w="28575">
            <a:solidFill>
              <a:srgbClr val="4EFB25"/>
            </a:solidFill>
            <a:round/>
            <a:headEnd/>
            <a:tailEnd/>
          </a:ln>
          <a:effectLst/>
        </p:spPr>
        <p:txBody>
          <a:bodyPr wrap="none" anchor="ctr"/>
          <a:lstStyle/>
          <a:p>
            <a:endParaRPr lang="fr-FR"/>
          </a:p>
        </p:txBody>
      </p:sp>
      <p:sp>
        <p:nvSpPr>
          <p:cNvPr id="124" name="Oval 32"/>
          <p:cNvSpPr>
            <a:spLocks noChangeArrowheads="1"/>
          </p:cNvSpPr>
          <p:nvPr/>
        </p:nvSpPr>
        <p:spPr bwMode="auto">
          <a:xfrm>
            <a:off x="6710247" y="20761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5" name="Oval 32"/>
          <p:cNvSpPr>
            <a:spLocks noChangeArrowheads="1"/>
          </p:cNvSpPr>
          <p:nvPr/>
        </p:nvSpPr>
        <p:spPr bwMode="auto">
          <a:xfrm>
            <a:off x="7356045" y="484929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6" name="Line 61"/>
          <p:cNvSpPr>
            <a:spLocks noChangeShapeType="1"/>
          </p:cNvSpPr>
          <p:nvPr/>
        </p:nvSpPr>
        <p:spPr bwMode="auto">
          <a:xfrm>
            <a:off x="7298895" y="4840570"/>
            <a:ext cx="228600" cy="0"/>
          </a:xfrm>
          <a:prstGeom prst="line">
            <a:avLst/>
          </a:prstGeom>
          <a:noFill/>
          <a:ln w="28575">
            <a:solidFill>
              <a:srgbClr val="00FF00"/>
            </a:solidFill>
            <a:round/>
            <a:headEnd/>
            <a:tailEnd/>
          </a:ln>
          <a:effectLst/>
        </p:spPr>
        <p:txBody>
          <a:bodyPr wrap="none" anchor="ctr"/>
          <a:lstStyle/>
          <a:p>
            <a:endParaRPr lang="fr-FR"/>
          </a:p>
        </p:txBody>
      </p:sp>
      <p:sp>
        <p:nvSpPr>
          <p:cNvPr id="127" name="Line 71"/>
          <p:cNvSpPr>
            <a:spLocks noChangeShapeType="1"/>
          </p:cNvSpPr>
          <p:nvPr/>
        </p:nvSpPr>
        <p:spPr bwMode="auto">
          <a:xfrm rot="5400000" flipH="1">
            <a:off x="2247210" y="3941729"/>
            <a:ext cx="45719" cy="1347227"/>
          </a:xfrm>
          <a:prstGeom prst="line">
            <a:avLst/>
          </a:prstGeom>
          <a:noFill/>
          <a:ln w="28575">
            <a:solidFill>
              <a:srgbClr val="00FF00"/>
            </a:solidFill>
            <a:round/>
            <a:headEnd/>
            <a:tailEnd/>
          </a:ln>
          <a:effectLst/>
        </p:spPr>
        <p:txBody>
          <a:bodyPr wrap="none" anchor="ctr"/>
          <a:lstStyle/>
          <a:p>
            <a:endParaRPr lang="fr-FR"/>
          </a:p>
        </p:txBody>
      </p:sp>
      <p:sp>
        <p:nvSpPr>
          <p:cNvPr id="137" name="Line 36"/>
          <p:cNvSpPr>
            <a:spLocks noChangeShapeType="1"/>
          </p:cNvSpPr>
          <p:nvPr/>
        </p:nvSpPr>
        <p:spPr bwMode="auto">
          <a:xfrm>
            <a:off x="6178396" y="4619463"/>
            <a:ext cx="1143000" cy="0"/>
          </a:xfrm>
          <a:prstGeom prst="line">
            <a:avLst/>
          </a:prstGeom>
          <a:noFill/>
          <a:ln w="28575">
            <a:solidFill>
              <a:srgbClr val="00FF00"/>
            </a:solidFill>
            <a:round/>
            <a:headEnd/>
            <a:tailEnd/>
          </a:ln>
          <a:effectLst/>
        </p:spPr>
        <p:txBody>
          <a:bodyPr wrap="none" anchor="ctr"/>
          <a:lstStyle/>
          <a:p>
            <a:endParaRPr lang="fr-FR"/>
          </a:p>
        </p:txBody>
      </p:sp>
      <p:sp>
        <p:nvSpPr>
          <p:cNvPr id="138" name="Text Box 76"/>
          <p:cNvSpPr txBox="1">
            <a:spLocks noChangeArrowheads="1"/>
          </p:cNvSpPr>
          <p:nvPr/>
        </p:nvSpPr>
        <p:spPr bwMode="auto">
          <a:xfrm>
            <a:off x="6483183" y="2499148"/>
            <a:ext cx="517709" cy="523220"/>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2</a:t>
            </a:r>
            <a:endParaRPr lang="en-US" sz="1400" b="1" dirty="0">
              <a:solidFill>
                <a:srgbClr val="7030A0"/>
              </a:solidFill>
            </a:endParaRPr>
          </a:p>
        </p:txBody>
      </p:sp>
      <p:sp>
        <p:nvSpPr>
          <p:cNvPr id="139" name="Text Box 76"/>
          <p:cNvSpPr txBox="1">
            <a:spLocks noChangeArrowheads="1"/>
          </p:cNvSpPr>
          <p:nvPr/>
        </p:nvSpPr>
        <p:spPr bwMode="auto">
          <a:xfrm rot="5400000">
            <a:off x="7684262" y="3170426"/>
            <a:ext cx="690278" cy="307777"/>
          </a:xfrm>
          <a:prstGeom prst="rect">
            <a:avLst/>
          </a:prstGeom>
          <a:solidFill>
            <a:schemeClr val="accent1">
              <a:lumMod val="20000"/>
              <a:lumOff val="80000"/>
            </a:schemeClr>
          </a:solidFill>
          <a:ln w="9525">
            <a:noFill/>
            <a:miter lim="800000"/>
            <a:headEnd/>
            <a:tailEnd/>
          </a:ln>
          <a:effectLst/>
        </p:spPr>
        <p:txBody>
          <a:bodyPr wrap="square">
            <a:spAutoFit/>
          </a:bodyPr>
          <a:lstStyle/>
          <a:p>
            <a:pPr>
              <a:spcBef>
                <a:spcPct val="50000"/>
              </a:spcBef>
            </a:pPr>
            <a:r>
              <a:rPr lang="en-US" sz="1400" b="1" dirty="0" smtClean="0">
                <a:solidFill>
                  <a:srgbClr val="7030A0"/>
                </a:solidFill>
              </a:rPr>
              <a:t>OMT 3</a:t>
            </a:r>
            <a:endParaRPr lang="en-US" sz="1400" b="1" dirty="0">
              <a:solidFill>
                <a:srgbClr val="7030A0"/>
              </a:solidFill>
            </a:endParaRPr>
          </a:p>
        </p:txBody>
      </p:sp>
      <p:sp>
        <p:nvSpPr>
          <p:cNvPr id="141" name="Line 3"/>
          <p:cNvSpPr>
            <a:spLocks noChangeShapeType="1"/>
          </p:cNvSpPr>
          <p:nvPr/>
        </p:nvSpPr>
        <p:spPr bwMode="auto">
          <a:xfrm>
            <a:off x="7126232" y="1846288"/>
            <a:ext cx="342900" cy="0"/>
          </a:xfrm>
          <a:prstGeom prst="line">
            <a:avLst/>
          </a:prstGeom>
          <a:noFill/>
          <a:ln w="28575">
            <a:solidFill>
              <a:srgbClr val="4EFB25"/>
            </a:solidFill>
            <a:round/>
            <a:headEnd/>
            <a:tailEnd/>
          </a:ln>
          <a:effectLst/>
        </p:spPr>
        <p:txBody>
          <a:bodyPr wrap="none" anchor="ctr"/>
          <a:lstStyle/>
          <a:p>
            <a:endParaRPr lang="fr-FR"/>
          </a:p>
        </p:txBody>
      </p:sp>
      <p:sp>
        <p:nvSpPr>
          <p:cNvPr id="142" name="Line 3"/>
          <p:cNvSpPr>
            <a:spLocks noChangeShapeType="1"/>
          </p:cNvSpPr>
          <p:nvPr/>
        </p:nvSpPr>
        <p:spPr bwMode="auto">
          <a:xfrm>
            <a:off x="7351084" y="1846288"/>
            <a:ext cx="342900" cy="0"/>
          </a:xfrm>
          <a:prstGeom prst="line">
            <a:avLst/>
          </a:prstGeom>
          <a:noFill/>
          <a:ln w="28575">
            <a:solidFill>
              <a:srgbClr val="4EFB25"/>
            </a:solidFill>
            <a:round/>
            <a:headEnd/>
            <a:tailEnd/>
          </a:ln>
          <a:effectLst/>
        </p:spPr>
        <p:txBody>
          <a:bodyPr wrap="none" anchor="ctr"/>
          <a:lstStyle/>
          <a:p>
            <a:endParaRPr lang="fr-FR"/>
          </a:p>
        </p:txBody>
      </p:sp>
      <p:sp>
        <p:nvSpPr>
          <p:cNvPr id="143" name="Rectangle 27"/>
          <p:cNvSpPr>
            <a:spLocks noChangeArrowheads="1"/>
          </p:cNvSpPr>
          <p:nvPr/>
        </p:nvSpPr>
        <p:spPr bwMode="auto">
          <a:xfrm>
            <a:off x="7686702" y="1514468"/>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44" name="Line 28"/>
          <p:cNvSpPr>
            <a:spLocks noChangeShapeType="1"/>
          </p:cNvSpPr>
          <p:nvPr/>
        </p:nvSpPr>
        <p:spPr bwMode="auto">
          <a:xfrm>
            <a:off x="7901014" y="1831300"/>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145" name="Line 30"/>
          <p:cNvSpPr>
            <a:spLocks noChangeShapeType="1"/>
          </p:cNvSpPr>
          <p:nvPr/>
        </p:nvSpPr>
        <p:spPr bwMode="auto">
          <a:xfrm>
            <a:off x="8172474" y="1831300"/>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146" name="Oval 32"/>
          <p:cNvSpPr>
            <a:spLocks noChangeArrowheads="1"/>
          </p:cNvSpPr>
          <p:nvPr/>
        </p:nvSpPr>
        <p:spPr bwMode="auto">
          <a:xfrm>
            <a:off x="8001024" y="216608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47" name="Oval 33"/>
          <p:cNvSpPr>
            <a:spLocks noChangeArrowheads="1"/>
          </p:cNvSpPr>
          <p:nvPr/>
        </p:nvSpPr>
        <p:spPr bwMode="auto">
          <a:xfrm>
            <a:off x="7800998"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8" name="Oval 34"/>
          <p:cNvSpPr>
            <a:spLocks noChangeArrowheads="1"/>
          </p:cNvSpPr>
          <p:nvPr/>
        </p:nvSpPr>
        <p:spPr bwMode="auto">
          <a:xfrm>
            <a:off x="8229624" y="1678900"/>
            <a:ext cx="57150" cy="76200"/>
          </a:xfrm>
          <a:prstGeom prst="ellipse">
            <a:avLst/>
          </a:prstGeom>
          <a:noFill/>
          <a:ln w="9525">
            <a:solidFill>
              <a:schemeClr val="tx1"/>
            </a:solidFill>
            <a:round/>
            <a:headEnd/>
            <a:tailEnd/>
          </a:ln>
          <a:effectLst/>
        </p:spPr>
        <p:txBody>
          <a:bodyPr wrap="none" anchor="ctr"/>
          <a:lstStyle/>
          <a:p>
            <a:endParaRPr lang="fr-FR"/>
          </a:p>
        </p:txBody>
      </p:sp>
      <p:sp>
        <p:nvSpPr>
          <p:cNvPr id="149" name="Text Box 35"/>
          <p:cNvSpPr txBox="1">
            <a:spLocks noChangeArrowheads="1"/>
          </p:cNvSpPr>
          <p:nvPr/>
        </p:nvSpPr>
        <p:spPr bwMode="auto">
          <a:xfrm>
            <a:off x="7597755" y="1145501"/>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50" name="Line 29"/>
          <p:cNvSpPr>
            <a:spLocks noChangeShapeType="1"/>
          </p:cNvSpPr>
          <p:nvPr/>
        </p:nvSpPr>
        <p:spPr bwMode="auto">
          <a:xfrm>
            <a:off x="7678044" y="1837546"/>
            <a:ext cx="228600" cy="0"/>
          </a:xfrm>
          <a:prstGeom prst="line">
            <a:avLst/>
          </a:prstGeom>
          <a:noFill/>
          <a:ln w="28575">
            <a:solidFill>
              <a:srgbClr val="4EFB25"/>
            </a:solidFill>
            <a:round/>
            <a:headEnd/>
            <a:tailEnd/>
          </a:ln>
          <a:effectLst/>
        </p:spPr>
        <p:txBody>
          <a:bodyPr wrap="none" anchor="ctr"/>
          <a:lstStyle/>
          <a:p>
            <a:endParaRPr lang="fr-FR"/>
          </a:p>
        </p:txBody>
      </p:sp>
      <p:sp>
        <p:nvSpPr>
          <p:cNvPr id="151" name="Oval 32"/>
          <p:cNvSpPr>
            <a:spLocks noChangeArrowheads="1"/>
          </p:cNvSpPr>
          <p:nvPr/>
        </p:nvSpPr>
        <p:spPr bwMode="auto">
          <a:xfrm>
            <a:off x="8001024" y="207864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1" name="Line 29"/>
          <p:cNvSpPr>
            <a:spLocks noChangeShapeType="1"/>
          </p:cNvSpPr>
          <p:nvPr/>
        </p:nvSpPr>
        <p:spPr bwMode="auto">
          <a:xfrm>
            <a:off x="7929586" y="2047408"/>
            <a:ext cx="228600" cy="0"/>
          </a:xfrm>
          <a:prstGeom prst="line">
            <a:avLst/>
          </a:prstGeom>
          <a:noFill/>
          <a:ln w="28575">
            <a:solidFill>
              <a:srgbClr val="4EFB25"/>
            </a:solidFill>
            <a:round/>
            <a:headEnd/>
            <a:tailEnd/>
          </a:ln>
          <a:effectLst/>
        </p:spPr>
        <p:txBody>
          <a:bodyPr wrap="none" anchor="ctr"/>
          <a:lstStyle/>
          <a:p>
            <a:endParaRPr lang="fr-FR"/>
          </a:p>
        </p:txBody>
      </p:sp>
      <p:sp>
        <p:nvSpPr>
          <p:cNvPr id="162" name="Line 70"/>
          <p:cNvSpPr>
            <a:spLocks noChangeShapeType="1"/>
          </p:cNvSpPr>
          <p:nvPr/>
        </p:nvSpPr>
        <p:spPr bwMode="auto">
          <a:xfrm>
            <a:off x="5712468" y="1831298"/>
            <a:ext cx="400050" cy="0"/>
          </a:xfrm>
          <a:prstGeom prst="line">
            <a:avLst/>
          </a:prstGeom>
          <a:noFill/>
          <a:ln w="28575">
            <a:solidFill>
              <a:srgbClr val="4EFB25"/>
            </a:solidFill>
            <a:round/>
            <a:headEnd/>
            <a:tailEnd/>
          </a:ln>
          <a:effectLst/>
        </p:spPr>
        <p:txBody>
          <a:bodyPr wrap="none" anchor="ctr"/>
          <a:lstStyle/>
          <a:p>
            <a:endParaRPr lang="fr-FR"/>
          </a:p>
        </p:txBody>
      </p:sp>
      <p:sp>
        <p:nvSpPr>
          <p:cNvPr id="163" name="Line 70"/>
          <p:cNvSpPr>
            <a:spLocks noChangeShapeType="1"/>
          </p:cNvSpPr>
          <p:nvPr/>
        </p:nvSpPr>
        <p:spPr bwMode="auto">
          <a:xfrm>
            <a:off x="3386132" y="1860574"/>
            <a:ext cx="400050" cy="0"/>
          </a:xfrm>
          <a:prstGeom prst="line">
            <a:avLst/>
          </a:prstGeom>
          <a:noFill/>
          <a:ln w="28575">
            <a:solidFill>
              <a:srgbClr val="4EFB25"/>
            </a:solidFill>
            <a:round/>
            <a:headEnd/>
            <a:tailEnd/>
          </a:ln>
          <a:effectLst/>
        </p:spPr>
        <p:txBody>
          <a:bodyPr wrap="none" anchor="ctr"/>
          <a:lstStyle/>
          <a:p>
            <a:endParaRPr lang="fr-FR"/>
          </a:p>
        </p:txBody>
      </p:sp>
      <p:sp>
        <p:nvSpPr>
          <p:cNvPr id="164" name="Line 70"/>
          <p:cNvSpPr>
            <a:spLocks noChangeShapeType="1"/>
          </p:cNvSpPr>
          <p:nvPr/>
        </p:nvSpPr>
        <p:spPr bwMode="auto">
          <a:xfrm>
            <a:off x="4949841" y="1848786"/>
            <a:ext cx="400050" cy="0"/>
          </a:xfrm>
          <a:prstGeom prst="line">
            <a:avLst/>
          </a:prstGeom>
          <a:noFill/>
          <a:ln w="28575">
            <a:solidFill>
              <a:srgbClr val="00FF00"/>
            </a:solidFill>
            <a:round/>
            <a:headEnd/>
            <a:tailEnd/>
          </a:ln>
          <a:effectLst/>
        </p:spPr>
        <p:txBody>
          <a:bodyPr wrap="none" anchor="ctr"/>
          <a:lstStyle/>
          <a:p>
            <a:endParaRPr lang="fr-FR"/>
          </a:p>
        </p:txBody>
      </p:sp>
      <p:sp>
        <p:nvSpPr>
          <p:cNvPr id="165" name="Line 70"/>
          <p:cNvSpPr>
            <a:spLocks noChangeShapeType="1"/>
          </p:cNvSpPr>
          <p:nvPr/>
        </p:nvSpPr>
        <p:spPr bwMode="auto">
          <a:xfrm>
            <a:off x="4572000" y="1848786"/>
            <a:ext cx="936000" cy="0"/>
          </a:xfrm>
          <a:prstGeom prst="line">
            <a:avLst/>
          </a:prstGeom>
          <a:noFill/>
          <a:ln w="28575">
            <a:solidFill>
              <a:schemeClr val="tx1"/>
            </a:solidFill>
            <a:round/>
            <a:headEnd/>
            <a:tailEnd/>
          </a:ln>
          <a:effectLst/>
        </p:spPr>
        <p:txBody>
          <a:bodyPr wrap="none" anchor="ctr"/>
          <a:lstStyle/>
          <a:p>
            <a:endParaRPr lang="fr-FR"/>
          </a:p>
        </p:txBody>
      </p:sp>
      <p:sp>
        <p:nvSpPr>
          <p:cNvPr id="166" name="Line 3"/>
          <p:cNvSpPr>
            <a:spLocks noChangeShapeType="1"/>
          </p:cNvSpPr>
          <p:nvPr/>
        </p:nvSpPr>
        <p:spPr bwMode="auto">
          <a:xfrm>
            <a:off x="6892011" y="1848786"/>
            <a:ext cx="342900" cy="0"/>
          </a:xfrm>
          <a:prstGeom prst="line">
            <a:avLst/>
          </a:prstGeom>
          <a:noFill/>
          <a:ln w="28575">
            <a:solidFill>
              <a:srgbClr val="4EFB25"/>
            </a:solidFill>
            <a:round/>
            <a:headEnd/>
            <a:tailEnd/>
          </a:ln>
          <a:effectLst/>
        </p:spPr>
        <p:txBody>
          <a:bodyPr wrap="none" anchor="ctr"/>
          <a:lstStyle/>
          <a:p>
            <a:endParaRPr lang="fr-FR"/>
          </a:p>
        </p:txBody>
      </p:sp>
      <p:sp>
        <p:nvSpPr>
          <p:cNvPr id="170" name="Line 70"/>
          <p:cNvSpPr>
            <a:spLocks noChangeShapeType="1"/>
          </p:cNvSpPr>
          <p:nvPr/>
        </p:nvSpPr>
        <p:spPr bwMode="auto">
          <a:xfrm>
            <a:off x="8143900" y="1851284"/>
            <a:ext cx="400050" cy="0"/>
          </a:xfrm>
          <a:prstGeom prst="line">
            <a:avLst/>
          </a:prstGeom>
          <a:noFill/>
          <a:ln w="28575">
            <a:solidFill>
              <a:srgbClr val="4EFB25"/>
            </a:solidFill>
            <a:round/>
            <a:headEnd/>
            <a:tailEnd/>
          </a:ln>
          <a:effectLst/>
        </p:spPr>
        <p:txBody>
          <a:bodyPr wrap="none" anchor="ctr"/>
          <a:lstStyle/>
          <a:p>
            <a:endParaRPr lang="fr-FR"/>
          </a:p>
        </p:txBody>
      </p:sp>
      <p:sp>
        <p:nvSpPr>
          <p:cNvPr id="171" name="Line 70"/>
          <p:cNvSpPr>
            <a:spLocks noChangeShapeType="1"/>
          </p:cNvSpPr>
          <p:nvPr/>
        </p:nvSpPr>
        <p:spPr bwMode="auto">
          <a:xfrm>
            <a:off x="8435388" y="1851284"/>
            <a:ext cx="180000" cy="0"/>
          </a:xfrm>
          <a:prstGeom prst="line">
            <a:avLst/>
          </a:prstGeom>
          <a:noFill/>
          <a:ln w="28575">
            <a:solidFill>
              <a:srgbClr val="4EFB25"/>
            </a:solidFill>
            <a:round/>
            <a:headEnd/>
            <a:tailEnd/>
          </a:ln>
          <a:effectLst/>
        </p:spPr>
        <p:txBody>
          <a:bodyPr wrap="none" anchor="ctr"/>
          <a:lstStyle/>
          <a:p>
            <a:endParaRPr lang="fr-FR"/>
          </a:p>
        </p:txBody>
      </p:sp>
      <p:sp>
        <p:nvSpPr>
          <p:cNvPr id="172" name="Line 70"/>
          <p:cNvSpPr>
            <a:spLocks noChangeShapeType="1"/>
          </p:cNvSpPr>
          <p:nvPr/>
        </p:nvSpPr>
        <p:spPr bwMode="auto">
          <a:xfrm>
            <a:off x="7520015" y="4624460"/>
            <a:ext cx="400050" cy="0"/>
          </a:xfrm>
          <a:prstGeom prst="line">
            <a:avLst/>
          </a:prstGeom>
          <a:noFill/>
          <a:ln w="28575">
            <a:solidFill>
              <a:srgbClr val="00FF00"/>
            </a:solidFill>
            <a:round/>
            <a:headEnd/>
            <a:tailEnd/>
          </a:ln>
          <a:effectLst/>
        </p:spPr>
        <p:txBody>
          <a:bodyPr wrap="none" anchor="ctr"/>
          <a:lstStyle/>
          <a:p>
            <a:endParaRPr lang="fr-FR"/>
          </a:p>
        </p:txBody>
      </p:sp>
      <p:sp>
        <p:nvSpPr>
          <p:cNvPr id="173" name="Line 70"/>
          <p:cNvSpPr>
            <a:spLocks noChangeShapeType="1"/>
          </p:cNvSpPr>
          <p:nvPr/>
        </p:nvSpPr>
        <p:spPr bwMode="auto">
          <a:xfrm>
            <a:off x="7846049" y="4624465"/>
            <a:ext cx="729000" cy="0"/>
          </a:xfrm>
          <a:prstGeom prst="line">
            <a:avLst/>
          </a:prstGeom>
          <a:noFill/>
          <a:ln w="28575">
            <a:solidFill>
              <a:srgbClr val="00FF00"/>
            </a:solidFill>
            <a:round/>
            <a:headEnd/>
            <a:tailEnd/>
          </a:ln>
          <a:effectLst/>
        </p:spPr>
        <p:txBody>
          <a:bodyPr wrap="none" anchor="ctr"/>
          <a:lstStyle/>
          <a:p>
            <a:endParaRPr lang="fr-FR"/>
          </a:p>
        </p:txBody>
      </p:sp>
      <p:sp>
        <p:nvSpPr>
          <p:cNvPr id="176" name="Line 68"/>
          <p:cNvSpPr>
            <a:spLocks noChangeShapeType="1"/>
          </p:cNvSpPr>
          <p:nvPr/>
        </p:nvSpPr>
        <p:spPr bwMode="auto">
          <a:xfrm rot="5400000">
            <a:off x="8056060" y="4078184"/>
            <a:ext cx="1116000" cy="0"/>
          </a:xfrm>
          <a:prstGeom prst="line">
            <a:avLst/>
          </a:prstGeom>
          <a:noFill/>
          <a:ln w="28575">
            <a:solidFill>
              <a:srgbClr val="00FF00"/>
            </a:solidFill>
            <a:round/>
            <a:headEnd/>
            <a:tailEnd/>
          </a:ln>
          <a:effectLst/>
        </p:spPr>
        <p:txBody>
          <a:bodyPr wrap="none" anchor="ctr"/>
          <a:lstStyle/>
          <a:p>
            <a:endParaRPr lang="fr-FR"/>
          </a:p>
        </p:txBody>
      </p:sp>
      <p:sp>
        <p:nvSpPr>
          <p:cNvPr id="177" name="Line 68"/>
          <p:cNvSpPr>
            <a:spLocks noChangeShapeType="1"/>
          </p:cNvSpPr>
          <p:nvPr/>
        </p:nvSpPr>
        <p:spPr bwMode="auto">
          <a:xfrm rot="5400000">
            <a:off x="7974691" y="2458796"/>
            <a:ext cx="1260000" cy="0"/>
          </a:xfrm>
          <a:prstGeom prst="line">
            <a:avLst/>
          </a:prstGeom>
          <a:noFill/>
          <a:ln w="28575">
            <a:solidFill>
              <a:srgbClr val="4EFB25"/>
            </a:solidFill>
            <a:round/>
            <a:headEnd/>
            <a:tailEnd/>
          </a:ln>
          <a:effectLst/>
        </p:spPr>
        <p:txBody>
          <a:bodyPr wrap="none" anchor="ctr"/>
          <a:lstStyle/>
          <a:p>
            <a:endParaRPr lang="fr-FR"/>
          </a:p>
        </p:txBody>
      </p:sp>
      <p:sp>
        <p:nvSpPr>
          <p:cNvPr id="178" name="Line 72"/>
          <p:cNvSpPr>
            <a:spLocks noChangeShapeType="1"/>
          </p:cNvSpPr>
          <p:nvPr/>
        </p:nvSpPr>
        <p:spPr bwMode="auto">
          <a:xfrm>
            <a:off x="1603590" y="4437060"/>
            <a:ext cx="0" cy="152400"/>
          </a:xfrm>
          <a:prstGeom prst="line">
            <a:avLst/>
          </a:prstGeom>
          <a:noFill/>
          <a:ln w="28575">
            <a:solidFill>
              <a:srgbClr val="00FF00"/>
            </a:solidFill>
            <a:round/>
            <a:headEnd/>
            <a:tailEnd/>
          </a:ln>
          <a:effectLst/>
        </p:spPr>
        <p:txBody>
          <a:bodyPr wrap="none" anchor="ctr"/>
          <a:lstStyle/>
          <a:p>
            <a:endParaRPr lang="fr-FR"/>
          </a:p>
        </p:txBody>
      </p:sp>
      <p:sp>
        <p:nvSpPr>
          <p:cNvPr id="179" name="Ellipse 178"/>
          <p:cNvSpPr/>
          <p:nvPr/>
        </p:nvSpPr>
        <p:spPr>
          <a:xfrm>
            <a:off x="2928926"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0" name="Ellipse 179"/>
          <p:cNvSpPr/>
          <p:nvPr/>
        </p:nvSpPr>
        <p:spPr>
          <a:xfrm>
            <a:off x="6289329" y="2847896"/>
            <a:ext cx="854439" cy="50966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rgbClr val="FF0000"/>
                </a:solidFill>
              </a:rPr>
              <a:t>N.F</a:t>
            </a:r>
            <a:endParaRPr lang="fr-FR" b="1" dirty="0">
              <a:solidFill>
                <a:srgbClr val="FF0000"/>
              </a:solidFill>
            </a:endParaRPr>
          </a:p>
        </p:txBody>
      </p:sp>
      <p:sp>
        <p:nvSpPr>
          <p:cNvPr id="181" name="Ellipse 180"/>
          <p:cNvSpPr/>
          <p:nvPr/>
        </p:nvSpPr>
        <p:spPr>
          <a:xfrm rot="5400000">
            <a:off x="7142813" y="3061741"/>
            <a:ext cx="1139252" cy="38225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solidFill>
                  <a:schemeClr val="accent1">
                    <a:lumMod val="50000"/>
                  </a:schemeClr>
                </a:solidFill>
              </a:rPr>
              <a:t>N.O</a:t>
            </a:r>
            <a:endParaRPr lang="fr-FR" b="1" dirty="0">
              <a:solidFill>
                <a:schemeClr val="accent1">
                  <a:lumMod val="50000"/>
                </a:schemeClr>
              </a:solidFill>
            </a:endParaRPr>
          </a:p>
        </p:txBody>
      </p:sp>
      <p:sp>
        <p:nvSpPr>
          <p:cNvPr id="155" name="Oval 10"/>
          <p:cNvSpPr>
            <a:spLocks noChangeArrowheads="1"/>
          </p:cNvSpPr>
          <p:nvPr/>
        </p:nvSpPr>
        <p:spPr bwMode="auto">
          <a:xfrm>
            <a:off x="1943082" y="1714488"/>
            <a:ext cx="57150" cy="76200"/>
          </a:xfrm>
          <a:prstGeom prst="ellipse">
            <a:avLst/>
          </a:prstGeom>
          <a:noFill/>
          <a:ln w="9525">
            <a:solidFill>
              <a:schemeClr val="tx1"/>
            </a:solidFill>
            <a:round/>
            <a:headEnd/>
            <a:tailEnd/>
          </a:ln>
          <a:effectLst/>
        </p:spPr>
        <p:txBody>
          <a:bodyPr wrap="none" anchor="ctr"/>
          <a:lstStyle/>
          <a:p>
            <a:endParaRPr lang="fr-FR"/>
          </a:p>
        </p:txBody>
      </p:sp>
      <p:sp>
        <p:nvSpPr>
          <p:cNvPr id="156" name="Rectangle 27"/>
          <p:cNvSpPr>
            <a:spLocks noChangeArrowheads="1"/>
          </p:cNvSpPr>
          <p:nvPr/>
        </p:nvSpPr>
        <p:spPr bwMode="auto">
          <a:xfrm>
            <a:off x="4000496" y="1514468"/>
            <a:ext cx="797532"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157" name="Line 28"/>
          <p:cNvSpPr>
            <a:spLocks noChangeShapeType="1"/>
          </p:cNvSpPr>
          <p:nvPr/>
        </p:nvSpPr>
        <p:spPr bwMode="auto">
          <a:xfrm>
            <a:off x="4340828" y="1828783"/>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158" name="Line 29"/>
          <p:cNvSpPr>
            <a:spLocks noChangeShapeType="1"/>
          </p:cNvSpPr>
          <p:nvPr/>
        </p:nvSpPr>
        <p:spPr bwMode="auto">
          <a:xfrm>
            <a:off x="4329585" y="2057383"/>
            <a:ext cx="228600" cy="0"/>
          </a:xfrm>
          <a:prstGeom prst="line">
            <a:avLst/>
          </a:prstGeom>
          <a:noFill/>
          <a:ln w="28575">
            <a:solidFill>
              <a:srgbClr val="4EFB25"/>
            </a:solidFill>
            <a:round/>
            <a:headEnd/>
            <a:tailEnd/>
          </a:ln>
          <a:effectLst/>
        </p:spPr>
        <p:txBody>
          <a:bodyPr wrap="none" anchor="ctr"/>
          <a:lstStyle/>
          <a:p>
            <a:endParaRPr lang="fr-FR"/>
          </a:p>
        </p:txBody>
      </p:sp>
      <p:sp>
        <p:nvSpPr>
          <p:cNvPr id="159" name="Line 30"/>
          <p:cNvSpPr>
            <a:spLocks noChangeShapeType="1"/>
          </p:cNvSpPr>
          <p:nvPr/>
        </p:nvSpPr>
        <p:spPr bwMode="auto">
          <a:xfrm>
            <a:off x="4569428" y="1828783"/>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160" name="Oval 31"/>
          <p:cNvSpPr>
            <a:spLocks noChangeArrowheads="1"/>
          </p:cNvSpPr>
          <p:nvPr/>
        </p:nvSpPr>
        <p:spPr bwMode="auto">
          <a:xfrm>
            <a:off x="4397978" y="20573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7" name="Oval 32"/>
          <p:cNvSpPr>
            <a:spLocks noChangeArrowheads="1"/>
          </p:cNvSpPr>
          <p:nvPr/>
        </p:nvSpPr>
        <p:spPr bwMode="auto">
          <a:xfrm>
            <a:off x="4397978" y="2133583"/>
            <a:ext cx="114300" cy="152400"/>
          </a:xfrm>
          <a:prstGeom prst="ellipse">
            <a:avLst/>
          </a:prstGeom>
          <a:noFill/>
          <a:ln w="9525">
            <a:solidFill>
              <a:schemeClr val="tx1"/>
            </a:solidFill>
            <a:round/>
            <a:headEnd/>
            <a:tailEnd/>
          </a:ln>
          <a:effectLst/>
        </p:spPr>
        <p:txBody>
          <a:bodyPr wrap="none" anchor="ctr"/>
          <a:lstStyle/>
          <a:p>
            <a:endParaRPr lang="fr-FR"/>
          </a:p>
        </p:txBody>
      </p:sp>
      <p:sp>
        <p:nvSpPr>
          <p:cNvPr id="168" name="Oval 33"/>
          <p:cNvSpPr>
            <a:spLocks noChangeArrowheads="1"/>
          </p:cNvSpPr>
          <p:nvPr/>
        </p:nvSpPr>
        <p:spPr bwMode="auto">
          <a:xfrm>
            <a:off x="4112228"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69" name="Oval 34"/>
          <p:cNvSpPr>
            <a:spLocks noChangeArrowheads="1"/>
          </p:cNvSpPr>
          <p:nvPr/>
        </p:nvSpPr>
        <p:spPr bwMode="auto">
          <a:xfrm>
            <a:off x="4572000" y="1676383"/>
            <a:ext cx="57150" cy="76200"/>
          </a:xfrm>
          <a:prstGeom prst="ellipse">
            <a:avLst/>
          </a:prstGeom>
          <a:noFill/>
          <a:ln w="9525">
            <a:solidFill>
              <a:schemeClr val="tx1"/>
            </a:solidFill>
            <a:round/>
            <a:headEnd/>
            <a:tailEnd/>
          </a:ln>
          <a:effectLst/>
        </p:spPr>
        <p:txBody>
          <a:bodyPr wrap="none" anchor="ctr"/>
          <a:lstStyle/>
          <a:p>
            <a:endParaRPr lang="fr-FR"/>
          </a:p>
        </p:txBody>
      </p:sp>
      <p:sp>
        <p:nvSpPr>
          <p:cNvPr id="174" name="Text Box 35"/>
          <p:cNvSpPr txBox="1">
            <a:spLocks noChangeArrowheads="1"/>
          </p:cNvSpPr>
          <p:nvPr/>
        </p:nvSpPr>
        <p:spPr bwMode="auto">
          <a:xfrm>
            <a:off x="4055078" y="1142984"/>
            <a:ext cx="914400" cy="400110"/>
          </a:xfrm>
          <a:prstGeom prst="rect">
            <a:avLst/>
          </a:prstGeom>
          <a:noFill/>
          <a:ln w="9525">
            <a:noFill/>
            <a:miter lim="800000"/>
            <a:headEnd/>
            <a:tailEnd/>
          </a:ln>
          <a:effectLst/>
        </p:spPr>
        <p:txBody>
          <a:bodyPr>
            <a:spAutoFit/>
          </a:bodyPr>
          <a:lstStyle/>
          <a:p>
            <a:pPr>
              <a:spcBef>
                <a:spcPct val="50000"/>
              </a:spcBef>
            </a:pPr>
            <a:r>
              <a:rPr lang="en-US" sz="1000" b="1" dirty="0" err="1">
                <a:latin typeface="Arial" charset="0"/>
              </a:rPr>
              <a:t>Poste</a:t>
            </a:r>
            <a:r>
              <a:rPr lang="en-US" sz="1000" b="1" dirty="0">
                <a:latin typeface="Arial" charset="0"/>
              </a:rPr>
              <a:t> HTA/BT</a:t>
            </a:r>
          </a:p>
        </p:txBody>
      </p:sp>
      <p:sp>
        <p:nvSpPr>
          <p:cNvPr id="183" name="Line 70"/>
          <p:cNvSpPr>
            <a:spLocks noChangeShapeType="1"/>
          </p:cNvSpPr>
          <p:nvPr/>
        </p:nvSpPr>
        <p:spPr bwMode="auto">
          <a:xfrm>
            <a:off x="3714744" y="1848769"/>
            <a:ext cx="612000" cy="0"/>
          </a:xfrm>
          <a:prstGeom prst="line">
            <a:avLst/>
          </a:prstGeom>
          <a:noFill/>
          <a:ln w="28575">
            <a:solidFill>
              <a:srgbClr val="4EFB25"/>
            </a:solidFill>
            <a:round/>
            <a:headEnd/>
            <a:tailEnd/>
          </a:ln>
          <a:effectLst/>
        </p:spPr>
        <p:txBody>
          <a:bodyPr wrap="none" anchor="ctr"/>
          <a:lstStyle/>
          <a:p>
            <a:endParaRPr lang="fr-FR"/>
          </a:p>
        </p:txBody>
      </p:sp>
      <p:sp>
        <p:nvSpPr>
          <p:cNvPr id="184" name="Oval 9"/>
          <p:cNvSpPr>
            <a:spLocks noChangeArrowheads="1"/>
          </p:cNvSpPr>
          <p:nvPr/>
        </p:nvSpPr>
        <p:spPr bwMode="auto">
          <a:xfrm>
            <a:off x="2285984" y="1714488"/>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5" name="Oval 9"/>
          <p:cNvSpPr>
            <a:spLocks noChangeArrowheads="1"/>
          </p:cNvSpPr>
          <p:nvPr/>
        </p:nvSpPr>
        <p:spPr bwMode="auto">
          <a:xfrm>
            <a:off x="1943082" y="1709726"/>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7" name="Oval 9"/>
          <p:cNvSpPr>
            <a:spLocks noChangeArrowheads="1"/>
          </p:cNvSpPr>
          <p:nvPr/>
        </p:nvSpPr>
        <p:spPr bwMode="auto">
          <a:xfrm>
            <a:off x="3571868" y="1661410"/>
            <a:ext cx="5715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8" name="Oval 9"/>
          <p:cNvSpPr>
            <a:spLocks noChangeArrowheads="1"/>
          </p:cNvSpPr>
          <p:nvPr/>
        </p:nvSpPr>
        <p:spPr bwMode="auto">
          <a:xfrm>
            <a:off x="4086222" y="1661410"/>
            <a:ext cx="72000" cy="762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89" name="Oval 24"/>
          <p:cNvSpPr>
            <a:spLocks noChangeArrowheads="1"/>
          </p:cNvSpPr>
          <p:nvPr/>
        </p:nvSpPr>
        <p:spPr bwMode="auto">
          <a:xfrm>
            <a:off x="3000364"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2" name="Oval 34"/>
          <p:cNvSpPr>
            <a:spLocks noChangeArrowheads="1"/>
          </p:cNvSpPr>
          <p:nvPr/>
        </p:nvSpPr>
        <p:spPr bwMode="auto">
          <a:xfrm>
            <a:off x="4572000" y="1643050"/>
            <a:ext cx="57150" cy="108000"/>
          </a:xfrm>
          <a:prstGeom prst="ellipse">
            <a:avLst/>
          </a:prstGeom>
          <a:solidFill>
            <a:srgbClr val="FF0000"/>
          </a:solidFill>
          <a:ln w="9525">
            <a:solidFill>
              <a:schemeClr val="tx1"/>
            </a:solidFill>
            <a:round/>
            <a:headEnd/>
            <a:tailEnd/>
          </a:ln>
          <a:effectLst/>
        </p:spPr>
        <p:txBody>
          <a:bodyPr wrap="none" anchor="ctr"/>
          <a:lstStyle/>
          <a:p>
            <a:endParaRPr lang="fr-FR"/>
          </a:p>
        </p:txBody>
      </p:sp>
      <p:sp>
        <p:nvSpPr>
          <p:cNvPr id="193" name="AutoShape 81"/>
          <p:cNvSpPr>
            <a:spLocks noChangeArrowheads="1"/>
          </p:cNvSpPr>
          <p:nvPr/>
        </p:nvSpPr>
        <p:spPr bwMode="auto">
          <a:xfrm>
            <a:off x="4931771" y="1713876"/>
            <a:ext cx="171450" cy="228600"/>
          </a:xfrm>
          <a:prstGeom prst="irregularSeal2">
            <a:avLst/>
          </a:prstGeom>
          <a:solidFill>
            <a:srgbClr val="FF0000"/>
          </a:solidFill>
          <a:ln w="9525">
            <a:solidFill>
              <a:schemeClr val="tx1"/>
            </a:solidFill>
            <a:miter lim="800000"/>
            <a:headEnd/>
            <a:tailEnd/>
          </a:ln>
          <a:effectLst/>
        </p:spPr>
        <p:txBody>
          <a:bodyPr wrap="none" anchor="ctr"/>
          <a:lstStyle/>
          <a:p>
            <a:endParaRPr lang="fr-FR"/>
          </a:p>
        </p:txBody>
      </p:sp>
      <p:sp>
        <p:nvSpPr>
          <p:cNvPr id="194" name="Éclair 193"/>
          <p:cNvSpPr/>
          <p:nvPr/>
        </p:nvSpPr>
        <p:spPr>
          <a:xfrm>
            <a:off x="4847453" y="1214204"/>
            <a:ext cx="168640" cy="479685"/>
          </a:xfrm>
          <a:prstGeom prst="lightningBol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5" name="Rectangle à coins arrondis 194"/>
          <p:cNvSpPr/>
          <p:nvPr/>
        </p:nvSpPr>
        <p:spPr>
          <a:xfrm>
            <a:off x="4214810" y="785794"/>
            <a:ext cx="1337873" cy="44970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err="1" smtClean="0">
                <a:solidFill>
                  <a:srgbClr val="FF0000"/>
                </a:solidFill>
              </a:rPr>
              <a:t>Defaut</a:t>
            </a:r>
            <a:endParaRPr lang="fr-FR" b="1" dirty="0">
              <a:solidFill>
                <a:srgbClr val="FF0000"/>
              </a:solidFill>
            </a:endParaRPr>
          </a:p>
        </p:txBody>
      </p:sp>
      <p:sp>
        <p:nvSpPr>
          <p:cNvPr id="175" name="Éclair 174"/>
          <p:cNvSpPr/>
          <p:nvPr/>
        </p:nvSpPr>
        <p:spPr>
          <a:xfrm>
            <a:off x="1098966" y="1138106"/>
            <a:ext cx="168640" cy="479685"/>
          </a:xfrm>
          <a:prstGeom prst="lightningBol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6" name="ZoneTexte 185"/>
          <p:cNvSpPr txBox="1"/>
          <p:nvPr/>
        </p:nvSpPr>
        <p:spPr>
          <a:xfrm>
            <a:off x="194856" y="785794"/>
            <a:ext cx="2091128" cy="338554"/>
          </a:xfrm>
          <a:prstGeom prst="rect">
            <a:avLst/>
          </a:prstGeom>
          <a:noFill/>
        </p:spPr>
        <p:txBody>
          <a:bodyPr wrap="square" rtlCol="0">
            <a:spAutoFit/>
          </a:bodyPr>
          <a:lstStyle/>
          <a:p>
            <a:r>
              <a:rPr lang="fr-FR" sz="1600" b="1" i="1" dirty="0" smtClean="0">
                <a:solidFill>
                  <a:schemeClr val="accent6">
                    <a:lumMod val="50000"/>
                  </a:schemeClr>
                </a:solidFill>
              </a:rPr>
              <a:t>Le DJ est fermé</a:t>
            </a:r>
            <a:endParaRPr lang="fr-FR" sz="1600" b="1" i="1" dirty="0">
              <a:solidFill>
                <a:schemeClr val="accent6">
                  <a:lumMod val="50000"/>
                </a:schemeClr>
              </a:solidFill>
            </a:endParaRPr>
          </a:p>
        </p:txBody>
      </p:sp>
      <p:sp>
        <p:nvSpPr>
          <p:cNvPr id="182" name="Line 72"/>
          <p:cNvSpPr>
            <a:spLocks noChangeShapeType="1"/>
          </p:cNvSpPr>
          <p:nvPr/>
        </p:nvSpPr>
        <p:spPr bwMode="auto">
          <a:xfrm>
            <a:off x="1357290" y="1666410"/>
            <a:ext cx="0" cy="152400"/>
          </a:xfrm>
          <a:prstGeom prst="line">
            <a:avLst/>
          </a:prstGeom>
          <a:noFill/>
          <a:ln w="28575">
            <a:solidFill>
              <a:srgbClr val="00FF00"/>
            </a:solidFill>
            <a:round/>
            <a:headEnd/>
            <a:tailEnd/>
          </a:ln>
          <a:effectLst/>
        </p:spPr>
        <p:txBody>
          <a:bodyPr wrap="none" anchor="ctr"/>
          <a:lstStyle/>
          <a:p>
            <a:endParaRPr lang="fr-FR"/>
          </a:p>
        </p:txBody>
      </p:sp>
      <p:sp>
        <p:nvSpPr>
          <p:cNvPr id="199" name="Line 62"/>
          <p:cNvSpPr>
            <a:spLocks noChangeShapeType="1"/>
          </p:cNvSpPr>
          <p:nvPr/>
        </p:nvSpPr>
        <p:spPr bwMode="auto">
          <a:xfrm rot="16200000">
            <a:off x="8515377" y="2986085"/>
            <a:ext cx="0" cy="171450"/>
          </a:xfrm>
          <a:prstGeom prst="line">
            <a:avLst/>
          </a:prstGeom>
          <a:noFill/>
          <a:ln w="38100" cmpd="dbl">
            <a:solidFill>
              <a:srgbClr val="00FF00"/>
            </a:solidFill>
            <a:round/>
            <a:headEnd/>
            <a:tailEnd/>
          </a:ln>
          <a:effectLst/>
        </p:spPr>
        <p:txBody>
          <a:bodyPr wrap="none" anchor="ctr"/>
          <a:lstStyle/>
          <a:p>
            <a:endParaRPr lang="fr-FR" dirty="0"/>
          </a:p>
        </p:txBody>
      </p:sp>
      <p:sp>
        <p:nvSpPr>
          <p:cNvPr id="200" name="Éclair 199"/>
          <p:cNvSpPr/>
          <p:nvPr/>
        </p:nvSpPr>
        <p:spPr>
          <a:xfrm flipH="1">
            <a:off x="8618202" y="2571744"/>
            <a:ext cx="168640" cy="479685"/>
          </a:xfrm>
          <a:prstGeom prst="lightningBolt">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0" name="Line 30"/>
          <p:cNvSpPr>
            <a:spLocks noChangeShapeType="1"/>
          </p:cNvSpPr>
          <p:nvPr/>
        </p:nvSpPr>
        <p:spPr bwMode="auto">
          <a:xfrm>
            <a:off x="6879822" y="1828800"/>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152" name="Line 30"/>
          <p:cNvSpPr>
            <a:spLocks noChangeShapeType="1"/>
          </p:cNvSpPr>
          <p:nvPr/>
        </p:nvSpPr>
        <p:spPr bwMode="auto">
          <a:xfrm>
            <a:off x="3428992" y="1857364"/>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153" name="Line 30"/>
          <p:cNvSpPr>
            <a:spLocks noChangeShapeType="1"/>
          </p:cNvSpPr>
          <p:nvPr/>
        </p:nvSpPr>
        <p:spPr bwMode="auto">
          <a:xfrm>
            <a:off x="6643702" y="1857364"/>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197" name="Espace réservé de la date 196"/>
          <p:cNvSpPr>
            <a:spLocks noGrp="1"/>
          </p:cNvSpPr>
          <p:nvPr>
            <p:ph type="dt" sz="half" idx="10"/>
          </p:nvPr>
        </p:nvSpPr>
        <p:spPr/>
        <p:txBody>
          <a:bodyPr/>
          <a:lstStyle/>
          <a:p>
            <a:fld id="{8BD26AF4-EFCD-4877-B1A3-F97494597BCA}" type="datetime1">
              <a:rPr lang="fr-FR" smtClean="0"/>
              <a:pPr/>
              <a:t>19/06/2016</a:t>
            </a:fld>
            <a:endParaRPr lang="fr-BE"/>
          </a:p>
        </p:txBody>
      </p:sp>
      <p:sp>
        <p:nvSpPr>
          <p:cNvPr id="198" name="Espace réservé du numéro de diapositive 197"/>
          <p:cNvSpPr>
            <a:spLocks noGrp="1"/>
          </p:cNvSpPr>
          <p:nvPr>
            <p:ph type="sldNum" sz="quarter" idx="12"/>
          </p:nvPr>
        </p:nvSpPr>
        <p:spPr/>
        <p:txBody>
          <a:bodyPr/>
          <a:lstStyle/>
          <a:p>
            <a:fld id="{CF4668DC-857F-487D-BFFA-8C0CA5037977}" type="slidenum">
              <a:rPr lang="fr-BE" smtClean="0"/>
              <a:pPr/>
              <a:t>24</a:t>
            </a:fld>
            <a:endParaRPr lang="fr-BE"/>
          </a:p>
        </p:txBody>
      </p:sp>
      <p:pic>
        <p:nvPicPr>
          <p:cNvPr id="201" name="Picture 100" descr="C:\Documents and Settings\roupioz-gui\Bureau\images.jpg"/>
          <p:cNvPicPr>
            <a:picLocks noChangeAspect="1" noChangeArrowheads="1"/>
          </p:cNvPicPr>
          <p:nvPr/>
        </p:nvPicPr>
        <p:blipFill>
          <a:blip r:embed="rId3"/>
          <a:srcRect/>
          <a:stretch>
            <a:fillRect/>
          </a:stretch>
        </p:blipFill>
        <p:spPr bwMode="auto">
          <a:xfrm>
            <a:off x="5786446" y="5500702"/>
            <a:ext cx="1524000" cy="1076325"/>
          </a:xfrm>
          <a:prstGeom prst="rect">
            <a:avLst/>
          </a:prstGeom>
          <a:noFill/>
        </p:spPr>
      </p:pic>
    </p:spTree>
    <p:extLst>
      <p:ext uri="{BB962C8B-B14F-4D97-AF65-F5344CB8AC3E}">
        <p14:creationId xmlns:p14="http://schemas.microsoft.com/office/powerpoint/2010/main" xmlns="" val="94448808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p:cNvSpPr txBox="1"/>
          <p:nvPr/>
        </p:nvSpPr>
        <p:spPr>
          <a:xfrm>
            <a:off x="3214678" y="2285992"/>
            <a:ext cx="4286280" cy="400110"/>
          </a:xfrm>
          <a:prstGeom prst="rect">
            <a:avLst/>
          </a:prstGeom>
          <a:noFill/>
        </p:spPr>
        <p:txBody>
          <a:bodyPr wrap="square" rtlCol="0">
            <a:spAutoFit/>
          </a:bodyPr>
          <a:lstStyle/>
          <a:p>
            <a:r>
              <a:rPr lang="fr-FR" sz="2000" b="1" i="1" dirty="0" smtClean="0">
                <a:effectLst>
                  <a:outerShdw blurRad="38100" dist="38100" dir="2700000" algn="tl">
                    <a:srgbClr val="000000">
                      <a:alpha val="43137"/>
                    </a:srgbClr>
                  </a:outerShdw>
                </a:effectLst>
              </a:rPr>
              <a:t>Temps de coupure =  20 minutes</a:t>
            </a:r>
            <a:endParaRPr lang="fr-FR" sz="2000" b="1" i="1" dirty="0">
              <a:effectLst>
                <a:outerShdw blurRad="38100" dist="38100" dir="2700000" algn="tl">
                  <a:srgbClr val="000000">
                    <a:alpha val="43137"/>
                  </a:srgbClr>
                </a:outerShdw>
              </a:effectLst>
            </a:endParaRPr>
          </a:p>
        </p:txBody>
      </p:sp>
      <p:grpSp>
        <p:nvGrpSpPr>
          <p:cNvPr id="10" name="Groupe 9"/>
          <p:cNvGrpSpPr/>
          <p:nvPr/>
        </p:nvGrpSpPr>
        <p:grpSpPr>
          <a:xfrm>
            <a:off x="1685908" y="2695574"/>
            <a:ext cx="428628" cy="357190"/>
            <a:chOff x="2571736" y="5286388"/>
            <a:chExt cx="428628" cy="357190"/>
          </a:xfrm>
        </p:grpSpPr>
        <p:sp>
          <p:nvSpPr>
            <p:cNvPr id="11" name="Ellipse 10"/>
            <p:cNvSpPr/>
            <p:nvPr/>
          </p:nvSpPr>
          <p:spPr>
            <a:xfrm>
              <a:off x="2666324" y="5346251"/>
              <a:ext cx="214314" cy="214314"/>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fr-FR"/>
            </a:p>
          </p:txBody>
        </p:sp>
        <p:sp>
          <p:nvSpPr>
            <p:cNvPr id="12" name="Rectangle 11"/>
            <p:cNvSpPr/>
            <p:nvPr/>
          </p:nvSpPr>
          <p:spPr>
            <a:xfrm>
              <a:off x="2571736" y="5286388"/>
              <a:ext cx="428628" cy="357190"/>
            </a:xfrm>
            <a:prstGeom prst="rect">
              <a:avLst/>
            </a:prstGeom>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grpSp>
      <p:sp>
        <p:nvSpPr>
          <p:cNvPr id="18" name="ZoneTexte 17"/>
          <p:cNvSpPr txBox="1"/>
          <p:nvPr/>
        </p:nvSpPr>
        <p:spPr>
          <a:xfrm>
            <a:off x="3203278" y="3714752"/>
            <a:ext cx="4011928" cy="707886"/>
          </a:xfrm>
          <a:prstGeom prst="rect">
            <a:avLst/>
          </a:prstGeom>
          <a:noFill/>
        </p:spPr>
        <p:txBody>
          <a:bodyPr wrap="square" rtlCol="0">
            <a:spAutoFit/>
          </a:bodyPr>
          <a:lstStyle/>
          <a:p>
            <a:pPr algn="ctr"/>
            <a:r>
              <a:rPr lang="fr-FR" sz="2000" b="1" i="1" dirty="0" smtClean="0">
                <a:effectLst>
                  <a:outerShdw blurRad="38100" dist="38100" dir="2700000" algn="tl">
                    <a:srgbClr val="000000">
                      <a:alpha val="43137"/>
                    </a:srgbClr>
                  </a:outerShdw>
                </a:effectLst>
              </a:rPr>
              <a:t>Les indices de fiabilités </a:t>
            </a:r>
          </a:p>
          <a:p>
            <a:pPr algn="ctr"/>
            <a:r>
              <a:rPr lang="fr-FR" sz="2000" b="1" i="1" dirty="0" smtClean="0">
                <a:solidFill>
                  <a:srgbClr val="FF0000"/>
                </a:solidFill>
                <a:effectLst>
                  <a:outerShdw blurRad="38100" dist="38100" dir="2700000" algn="tl">
                    <a:srgbClr val="000000">
                      <a:alpha val="43137"/>
                    </a:srgbClr>
                  </a:outerShdw>
                </a:effectLst>
              </a:rPr>
              <a:t>END</a:t>
            </a:r>
            <a:r>
              <a:rPr lang="fr-FR" sz="2000" b="1" i="1" dirty="0" smtClean="0">
                <a:effectLst>
                  <a:outerShdw blurRad="38100" dist="38100" dir="2700000" algn="tl">
                    <a:srgbClr val="000000">
                      <a:alpha val="43137"/>
                    </a:srgbClr>
                  </a:outerShdw>
                </a:effectLst>
              </a:rPr>
              <a:t> ,</a:t>
            </a:r>
            <a:r>
              <a:rPr lang="fr-FR" sz="2000" b="1" i="1" dirty="0" smtClean="0">
                <a:solidFill>
                  <a:srgbClr val="FF0000"/>
                </a:solidFill>
                <a:effectLst>
                  <a:outerShdw blurRad="38100" dist="38100" dir="2700000" algn="tl">
                    <a:srgbClr val="000000">
                      <a:alpha val="43137"/>
                    </a:srgbClr>
                  </a:outerShdw>
                </a:effectLst>
              </a:rPr>
              <a:t>SAIDI </a:t>
            </a:r>
            <a:r>
              <a:rPr lang="fr-FR" sz="2000" b="1" i="1" dirty="0" smtClean="0">
                <a:effectLst>
                  <a:outerShdw blurRad="38100" dist="38100" dir="2700000" algn="tl">
                    <a:srgbClr val="000000">
                      <a:alpha val="43137"/>
                    </a:srgbClr>
                  </a:outerShdw>
                </a:effectLst>
              </a:rPr>
              <a:t>et</a:t>
            </a:r>
            <a:r>
              <a:rPr lang="fr-FR" sz="2000" b="1" i="1" dirty="0" smtClean="0">
                <a:solidFill>
                  <a:srgbClr val="FF0000"/>
                </a:solidFill>
                <a:effectLst>
                  <a:outerShdw blurRad="38100" dist="38100" dir="2700000" algn="tl">
                    <a:srgbClr val="000000">
                      <a:alpha val="43137"/>
                    </a:srgbClr>
                  </a:outerShdw>
                </a:effectLst>
              </a:rPr>
              <a:t> SAIFI </a:t>
            </a:r>
            <a:r>
              <a:rPr lang="fr-FR" sz="2000" b="1" i="1" dirty="0" smtClean="0">
                <a:effectLst>
                  <a:outerShdw blurRad="38100" dist="38100" dir="2700000" algn="tl">
                    <a:srgbClr val="000000">
                      <a:alpha val="43137"/>
                    </a:srgbClr>
                  </a:outerShdw>
                </a:effectLst>
              </a:rPr>
              <a:t>sont</a:t>
            </a:r>
            <a:r>
              <a:rPr lang="fr-FR" sz="2000" b="1" i="1" dirty="0" smtClean="0">
                <a:solidFill>
                  <a:srgbClr val="FF0000"/>
                </a:solidFill>
                <a:effectLst>
                  <a:outerShdw blurRad="38100" dist="38100" dir="2700000" algn="tl">
                    <a:srgbClr val="000000">
                      <a:alpha val="43137"/>
                    </a:srgbClr>
                  </a:outerShdw>
                </a:effectLst>
              </a:rPr>
              <a:t> </a:t>
            </a:r>
            <a:r>
              <a:rPr lang="fr-FR" sz="2000" b="1" i="1" dirty="0" smtClean="0">
                <a:effectLst>
                  <a:outerShdw blurRad="38100" dist="38100" dir="2700000" algn="tl">
                    <a:srgbClr val="000000">
                      <a:alpha val="43137"/>
                    </a:srgbClr>
                  </a:outerShdw>
                </a:effectLst>
              </a:rPr>
              <a:t>assez grand</a:t>
            </a:r>
            <a:endParaRPr lang="fr-FR" sz="2000" b="1" i="1" dirty="0">
              <a:effectLst>
                <a:outerShdw blurRad="38100" dist="38100" dir="2700000" algn="tl">
                  <a:srgbClr val="000000">
                    <a:alpha val="43137"/>
                  </a:srgbClr>
                </a:outerShdw>
              </a:effectLst>
            </a:endParaRPr>
          </a:p>
        </p:txBody>
      </p:sp>
      <p:sp>
        <p:nvSpPr>
          <p:cNvPr id="24" name="Rectangle 23"/>
          <p:cNvSpPr/>
          <p:nvPr/>
        </p:nvSpPr>
        <p:spPr>
          <a:xfrm>
            <a:off x="4214810" y="5610541"/>
            <a:ext cx="1345922" cy="461665"/>
          </a:xfrm>
          <a:prstGeom prst="rect">
            <a:avLst/>
          </a:prstGeom>
          <a:solidFill>
            <a:schemeClr val="accent2"/>
          </a:solidFill>
          <a:ln/>
        </p:spPr>
        <p:style>
          <a:lnRef idx="2">
            <a:schemeClr val="accent3"/>
          </a:lnRef>
          <a:fillRef idx="1">
            <a:schemeClr val="lt1"/>
          </a:fillRef>
          <a:effectRef idx="0">
            <a:schemeClr val="accent3"/>
          </a:effectRef>
          <a:fontRef idx="minor">
            <a:schemeClr val="dk1"/>
          </a:fontRef>
        </p:style>
        <p:txBody>
          <a:bodyPr wrap="square">
            <a:spAutoFit/>
          </a:bodyPr>
          <a:lstStyle/>
          <a:p>
            <a:pPr algn="ctr"/>
            <a:r>
              <a:rPr lang="fr-FR" sz="2000" b="1" i="1" dirty="0" smtClean="0">
                <a:solidFill>
                  <a:schemeClr val="tx1"/>
                </a:solidFill>
                <a:effectLst>
                  <a:outerShdw blurRad="38100" dist="38100" dir="2700000" algn="tl">
                    <a:srgbClr val="000000">
                      <a:alpha val="43137"/>
                    </a:srgbClr>
                  </a:outerShdw>
                </a:effectLst>
              </a:rPr>
              <a:t>Perte</a:t>
            </a:r>
            <a:r>
              <a:rPr lang="fr-FR" sz="2400" dirty="0" smtClean="0">
                <a:effectLst>
                  <a:outerShdw blurRad="38100" dist="38100" dir="2700000" algn="tl">
                    <a:srgbClr val="000000">
                      <a:alpha val="43137"/>
                    </a:srgbClr>
                  </a:outerShdw>
                </a:effectLst>
              </a:rPr>
              <a:t> </a:t>
            </a:r>
            <a:endParaRPr lang="fr-FR" sz="2400" dirty="0">
              <a:effectLst>
                <a:outerShdw blurRad="38100" dist="38100" dir="2700000" algn="tl">
                  <a:srgbClr val="000000">
                    <a:alpha val="43137"/>
                  </a:srgbClr>
                </a:outerShdw>
              </a:effectLst>
            </a:endParaRPr>
          </a:p>
        </p:txBody>
      </p:sp>
      <p:sp>
        <p:nvSpPr>
          <p:cNvPr id="28" name="Freeform 4"/>
          <p:cNvSpPr>
            <a:spLocks/>
          </p:cNvSpPr>
          <p:nvPr/>
        </p:nvSpPr>
        <p:spPr bwMode="gray">
          <a:xfrm rot="19510825" flipH="1" flipV="1">
            <a:off x="4585980" y="2754191"/>
            <a:ext cx="431800" cy="935038"/>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solidFill>
            <a:srgbClr val="00B0F0"/>
          </a:solidFill>
          <a:ln w="0">
            <a:noFill/>
            <a:round/>
            <a:headEnd/>
            <a:tailEnd/>
          </a:ln>
        </p:spPr>
        <p:txBody>
          <a:bodyPr rot="10800000" vert="eaVert"/>
          <a:lstStyle/>
          <a:p>
            <a:endParaRPr lang="fr-FR"/>
          </a:p>
        </p:txBody>
      </p:sp>
      <p:sp>
        <p:nvSpPr>
          <p:cNvPr id="29" name="Freeform 4"/>
          <p:cNvSpPr>
            <a:spLocks/>
          </p:cNvSpPr>
          <p:nvPr/>
        </p:nvSpPr>
        <p:spPr bwMode="gray">
          <a:xfrm rot="19510825" flipH="1" flipV="1">
            <a:off x="4686323" y="4468703"/>
            <a:ext cx="431800" cy="935038"/>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solidFill>
            <a:srgbClr val="00B0F0"/>
          </a:solidFill>
          <a:ln w="0">
            <a:noFill/>
            <a:round/>
            <a:headEnd/>
            <a:tailEnd/>
          </a:ln>
        </p:spPr>
        <p:txBody>
          <a:bodyPr rot="10800000" vert="eaVert"/>
          <a:lstStyle/>
          <a:p>
            <a:endParaRPr lang="fr-FR"/>
          </a:p>
        </p:txBody>
      </p:sp>
      <p:pic>
        <p:nvPicPr>
          <p:cNvPr id="22529" name="Picture 1"/>
          <p:cNvPicPr>
            <a:picLocks noChangeAspect="1" noChangeArrowheads="1"/>
          </p:cNvPicPr>
          <p:nvPr/>
        </p:nvPicPr>
        <p:blipFill>
          <a:blip r:embed="rId3"/>
          <a:srcRect/>
          <a:stretch>
            <a:fillRect/>
          </a:stretch>
        </p:blipFill>
        <p:spPr bwMode="auto">
          <a:xfrm>
            <a:off x="1685908" y="3124202"/>
            <a:ext cx="457200" cy="590550"/>
          </a:xfrm>
          <a:prstGeom prst="rect">
            <a:avLst/>
          </a:prstGeom>
          <a:noFill/>
          <a:ln w="9525">
            <a:noFill/>
            <a:miter lim="800000"/>
            <a:headEnd/>
            <a:tailEnd/>
          </a:ln>
          <a:effectLst/>
        </p:spPr>
      </p:pic>
      <p:pic>
        <p:nvPicPr>
          <p:cNvPr id="2" name="Picture 1" descr="D:\la fac\ppt\c75fb78d5ef4a6762269e1ac145f6890.gif"/>
          <p:cNvPicPr>
            <a:picLocks noChangeAspect="1" noChangeArrowheads="1" noCrop="1"/>
          </p:cNvPicPr>
          <p:nvPr/>
        </p:nvPicPr>
        <p:blipFill>
          <a:blip r:embed="rId4"/>
          <a:srcRect/>
          <a:stretch>
            <a:fillRect/>
          </a:stretch>
        </p:blipFill>
        <p:spPr bwMode="auto">
          <a:xfrm>
            <a:off x="2131708" y="4572008"/>
            <a:ext cx="2357454" cy="2285992"/>
          </a:xfrm>
          <a:prstGeom prst="rect">
            <a:avLst/>
          </a:prstGeom>
          <a:noFill/>
        </p:spPr>
      </p:pic>
      <p:sp>
        <p:nvSpPr>
          <p:cNvPr id="14" name="ZoneTexte 13"/>
          <p:cNvSpPr txBox="1"/>
          <p:nvPr/>
        </p:nvSpPr>
        <p:spPr>
          <a:xfrm>
            <a:off x="857224" y="1428736"/>
            <a:ext cx="2643206" cy="707886"/>
          </a:xfrm>
          <a:prstGeom prst="rect">
            <a:avLst/>
          </a:prstGeom>
          <a:noFill/>
        </p:spPr>
        <p:txBody>
          <a:bodyPr wrap="square" rtlCol="0">
            <a:spAutoFit/>
          </a:bodyPr>
          <a:lstStyle/>
          <a:p>
            <a:r>
              <a:rPr lang="fr-FR" sz="4000" b="1" dirty="0" smtClean="0">
                <a:solidFill>
                  <a:schemeClr val="tx2">
                    <a:lumMod val="50000"/>
                  </a:schemeClr>
                </a:solidFill>
              </a:rPr>
              <a:t>Résultat </a:t>
            </a:r>
          </a:p>
        </p:txBody>
      </p:sp>
      <p:pic>
        <p:nvPicPr>
          <p:cNvPr id="151553" name="Picture 1" descr="C:\Users\bouna\Desktop\money_dollar_cash_coins_riches_wealth_icon-icons.com_53585.png"/>
          <p:cNvPicPr>
            <a:picLocks noChangeAspect="1" noChangeArrowheads="1"/>
          </p:cNvPicPr>
          <p:nvPr/>
        </p:nvPicPr>
        <p:blipFill>
          <a:blip r:embed="rId5" cstate="print"/>
          <a:srcRect/>
          <a:stretch>
            <a:fillRect/>
          </a:stretch>
        </p:blipFill>
        <p:spPr bwMode="auto">
          <a:xfrm>
            <a:off x="6072198" y="4786322"/>
            <a:ext cx="1581144" cy="1581144"/>
          </a:xfrm>
          <a:prstGeom prst="rect">
            <a:avLst/>
          </a:prstGeom>
          <a:noFill/>
        </p:spPr>
      </p:pic>
      <p:pic>
        <p:nvPicPr>
          <p:cNvPr id="16" name="Picture 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7" name="Picture 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9"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21"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22"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23" name="Picture 2"/>
          <p:cNvPicPr>
            <a:picLocks noChangeAspect="1" noChangeArrowheads="1"/>
          </p:cNvPicPr>
          <p:nvPr/>
        </p:nvPicPr>
        <p:blipFill>
          <a:blip r:embed="rId8"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5"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26"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27"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28926" y="64291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30"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31"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32" name="TextBox 7"/>
          <p:cNvSpPr txBox="1"/>
          <p:nvPr/>
        </p:nvSpPr>
        <p:spPr>
          <a:xfrm flipH="1">
            <a:off x="3428992" y="639529"/>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33" name="Connecteur droit 32"/>
          <p:cNvCxnSpPr/>
          <p:nvPr/>
        </p:nvCxnSpPr>
        <p:spPr>
          <a:xfrm>
            <a:off x="4464032" y="928670"/>
            <a:ext cx="4680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0" y="998520"/>
            <a:ext cx="273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7" name="Espace réservé de la date 36"/>
          <p:cNvSpPr>
            <a:spLocks noGrp="1"/>
          </p:cNvSpPr>
          <p:nvPr>
            <p:ph type="dt" sz="half" idx="10"/>
          </p:nvPr>
        </p:nvSpPr>
        <p:spPr/>
        <p:txBody>
          <a:bodyPr/>
          <a:lstStyle/>
          <a:p>
            <a:fld id="{1E2BE05A-C1ED-4CC1-A587-BC61D1BB31E5}" type="datetime1">
              <a:rPr lang="fr-FR" smtClean="0"/>
              <a:pPr/>
              <a:t>19/06/2016</a:t>
            </a:fld>
            <a:endParaRPr lang="fr-BE"/>
          </a:p>
        </p:txBody>
      </p:sp>
      <p:sp>
        <p:nvSpPr>
          <p:cNvPr id="38" name="Espace réservé du numéro de diapositive 37"/>
          <p:cNvSpPr>
            <a:spLocks noGrp="1"/>
          </p:cNvSpPr>
          <p:nvPr>
            <p:ph type="sldNum" sz="quarter" idx="12"/>
          </p:nvPr>
        </p:nvSpPr>
        <p:spPr/>
        <p:txBody>
          <a:bodyPr/>
          <a:lstStyle/>
          <a:p>
            <a:fld id="{CF4668DC-857F-487D-BFFA-8C0CA5037977}" type="slidenum">
              <a:rPr lang="fr-BE" smtClean="0"/>
              <a:pPr/>
              <a:t>25</a:t>
            </a:fld>
            <a:endParaRPr lang="fr-BE"/>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Ellipse 11"/>
          <p:cNvSpPr/>
          <p:nvPr/>
        </p:nvSpPr>
        <p:spPr>
          <a:xfrm>
            <a:off x="2143108" y="1643050"/>
            <a:ext cx="5143536" cy="1928826"/>
          </a:xfrm>
          <a:prstGeom prst="ellipse">
            <a:avLst/>
          </a:prstGeom>
          <a:effectLst>
            <a:outerShdw blurRad="40000" dist="23000" dir="5400000" rotWithShape="0">
              <a:srgbClr val="000000">
                <a:alpha val="35000"/>
              </a:srgbClr>
            </a:outerShdw>
            <a:reflection blurRad="6350" stA="50000" endA="300" endPos="55000" dir="5400000" sy="-100000" algn="bl" rotWithShape="0"/>
          </a:effectLst>
          <a:scene3d>
            <a:camera prst="perspectiveRelaxedModerately"/>
            <a:lightRig rig="threePt" dir="t">
              <a:rot lat="0" lon="0" rev="1200000"/>
            </a:lightRig>
          </a:scene3d>
          <a:sp3d>
            <a:bevelT w="63500" h="25400"/>
          </a:sp3d>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4000" dirty="0" smtClean="0">
                <a:ln w="0"/>
                <a:solidFill>
                  <a:schemeClr val="tx1"/>
                </a:solidFill>
                <a:effectLst>
                  <a:outerShdw blurRad="38100" dist="19050" dir="2700000" algn="tl" rotWithShape="0">
                    <a:schemeClr val="dk1">
                      <a:alpha val="40000"/>
                    </a:schemeClr>
                  </a:outerShdw>
                </a:effectLst>
                <a:latin typeface="Aparajita" pitchFamily="34" charset="0"/>
                <a:cs typeface="Aparajita" pitchFamily="34" charset="0"/>
              </a:rPr>
              <a:t>Système multi-agent</a:t>
            </a:r>
            <a:endParaRPr lang="fr-FR" sz="4000" dirty="0">
              <a:ln w="0"/>
              <a:solidFill>
                <a:schemeClr val="tx1"/>
              </a:solidFill>
              <a:effectLst>
                <a:outerShdw blurRad="38100" dist="19050" dir="2700000" algn="tl" rotWithShape="0">
                  <a:schemeClr val="dk1">
                    <a:alpha val="40000"/>
                  </a:schemeClr>
                </a:outerShdw>
              </a:effectLst>
              <a:latin typeface="Aparajita" pitchFamily="34" charset="0"/>
              <a:cs typeface="Aparajita" pitchFamily="34" charset="0"/>
            </a:endParaRPr>
          </a:p>
        </p:txBody>
      </p:sp>
      <p:pic>
        <p:nvPicPr>
          <p:cNvPr id="10" name="Picture 3" descr="D:\PFE 5\IPTV\présentations\mkt-solution1.png"/>
          <p:cNvPicPr>
            <a:picLocks noChangeAspect="1" noChangeArrowheads="1"/>
          </p:cNvPicPr>
          <p:nvPr/>
        </p:nvPicPr>
        <p:blipFill>
          <a:blip r:embed="rId3"/>
          <a:srcRect/>
          <a:stretch>
            <a:fillRect/>
          </a:stretch>
        </p:blipFill>
        <p:spPr bwMode="auto">
          <a:xfrm>
            <a:off x="1500166" y="2643182"/>
            <a:ext cx="6429420" cy="4245242"/>
          </a:xfrm>
          <a:prstGeom prst="rect">
            <a:avLst/>
          </a:prstGeom>
          <a:noFill/>
        </p:spPr>
      </p:pic>
      <p:sp>
        <p:nvSpPr>
          <p:cNvPr id="13" name="Rectangle 12"/>
          <p:cNvSpPr/>
          <p:nvPr/>
        </p:nvSpPr>
        <p:spPr>
          <a:xfrm>
            <a:off x="0" y="1357298"/>
            <a:ext cx="1960794" cy="707886"/>
          </a:xfrm>
          <a:prstGeom prst="rect">
            <a:avLst/>
          </a:prstGeom>
        </p:spPr>
        <p:txBody>
          <a:bodyPr wrap="none">
            <a:spAutoFit/>
          </a:bodyPr>
          <a:lstStyle/>
          <a:p>
            <a:pPr algn="ctr"/>
            <a:r>
              <a:rPr lang="fr-FR" sz="4000" b="1" dirty="0" smtClean="0">
                <a:solidFill>
                  <a:schemeClr val="tx2">
                    <a:lumMod val="50000"/>
                  </a:schemeClr>
                </a:solidFill>
              </a:rPr>
              <a:t>Solution</a:t>
            </a:r>
            <a:endParaRPr lang="fr-FR" sz="4000" dirty="0">
              <a:solidFill>
                <a:schemeClr val="tx2">
                  <a:lumMod val="50000"/>
                </a:schemeClr>
              </a:solidFill>
            </a:endParaRPr>
          </a:p>
        </p:txBody>
      </p:sp>
      <p:pic>
        <p:nvPicPr>
          <p:cNvPr id="6"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72000" y="64291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7"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8" name="TextBox 7"/>
          <p:cNvSpPr txBox="1"/>
          <p:nvPr/>
        </p:nvSpPr>
        <p:spPr>
          <a:xfrm flipH="1">
            <a:off x="5072066" y="71435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9"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1"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4" name="Picture 2"/>
          <p:cNvPicPr>
            <a:picLocks noChangeAspect="1" noChangeArrowheads="1"/>
          </p:cNvPicPr>
          <p:nvPr/>
        </p:nvPicPr>
        <p:blipFill>
          <a:blip r:embed="rId6"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6"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7"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8"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9"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20"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21" name="Connecteur droit 20"/>
          <p:cNvCxnSpPr/>
          <p:nvPr/>
        </p:nvCxnSpPr>
        <p:spPr>
          <a:xfrm>
            <a:off x="6072198" y="928670"/>
            <a:ext cx="302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0" y="998520"/>
            <a:ext cx="424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Espace réservé de la date 24"/>
          <p:cNvSpPr>
            <a:spLocks noGrp="1"/>
          </p:cNvSpPr>
          <p:nvPr>
            <p:ph type="dt" sz="half" idx="10"/>
          </p:nvPr>
        </p:nvSpPr>
        <p:spPr/>
        <p:txBody>
          <a:bodyPr/>
          <a:lstStyle/>
          <a:p>
            <a:fld id="{76882E7F-9331-4741-B960-94499BA8AE7B}" type="datetime1">
              <a:rPr lang="fr-FR" smtClean="0"/>
              <a:pPr/>
              <a:t>19/06/2016</a:t>
            </a:fld>
            <a:endParaRPr lang="fr-BE"/>
          </a:p>
        </p:txBody>
      </p:sp>
      <p:sp>
        <p:nvSpPr>
          <p:cNvPr id="26" name="Espace réservé du numéro de diapositive 25"/>
          <p:cNvSpPr>
            <a:spLocks noGrp="1"/>
          </p:cNvSpPr>
          <p:nvPr>
            <p:ph type="sldNum" sz="quarter" idx="12"/>
          </p:nvPr>
        </p:nvSpPr>
        <p:spPr/>
        <p:txBody>
          <a:bodyPr/>
          <a:lstStyle/>
          <a:p>
            <a:fld id="{CF4668DC-857F-487D-BFFA-8C0CA5037977}" type="slidenum">
              <a:rPr lang="fr-BE" smtClean="0"/>
              <a:pPr/>
              <a:t>26</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par>
                          <p:cTn id="8" fill="hold">
                            <p:stCondLst>
                              <p:cond delay="2000"/>
                            </p:stCondLst>
                            <p:childTnLst>
                              <p:par>
                                <p:cTn id="9" presetID="34"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from="(-#ppt_w/2)" to="(#ppt_x)" calcmode="lin" valueType="num">
                                      <p:cBhvr>
                                        <p:cTn id="11" dur="600" fill="hold">
                                          <p:stCondLst>
                                            <p:cond delay="0"/>
                                          </p:stCondLst>
                                        </p:cTn>
                                        <p:tgtEl>
                                          <p:spTgt spid="12"/>
                                        </p:tgtEl>
                                        <p:attrNameLst>
                                          <p:attrName>ppt_x</p:attrName>
                                        </p:attrNameLst>
                                      </p:cBhvr>
                                    </p:anim>
                                    <p:anim from="0" to="-1.0" calcmode="lin" valueType="num">
                                      <p:cBhvr>
                                        <p:cTn id="12" dur="200" decel="50000" autoRev="1" fill="hold">
                                          <p:stCondLst>
                                            <p:cond delay="600"/>
                                          </p:stCondLst>
                                        </p:cTn>
                                        <p:tgtEl>
                                          <p:spTgt spid="12"/>
                                        </p:tgtEl>
                                        <p:attrNameLst>
                                          <p:attrName>xshear</p:attrName>
                                        </p:attrNameLst>
                                      </p:cBhvr>
                                    </p:anim>
                                    <p:animScale>
                                      <p:cBhvr>
                                        <p:cTn id="13" dur="200" decel="100000" autoRev="1" fill="hold">
                                          <p:stCondLst>
                                            <p:cond delay="600"/>
                                          </p:stCondLst>
                                        </p:cTn>
                                        <p:tgtEl>
                                          <p:spTgt spid="12"/>
                                        </p:tgtEl>
                                      </p:cBhvr>
                                      <p:from x="100000" y="100000"/>
                                      <p:to x="80000" y="100000"/>
                                    </p:animScale>
                                    <p:anim by="(#ppt_h/3+#ppt_w*0.1)" calcmode="lin" valueType="num">
                                      <p:cBhvr additive="sum">
                                        <p:cTn id="14" dur="200" decel="100000" autoRev="1" fill="hold">
                                          <p:stCondLst>
                                            <p:cond delay="600"/>
                                          </p:stCondLst>
                                        </p:cTn>
                                        <p:tgtEl>
                                          <p:spTgt spid="12"/>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a:spLocks/>
          </p:cNvSpPr>
          <p:nvPr/>
        </p:nvSpPr>
        <p:spPr bwMode="gray">
          <a:xfrm rot="14110825" flipH="1" flipV="1">
            <a:off x="2720050" y="3191362"/>
            <a:ext cx="431800" cy="935038"/>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rot="10800000" vert="eaVert"/>
          <a:lstStyle/>
          <a:p>
            <a:endParaRPr lang="fr-FR"/>
          </a:p>
        </p:txBody>
      </p:sp>
      <p:grpSp>
        <p:nvGrpSpPr>
          <p:cNvPr id="6" name="Group 84"/>
          <p:cNvGrpSpPr>
            <a:grpSpLocks/>
          </p:cNvGrpSpPr>
          <p:nvPr/>
        </p:nvGrpSpPr>
        <p:grpSpPr bwMode="auto">
          <a:xfrm>
            <a:off x="428628" y="3857628"/>
            <a:ext cx="2857783" cy="1071570"/>
            <a:chOff x="34" y="3181"/>
            <a:chExt cx="1905" cy="273"/>
          </a:xfrm>
        </p:grpSpPr>
        <p:sp>
          <p:nvSpPr>
            <p:cNvPr id="8" name="Freeform 77"/>
            <p:cNvSpPr>
              <a:spLocks/>
            </p:cNvSpPr>
            <p:nvPr/>
          </p:nvSpPr>
          <p:spPr bwMode="gray">
            <a:xfrm>
              <a:off x="34" y="3181"/>
              <a:ext cx="1905" cy="273"/>
            </a:xfrm>
            <a:custGeom>
              <a:avLst/>
              <a:gdLst>
                <a:gd name="T0" fmla="*/ 104 w 4864"/>
                <a:gd name="T1" fmla="*/ 15 h 769"/>
                <a:gd name="T2" fmla="*/ 42 w 4864"/>
                <a:gd name="T3" fmla="*/ 37 h 769"/>
                <a:gd name="T4" fmla="*/ 27 w 4864"/>
                <a:gd name="T5" fmla="*/ 71 h 769"/>
                <a:gd name="T6" fmla="*/ 15 w 4864"/>
                <a:gd name="T7" fmla="*/ 83 h 769"/>
                <a:gd name="T8" fmla="*/ 6 w 4864"/>
                <a:gd name="T9" fmla="*/ 118 h 769"/>
                <a:gd name="T10" fmla="*/ 15 w 4864"/>
                <a:gd name="T11" fmla="*/ 159 h 769"/>
                <a:gd name="T12" fmla="*/ 78 w 4864"/>
                <a:gd name="T13" fmla="*/ 208 h 769"/>
                <a:gd name="T14" fmla="*/ 222 w 4864"/>
                <a:gd name="T15" fmla="*/ 233 h 769"/>
                <a:gd name="T16" fmla="*/ 363 w 4864"/>
                <a:gd name="T17" fmla="*/ 248 h 769"/>
                <a:gd name="T18" fmla="*/ 686 w 4864"/>
                <a:gd name="T19" fmla="*/ 265 h 769"/>
                <a:gd name="T20" fmla="*/ 935 w 4864"/>
                <a:gd name="T21" fmla="*/ 262 h 769"/>
                <a:gd name="T22" fmla="*/ 1028 w 4864"/>
                <a:gd name="T23" fmla="*/ 270 h 769"/>
                <a:gd name="T24" fmla="*/ 1187 w 4864"/>
                <a:gd name="T25" fmla="*/ 262 h 769"/>
                <a:gd name="T26" fmla="*/ 1452 w 4864"/>
                <a:gd name="T27" fmla="*/ 227 h 769"/>
                <a:gd name="T28" fmla="*/ 1589 w 4864"/>
                <a:gd name="T29" fmla="*/ 206 h 769"/>
                <a:gd name="T30" fmla="*/ 1655 w 4864"/>
                <a:gd name="T31" fmla="*/ 187 h 769"/>
                <a:gd name="T32" fmla="*/ 1696 w 4864"/>
                <a:gd name="T33" fmla="*/ 180 h 769"/>
                <a:gd name="T34" fmla="*/ 1655 w 4864"/>
                <a:gd name="T35" fmla="*/ 174 h 769"/>
                <a:gd name="T36" fmla="*/ 1702 w 4864"/>
                <a:gd name="T37" fmla="*/ 187 h 769"/>
                <a:gd name="T38" fmla="*/ 1818 w 4864"/>
                <a:gd name="T39" fmla="*/ 162 h 769"/>
                <a:gd name="T40" fmla="*/ 1899 w 4864"/>
                <a:gd name="T41" fmla="*/ 121 h 769"/>
                <a:gd name="T42" fmla="*/ 1831 w 4864"/>
                <a:gd name="T43" fmla="*/ 99 h 769"/>
                <a:gd name="T44" fmla="*/ 1610 w 4864"/>
                <a:gd name="T45" fmla="*/ 105 h 769"/>
                <a:gd name="T46" fmla="*/ 1681 w 4864"/>
                <a:gd name="T47" fmla="*/ 105 h 769"/>
                <a:gd name="T48" fmla="*/ 1822 w 4864"/>
                <a:gd name="T49" fmla="*/ 71 h 769"/>
                <a:gd name="T50" fmla="*/ 1768 w 4864"/>
                <a:gd name="T51" fmla="*/ 52 h 769"/>
                <a:gd name="T52" fmla="*/ 1535 w 4864"/>
                <a:gd name="T53" fmla="*/ 62 h 769"/>
                <a:gd name="T54" fmla="*/ 1553 w 4864"/>
                <a:gd name="T55" fmla="*/ 52 h 769"/>
                <a:gd name="T56" fmla="*/ 1401 w 4864"/>
                <a:gd name="T57" fmla="*/ 43 h 769"/>
                <a:gd name="T58" fmla="*/ 1237 w 4864"/>
                <a:gd name="T59" fmla="*/ 59 h 769"/>
                <a:gd name="T60" fmla="*/ 885 w 4864"/>
                <a:gd name="T61" fmla="*/ 66 h 769"/>
                <a:gd name="T62" fmla="*/ 736 w 4864"/>
                <a:gd name="T63" fmla="*/ 62 h 769"/>
                <a:gd name="T64" fmla="*/ 572 w 4864"/>
                <a:gd name="T65" fmla="*/ 62 h 769"/>
                <a:gd name="T66" fmla="*/ 379 w 4864"/>
                <a:gd name="T67" fmla="*/ 46 h 769"/>
                <a:gd name="T68" fmla="*/ 292 w 4864"/>
                <a:gd name="T69" fmla="*/ 21 h 769"/>
                <a:gd name="T70" fmla="*/ 185 w 4864"/>
                <a:gd name="T71" fmla="*/ 2 h 769"/>
                <a:gd name="T72" fmla="*/ 120 w 4864"/>
                <a:gd name="T73" fmla="*/ 1 h 7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64"/>
                <a:gd name="T112" fmla="*/ 0 h 769"/>
                <a:gd name="T113" fmla="*/ 4864 w 4864"/>
                <a:gd name="T114" fmla="*/ 769 h 7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64" h="769">
                  <a:moveTo>
                    <a:pt x="306" y="4"/>
                  </a:moveTo>
                  <a:cubicBezTo>
                    <a:pt x="265" y="21"/>
                    <a:pt x="307" y="25"/>
                    <a:pt x="266" y="42"/>
                  </a:cubicBezTo>
                  <a:cubicBezTo>
                    <a:pt x="228" y="27"/>
                    <a:pt x="225" y="21"/>
                    <a:pt x="167" y="42"/>
                  </a:cubicBezTo>
                  <a:cubicBezTo>
                    <a:pt x="141" y="52"/>
                    <a:pt x="142" y="90"/>
                    <a:pt x="107" y="103"/>
                  </a:cubicBezTo>
                  <a:cubicBezTo>
                    <a:pt x="84" y="130"/>
                    <a:pt x="69" y="156"/>
                    <a:pt x="46" y="182"/>
                  </a:cubicBezTo>
                  <a:cubicBezTo>
                    <a:pt x="53" y="188"/>
                    <a:pt x="61" y="196"/>
                    <a:pt x="69" y="200"/>
                  </a:cubicBezTo>
                  <a:cubicBezTo>
                    <a:pt x="76" y="204"/>
                    <a:pt x="94" y="200"/>
                    <a:pt x="91" y="209"/>
                  </a:cubicBezTo>
                  <a:cubicBezTo>
                    <a:pt x="89" y="218"/>
                    <a:pt x="47" y="232"/>
                    <a:pt x="38" y="235"/>
                  </a:cubicBezTo>
                  <a:cubicBezTo>
                    <a:pt x="20" y="298"/>
                    <a:pt x="37" y="278"/>
                    <a:pt x="0" y="306"/>
                  </a:cubicBezTo>
                  <a:cubicBezTo>
                    <a:pt x="5" y="314"/>
                    <a:pt x="11" y="322"/>
                    <a:pt x="15" y="332"/>
                  </a:cubicBezTo>
                  <a:cubicBezTo>
                    <a:pt x="27" y="345"/>
                    <a:pt x="65" y="366"/>
                    <a:pt x="69" y="385"/>
                  </a:cubicBezTo>
                  <a:cubicBezTo>
                    <a:pt x="71" y="398"/>
                    <a:pt x="28" y="428"/>
                    <a:pt x="38" y="447"/>
                  </a:cubicBezTo>
                  <a:cubicBezTo>
                    <a:pt x="28" y="480"/>
                    <a:pt x="110" y="494"/>
                    <a:pt x="129" y="499"/>
                  </a:cubicBezTo>
                  <a:cubicBezTo>
                    <a:pt x="157" y="521"/>
                    <a:pt x="162" y="579"/>
                    <a:pt x="198" y="587"/>
                  </a:cubicBezTo>
                  <a:cubicBezTo>
                    <a:pt x="275" y="607"/>
                    <a:pt x="321" y="631"/>
                    <a:pt x="400" y="635"/>
                  </a:cubicBezTo>
                  <a:cubicBezTo>
                    <a:pt x="471" y="643"/>
                    <a:pt x="513" y="654"/>
                    <a:pt x="568" y="655"/>
                  </a:cubicBezTo>
                  <a:cubicBezTo>
                    <a:pt x="628" y="661"/>
                    <a:pt x="700" y="664"/>
                    <a:pt x="760" y="671"/>
                  </a:cubicBezTo>
                  <a:cubicBezTo>
                    <a:pt x="817" y="693"/>
                    <a:pt x="869" y="677"/>
                    <a:pt x="928" y="699"/>
                  </a:cubicBezTo>
                  <a:cubicBezTo>
                    <a:pt x="1070" y="753"/>
                    <a:pt x="1355" y="693"/>
                    <a:pt x="1355" y="693"/>
                  </a:cubicBezTo>
                  <a:cubicBezTo>
                    <a:pt x="1539" y="731"/>
                    <a:pt x="1520" y="737"/>
                    <a:pt x="1751" y="746"/>
                  </a:cubicBezTo>
                  <a:cubicBezTo>
                    <a:pt x="1912" y="769"/>
                    <a:pt x="1924" y="727"/>
                    <a:pt x="2228" y="743"/>
                  </a:cubicBezTo>
                  <a:cubicBezTo>
                    <a:pt x="2298" y="752"/>
                    <a:pt x="2337" y="736"/>
                    <a:pt x="2388" y="739"/>
                  </a:cubicBezTo>
                  <a:cubicBezTo>
                    <a:pt x="2439" y="742"/>
                    <a:pt x="2496" y="758"/>
                    <a:pt x="2535" y="762"/>
                  </a:cubicBezTo>
                  <a:cubicBezTo>
                    <a:pt x="2574" y="766"/>
                    <a:pt x="2586" y="753"/>
                    <a:pt x="2624" y="761"/>
                  </a:cubicBezTo>
                  <a:cubicBezTo>
                    <a:pt x="2654" y="767"/>
                    <a:pt x="2674" y="747"/>
                    <a:pt x="2710" y="746"/>
                  </a:cubicBezTo>
                  <a:cubicBezTo>
                    <a:pt x="2816" y="740"/>
                    <a:pt x="2923" y="740"/>
                    <a:pt x="3030" y="737"/>
                  </a:cubicBezTo>
                  <a:cubicBezTo>
                    <a:pt x="3165" y="698"/>
                    <a:pt x="3192" y="700"/>
                    <a:pt x="3372" y="693"/>
                  </a:cubicBezTo>
                  <a:cubicBezTo>
                    <a:pt x="3491" y="677"/>
                    <a:pt x="3585" y="649"/>
                    <a:pt x="3707" y="640"/>
                  </a:cubicBezTo>
                  <a:cubicBezTo>
                    <a:pt x="3778" y="612"/>
                    <a:pt x="3647" y="661"/>
                    <a:pt x="3814" y="623"/>
                  </a:cubicBezTo>
                  <a:cubicBezTo>
                    <a:pt x="3939" y="593"/>
                    <a:pt x="3882" y="589"/>
                    <a:pt x="4057" y="579"/>
                  </a:cubicBezTo>
                  <a:cubicBezTo>
                    <a:pt x="4154" y="551"/>
                    <a:pt x="4197" y="549"/>
                    <a:pt x="4316" y="543"/>
                  </a:cubicBezTo>
                  <a:cubicBezTo>
                    <a:pt x="4293" y="535"/>
                    <a:pt x="4233" y="529"/>
                    <a:pt x="4225" y="526"/>
                  </a:cubicBezTo>
                  <a:cubicBezTo>
                    <a:pt x="4217" y="523"/>
                    <a:pt x="4240" y="518"/>
                    <a:pt x="4247" y="517"/>
                  </a:cubicBezTo>
                  <a:cubicBezTo>
                    <a:pt x="4275" y="513"/>
                    <a:pt x="4303" y="511"/>
                    <a:pt x="4331" y="508"/>
                  </a:cubicBezTo>
                  <a:cubicBezTo>
                    <a:pt x="4303" y="505"/>
                    <a:pt x="4275" y="504"/>
                    <a:pt x="4247" y="499"/>
                  </a:cubicBezTo>
                  <a:cubicBezTo>
                    <a:pt x="4240" y="498"/>
                    <a:pt x="4221" y="499"/>
                    <a:pt x="4225" y="491"/>
                  </a:cubicBezTo>
                  <a:cubicBezTo>
                    <a:pt x="4230" y="480"/>
                    <a:pt x="4245" y="485"/>
                    <a:pt x="4255" y="482"/>
                  </a:cubicBezTo>
                  <a:cubicBezTo>
                    <a:pt x="4318" y="494"/>
                    <a:pt x="4297" y="507"/>
                    <a:pt x="4346" y="526"/>
                  </a:cubicBezTo>
                  <a:cubicBezTo>
                    <a:pt x="4398" y="511"/>
                    <a:pt x="4453" y="470"/>
                    <a:pt x="4506" y="464"/>
                  </a:cubicBezTo>
                  <a:cubicBezTo>
                    <a:pt x="4552" y="460"/>
                    <a:pt x="4598" y="458"/>
                    <a:pt x="4643" y="455"/>
                  </a:cubicBezTo>
                  <a:cubicBezTo>
                    <a:pt x="4690" y="420"/>
                    <a:pt x="4742" y="423"/>
                    <a:pt x="4795" y="411"/>
                  </a:cubicBezTo>
                  <a:cubicBezTo>
                    <a:pt x="4834" y="382"/>
                    <a:pt x="4813" y="403"/>
                    <a:pt x="4849" y="341"/>
                  </a:cubicBezTo>
                  <a:cubicBezTo>
                    <a:pt x="4854" y="332"/>
                    <a:pt x="4864" y="314"/>
                    <a:pt x="4864" y="314"/>
                  </a:cubicBezTo>
                  <a:cubicBezTo>
                    <a:pt x="4803" y="279"/>
                    <a:pt x="4742" y="285"/>
                    <a:pt x="4674" y="279"/>
                  </a:cubicBezTo>
                  <a:cubicBezTo>
                    <a:pt x="4490" y="287"/>
                    <a:pt x="4499" y="279"/>
                    <a:pt x="4384" y="306"/>
                  </a:cubicBezTo>
                  <a:cubicBezTo>
                    <a:pt x="4293" y="303"/>
                    <a:pt x="4202" y="303"/>
                    <a:pt x="4110" y="297"/>
                  </a:cubicBezTo>
                  <a:cubicBezTo>
                    <a:pt x="4103" y="297"/>
                    <a:pt x="4126" y="288"/>
                    <a:pt x="4133" y="288"/>
                  </a:cubicBezTo>
                  <a:cubicBezTo>
                    <a:pt x="4187" y="288"/>
                    <a:pt x="4240" y="294"/>
                    <a:pt x="4293" y="297"/>
                  </a:cubicBezTo>
                  <a:cubicBezTo>
                    <a:pt x="4391" y="282"/>
                    <a:pt x="4444" y="268"/>
                    <a:pt x="4552" y="262"/>
                  </a:cubicBezTo>
                  <a:cubicBezTo>
                    <a:pt x="4601" y="247"/>
                    <a:pt x="4610" y="232"/>
                    <a:pt x="4651" y="200"/>
                  </a:cubicBezTo>
                  <a:cubicBezTo>
                    <a:pt x="4609" y="188"/>
                    <a:pt x="4562" y="193"/>
                    <a:pt x="4521" y="174"/>
                  </a:cubicBezTo>
                  <a:cubicBezTo>
                    <a:pt x="4514" y="171"/>
                    <a:pt x="4516" y="156"/>
                    <a:pt x="4514" y="147"/>
                  </a:cubicBezTo>
                  <a:cubicBezTo>
                    <a:pt x="4141" y="166"/>
                    <a:pt x="4291" y="156"/>
                    <a:pt x="4065" y="174"/>
                  </a:cubicBezTo>
                  <a:cubicBezTo>
                    <a:pt x="4015" y="182"/>
                    <a:pt x="3972" y="194"/>
                    <a:pt x="3920" y="174"/>
                  </a:cubicBezTo>
                  <a:cubicBezTo>
                    <a:pt x="3911" y="171"/>
                    <a:pt x="3935" y="160"/>
                    <a:pt x="3943" y="156"/>
                  </a:cubicBezTo>
                  <a:cubicBezTo>
                    <a:pt x="3951" y="152"/>
                    <a:pt x="3958" y="150"/>
                    <a:pt x="3966" y="147"/>
                  </a:cubicBezTo>
                  <a:cubicBezTo>
                    <a:pt x="3918" y="110"/>
                    <a:pt x="3968" y="135"/>
                    <a:pt x="3935" y="77"/>
                  </a:cubicBezTo>
                  <a:cubicBezTo>
                    <a:pt x="3812" y="86"/>
                    <a:pt x="3702" y="113"/>
                    <a:pt x="3578" y="121"/>
                  </a:cubicBezTo>
                  <a:cubicBezTo>
                    <a:pt x="3524" y="128"/>
                    <a:pt x="3477" y="135"/>
                    <a:pt x="3425" y="156"/>
                  </a:cubicBezTo>
                  <a:cubicBezTo>
                    <a:pt x="3342" y="188"/>
                    <a:pt x="3248" y="162"/>
                    <a:pt x="3159" y="165"/>
                  </a:cubicBezTo>
                  <a:cubicBezTo>
                    <a:pt x="2928" y="254"/>
                    <a:pt x="2813" y="169"/>
                    <a:pt x="2544" y="191"/>
                  </a:cubicBezTo>
                  <a:cubicBezTo>
                    <a:pt x="2445" y="200"/>
                    <a:pt x="2305" y="198"/>
                    <a:pt x="2260" y="187"/>
                  </a:cubicBezTo>
                  <a:cubicBezTo>
                    <a:pt x="2172" y="153"/>
                    <a:pt x="2149" y="194"/>
                    <a:pt x="2056" y="195"/>
                  </a:cubicBezTo>
                  <a:cubicBezTo>
                    <a:pt x="1964" y="187"/>
                    <a:pt x="1913" y="188"/>
                    <a:pt x="1880" y="175"/>
                  </a:cubicBezTo>
                  <a:cubicBezTo>
                    <a:pt x="1790" y="181"/>
                    <a:pt x="1677" y="212"/>
                    <a:pt x="1591" y="191"/>
                  </a:cubicBezTo>
                  <a:cubicBezTo>
                    <a:pt x="1548" y="181"/>
                    <a:pt x="1503" y="186"/>
                    <a:pt x="1460" y="175"/>
                  </a:cubicBezTo>
                  <a:cubicBezTo>
                    <a:pt x="1435" y="185"/>
                    <a:pt x="1426" y="155"/>
                    <a:pt x="1401" y="165"/>
                  </a:cubicBezTo>
                  <a:cubicBezTo>
                    <a:pt x="1252" y="156"/>
                    <a:pt x="1118" y="135"/>
                    <a:pt x="967" y="130"/>
                  </a:cubicBezTo>
                  <a:cubicBezTo>
                    <a:pt x="926" y="125"/>
                    <a:pt x="836" y="116"/>
                    <a:pt x="799" y="103"/>
                  </a:cubicBezTo>
                  <a:cubicBezTo>
                    <a:pt x="798" y="103"/>
                    <a:pt x="754" y="62"/>
                    <a:pt x="746" y="59"/>
                  </a:cubicBezTo>
                  <a:cubicBezTo>
                    <a:pt x="686" y="39"/>
                    <a:pt x="609" y="39"/>
                    <a:pt x="548" y="33"/>
                  </a:cubicBezTo>
                  <a:cubicBezTo>
                    <a:pt x="523" y="22"/>
                    <a:pt x="497" y="17"/>
                    <a:pt x="472" y="6"/>
                  </a:cubicBezTo>
                  <a:cubicBezTo>
                    <a:pt x="441" y="9"/>
                    <a:pt x="411" y="11"/>
                    <a:pt x="381" y="15"/>
                  </a:cubicBezTo>
                  <a:cubicBezTo>
                    <a:pt x="353" y="15"/>
                    <a:pt x="325" y="0"/>
                    <a:pt x="306" y="4"/>
                  </a:cubicBezTo>
                  <a:close/>
                </a:path>
              </a:pathLst>
            </a:custGeom>
            <a:gradFill rotWithShape="0">
              <a:gsLst>
                <a:gs pos="0">
                  <a:srgbClr val="8FAFD3"/>
                </a:gs>
                <a:gs pos="100000">
                  <a:srgbClr val="474747"/>
                </a:gs>
              </a:gsLst>
              <a:lin ang="0" scaled="1"/>
            </a:gradFill>
            <a:ln w="9525">
              <a:noFill/>
              <a:round/>
              <a:headEnd/>
              <a:tailEnd/>
            </a:ln>
          </p:spPr>
          <p:txBody>
            <a:bodyPr/>
            <a:lstStyle/>
            <a:p>
              <a:endParaRPr lang="fr-FR"/>
            </a:p>
          </p:txBody>
        </p:sp>
        <p:sp>
          <p:nvSpPr>
            <p:cNvPr id="9" name="Text Box 78"/>
            <p:cNvSpPr txBox="1">
              <a:spLocks noChangeArrowheads="1"/>
            </p:cNvSpPr>
            <p:nvPr/>
          </p:nvSpPr>
          <p:spPr bwMode="auto">
            <a:xfrm>
              <a:off x="129" y="3266"/>
              <a:ext cx="1637" cy="154"/>
            </a:xfrm>
            <a:prstGeom prst="rect">
              <a:avLst/>
            </a:prstGeom>
            <a:noFill/>
            <a:ln w="9525">
              <a:noFill/>
              <a:miter lim="800000"/>
              <a:headEnd/>
              <a:tailEnd/>
            </a:ln>
            <a:effectLst>
              <a:prstShdw prst="shdw12">
                <a:schemeClr val="bg2">
                  <a:alpha val="50000"/>
                </a:schemeClr>
              </a:prstShdw>
            </a:effectLst>
          </p:spPr>
          <p:txBody>
            <a:bodyPr wrap="none">
              <a:spAutoFit/>
            </a:bodyPr>
            <a:lstStyle/>
            <a:p>
              <a:pPr algn="ctr"/>
              <a:r>
                <a:rPr lang="fr-FR" b="1" dirty="0" smtClean="0">
                  <a:solidFill>
                    <a:schemeClr val="bg1"/>
                  </a:solidFill>
                </a:rPr>
                <a:t>Un système multi-agent</a:t>
              </a:r>
            </a:p>
            <a:p>
              <a:pPr algn="ctr"/>
              <a:r>
                <a:rPr lang="fr-FR" b="1" dirty="0" smtClean="0">
                  <a:solidFill>
                    <a:schemeClr val="bg1"/>
                  </a:solidFill>
                </a:rPr>
                <a:t>(SMA) </a:t>
              </a:r>
            </a:p>
          </p:txBody>
        </p:sp>
      </p:grpSp>
      <p:pic>
        <p:nvPicPr>
          <p:cNvPr id="12289" name="Picture 1" descr="C:\Users\bouna\Pictures\Image1.png"/>
          <p:cNvPicPr>
            <a:picLocks noChangeAspect="1" noChangeArrowheads="1"/>
          </p:cNvPicPr>
          <p:nvPr/>
        </p:nvPicPr>
        <p:blipFill>
          <a:blip r:embed="rId3"/>
          <a:srcRect/>
          <a:stretch>
            <a:fillRect/>
          </a:stretch>
        </p:blipFill>
        <p:spPr bwMode="auto">
          <a:xfrm>
            <a:off x="3571901" y="3000372"/>
            <a:ext cx="5786445" cy="1214446"/>
          </a:xfrm>
          <a:prstGeom prst="rect">
            <a:avLst/>
          </a:prstGeom>
          <a:noFill/>
        </p:spPr>
      </p:pic>
      <p:sp>
        <p:nvSpPr>
          <p:cNvPr id="19" name="Rectangle 18"/>
          <p:cNvSpPr/>
          <p:nvPr/>
        </p:nvSpPr>
        <p:spPr>
          <a:xfrm>
            <a:off x="3571900" y="3014489"/>
            <a:ext cx="5357818" cy="1200329"/>
          </a:xfrm>
          <a:prstGeom prst="rect">
            <a:avLst/>
          </a:prstGeom>
        </p:spPr>
        <p:txBody>
          <a:bodyPr wrap="square">
            <a:spAutoFit/>
          </a:bodyPr>
          <a:lstStyle/>
          <a:p>
            <a:r>
              <a:rPr lang="fr-FR" b="1" dirty="0" smtClean="0">
                <a:solidFill>
                  <a:schemeClr val="bg1"/>
                </a:solidFill>
              </a:rPr>
              <a:t>  Est un système  distribué : Composé d'un ensemble d'agents distribués, Situés dans un certain environnement et interagissant selon certaines organisations. </a:t>
            </a:r>
          </a:p>
        </p:txBody>
      </p:sp>
      <p:pic>
        <p:nvPicPr>
          <p:cNvPr id="12293" name="Picture 5" descr="C:\Users\bouna\Pictures\Image5.png"/>
          <p:cNvPicPr>
            <a:picLocks noChangeAspect="1" noChangeArrowheads="1"/>
          </p:cNvPicPr>
          <p:nvPr/>
        </p:nvPicPr>
        <p:blipFill>
          <a:blip r:embed="rId4"/>
          <a:srcRect/>
          <a:stretch>
            <a:fillRect/>
          </a:stretch>
        </p:blipFill>
        <p:spPr bwMode="auto">
          <a:xfrm>
            <a:off x="2857488" y="4786322"/>
            <a:ext cx="5786478" cy="1173163"/>
          </a:xfrm>
          <a:prstGeom prst="rect">
            <a:avLst/>
          </a:prstGeom>
          <a:noFill/>
        </p:spPr>
      </p:pic>
      <p:sp>
        <p:nvSpPr>
          <p:cNvPr id="23" name="Rectangle 22"/>
          <p:cNvSpPr/>
          <p:nvPr/>
        </p:nvSpPr>
        <p:spPr>
          <a:xfrm>
            <a:off x="3643306" y="4929198"/>
            <a:ext cx="5471648" cy="923330"/>
          </a:xfrm>
          <a:prstGeom prst="rect">
            <a:avLst/>
          </a:prstGeom>
        </p:spPr>
        <p:txBody>
          <a:bodyPr wrap="square">
            <a:spAutoFit/>
          </a:bodyPr>
          <a:lstStyle/>
          <a:p>
            <a:r>
              <a:rPr lang="fr-FR" b="1" dirty="0" smtClean="0">
                <a:solidFill>
                  <a:schemeClr val="bg1"/>
                </a:solidFill>
              </a:rPr>
              <a:t>permet de résoudre des problèmes  complexes en exploitant  l’intelligence collective des agents qui le compose</a:t>
            </a:r>
          </a:p>
        </p:txBody>
      </p:sp>
      <p:sp>
        <p:nvSpPr>
          <p:cNvPr id="24" name="Freeform 4"/>
          <p:cNvSpPr>
            <a:spLocks/>
          </p:cNvSpPr>
          <p:nvPr/>
        </p:nvSpPr>
        <p:spPr bwMode="gray">
          <a:xfrm rot="6868549" flipH="1">
            <a:off x="2769574" y="4566123"/>
            <a:ext cx="431800" cy="935038"/>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rot="10800000" vert="eaVert"/>
          <a:lstStyle/>
          <a:p>
            <a:endParaRPr lang="fr-FR"/>
          </a:p>
        </p:txBody>
      </p:sp>
      <p:pic>
        <p:nvPicPr>
          <p:cNvPr id="11"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572000" y="64291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2" name="Picture 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3" name="TextBox 7"/>
          <p:cNvSpPr txBox="1"/>
          <p:nvPr/>
        </p:nvSpPr>
        <p:spPr>
          <a:xfrm flipH="1">
            <a:off x="5072066" y="71435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4"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5"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6" name="Picture 2"/>
          <p:cNvPicPr>
            <a:picLocks noChangeAspect="1" noChangeArrowheads="1"/>
          </p:cNvPicPr>
          <p:nvPr/>
        </p:nvPicPr>
        <p:blipFill>
          <a:blip r:embed="rId7"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8"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20"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21"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22"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25"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26" name="Connecteur droit 25"/>
          <p:cNvCxnSpPr/>
          <p:nvPr/>
        </p:nvCxnSpPr>
        <p:spPr>
          <a:xfrm>
            <a:off x="6072198" y="928670"/>
            <a:ext cx="302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0" y="998520"/>
            <a:ext cx="424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Espace réservé de la date 30"/>
          <p:cNvSpPr>
            <a:spLocks noGrp="1"/>
          </p:cNvSpPr>
          <p:nvPr>
            <p:ph type="dt" sz="half" idx="10"/>
          </p:nvPr>
        </p:nvSpPr>
        <p:spPr/>
        <p:txBody>
          <a:bodyPr/>
          <a:lstStyle/>
          <a:p>
            <a:fld id="{12BA3201-62BE-4613-809E-03B3F5B76ECF}" type="datetime1">
              <a:rPr lang="fr-FR" smtClean="0"/>
              <a:pPr/>
              <a:t>19/06/2016</a:t>
            </a:fld>
            <a:endParaRPr lang="fr-BE"/>
          </a:p>
        </p:txBody>
      </p:sp>
      <p:sp>
        <p:nvSpPr>
          <p:cNvPr id="32" name="Espace réservé du numéro de diapositive 31"/>
          <p:cNvSpPr>
            <a:spLocks noGrp="1"/>
          </p:cNvSpPr>
          <p:nvPr>
            <p:ph type="sldNum" sz="quarter" idx="12"/>
          </p:nvPr>
        </p:nvSpPr>
        <p:spPr/>
        <p:txBody>
          <a:bodyPr/>
          <a:lstStyle/>
          <a:p>
            <a:fld id="{CF4668DC-857F-487D-BFFA-8C0CA5037977}" type="slidenum">
              <a:rPr lang="fr-BE" smtClean="0"/>
              <a:pPr/>
              <a:t>27</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par>
                          <p:cTn id="12" fill="hold">
                            <p:stCondLst>
                              <p:cond delay="1000"/>
                            </p:stCondLst>
                            <p:childTnLst>
                              <p:par>
                                <p:cTn id="13" presetID="18" presetClass="entr" presetSubtype="6"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strips(downRight)">
                                      <p:cBhvr>
                                        <p:cTn id="15" dur="500"/>
                                        <p:tgtEl>
                                          <p:spTgt spid="19"/>
                                        </p:tgtEl>
                                      </p:cBhvr>
                                    </p:animEffect>
                                  </p:childTnLst>
                                </p:cTn>
                              </p:par>
                              <p:par>
                                <p:cTn id="16" presetID="18" presetClass="entr" presetSubtype="6" fill="hold" nodeType="withEffect">
                                  <p:stCondLst>
                                    <p:cond delay="0"/>
                                  </p:stCondLst>
                                  <p:childTnLst>
                                    <p:set>
                                      <p:cBhvr>
                                        <p:cTn id="17" dur="1" fill="hold">
                                          <p:stCondLst>
                                            <p:cond delay="0"/>
                                          </p:stCondLst>
                                        </p:cTn>
                                        <p:tgtEl>
                                          <p:spTgt spid="12289"/>
                                        </p:tgtEl>
                                        <p:attrNameLst>
                                          <p:attrName>style.visibility</p:attrName>
                                        </p:attrNameLst>
                                      </p:cBhvr>
                                      <p:to>
                                        <p:strVal val="visible"/>
                                      </p:to>
                                    </p:set>
                                    <p:animEffect transition="in" filter="strips(downRight)">
                                      <p:cBhvr>
                                        <p:cTn id="18" dur="500"/>
                                        <p:tgtEl>
                                          <p:spTgt spid="12289"/>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par>
                          <p:cTn id="23" fill="hold">
                            <p:stCondLst>
                              <p:cond delay="2000"/>
                            </p:stCondLst>
                            <p:childTnLst>
                              <p:par>
                                <p:cTn id="24" presetID="18" presetClass="entr" presetSubtype="6"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strips(downRight)">
                                      <p:cBhvr>
                                        <p:cTn id="26" dur="500"/>
                                        <p:tgtEl>
                                          <p:spTgt spid="23"/>
                                        </p:tgtEl>
                                      </p:cBhvr>
                                    </p:animEffect>
                                  </p:childTnLst>
                                </p:cTn>
                              </p:par>
                              <p:par>
                                <p:cTn id="27" presetID="18" presetClass="entr" presetSubtype="6" fill="hold" nodeType="withEffect">
                                  <p:stCondLst>
                                    <p:cond delay="0"/>
                                  </p:stCondLst>
                                  <p:childTnLst>
                                    <p:set>
                                      <p:cBhvr>
                                        <p:cTn id="28" dur="1" fill="hold">
                                          <p:stCondLst>
                                            <p:cond delay="0"/>
                                          </p:stCondLst>
                                        </p:cTn>
                                        <p:tgtEl>
                                          <p:spTgt spid="12293"/>
                                        </p:tgtEl>
                                        <p:attrNameLst>
                                          <p:attrName>style.visibility</p:attrName>
                                        </p:attrNameLst>
                                      </p:cBhvr>
                                      <p:to>
                                        <p:strVal val="visible"/>
                                      </p:to>
                                    </p:set>
                                    <p:animEffect transition="in" filter="strips(downRight)">
                                      <p:cBhvr>
                                        <p:cTn id="29" dur="500"/>
                                        <p:tgtEl>
                                          <p:spTgt spid="12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3" grpId="0"/>
      <p:bldP spid="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70"/>
          <p:cNvSpPr>
            <a:spLocks/>
          </p:cNvSpPr>
          <p:nvPr/>
        </p:nvSpPr>
        <p:spPr bwMode="gray">
          <a:xfrm rot="16200000">
            <a:off x="6730392" y="3087122"/>
            <a:ext cx="569587" cy="2257428"/>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003399"/>
              </a:gs>
            </a:gsLst>
            <a:lin ang="0" scaled="1"/>
          </a:gradFill>
          <a:ln w="6350">
            <a:noFill/>
            <a:round/>
            <a:headEnd/>
            <a:tailEnd/>
          </a:ln>
        </p:spPr>
        <p:txBody>
          <a:bodyPr/>
          <a:lstStyle/>
          <a:p>
            <a:endParaRPr lang="fr-FR"/>
          </a:p>
        </p:txBody>
      </p:sp>
      <p:sp>
        <p:nvSpPr>
          <p:cNvPr id="17" name="Freeform 71"/>
          <p:cNvSpPr>
            <a:spLocks/>
          </p:cNvSpPr>
          <p:nvPr/>
        </p:nvSpPr>
        <p:spPr bwMode="gray">
          <a:xfrm rot="20440353">
            <a:off x="5351021" y="3208762"/>
            <a:ext cx="811707" cy="3118999"/>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flip="none" rotWithShape="1">
            <a:gsLst>
              <a:gs pos="0">
                <a:schemeClr val="accent6">
                  <a:lumMod val="50000"/>
                  <a:shade val="30000"/>
                  <a:satMod val="115000"/>
                  <a:alpha val="0"/>
                </a:schemeClr>
              </a:gs>
              <a:gs pos="50000">
                <a:schemeClr val="accent6">
                  <a:lumMod val="50000"/>
                  <a:shade val="67500"/>
                  <a:satMod val="115000"/>
                </a:schemeClr>
              </a:gs>
              <a:gs pos="100000">
                <a:schemeClr val="accent6">
                  <a:lumMod val="50000"/>
                  <a:shade val="100000"/>
                  <a:satMod val="115000"/>
                </a:schemeClr>
              </a:gs>
            </a:gsLst>
            <a:lin ang="0" scaled="1"/>
            <a:tileRect/>
          </a:gradFill>
          <a:ln w="6350">
            <a:noFill/>
            <a:round/>
            <a:headEnd/>
            <a:tailEnd/>
          </a:ln>
        </p:spPr>
        <p:txBody>
          <a:bodyPr rot="10800000" vert="eaVert"/>
          <a:lstStyle/>
          <a:p>
            <a:endParaRPr lang="fr-FR"/>
          </a:p>
        </p:txBody>
      </p:sp>
      <p:sp>
        <p:nvSpPr>
          <p:cNvPr id="18" name="Freeform 74"/>
          <p:cNvSpPr>
            <a:spLocks/>
          </p:cNvSpPr>
          <p:nvPr/>
        </p:nvSpPr>
        <p:spPr bwMode="gray">
          <a:xfrm rot="167369">
            <a:off x="4794773" y="3369968"/>
            <a:ext cx="1349306" cy="3316287"/>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gradFill>
          <a:ln w="6350">
            <a:noFill/>
            <a:round/>
            <a:headEnd/>
            <a:tailEnd/>
          </a:ln>
        </p:spPr>
        <p:txBody>
          <a:bodyPr rot="10800000" vert="eaVert"/>
          <a:lstStyle/>
          <a:p>
            <a:endParaRPr lang="fr-FR"/>
          </a:p>
        </p:txBody>
      </p:sp>
      <p:sp>
        <p:nvSpPr>
          <p:cNvPr id="15" name="Freeform 71"/>
          <p:cNvSpPr>
            <a:spLocks/>
          </p:cNvSpPr>
          <p:nvPr/>
        </p:nvSpPr>
        <p:spPr bwMode="gray">
          <a:xfrm rot="8495071">
            <a:off x="4740094" y="1435471"/>
            <a:ext cx="873488" cy="2798555"/>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flip="none" rotWithShape="1">
            <a:gsLst>
              <a:gs pos="100000">
                <a:srgbClr val="00B0F0">
                  <a:shade val="30000"/>
                  <a:satMod val="115000"/>
                  <a:alpha val="6000"/>
                </a:srgbClr>
              </a:gs>
              <a:gs pos="50000">
                <a:srgbClr val="00B0F0">
                  <a:shade val="67500"/>
                  <a:satMod val="115000"/>
                </a:srgbClr>
              </a:gs>
              <a:gs pos="100000">
                <a:srgbClr val="00B0F0">
                  <a:shade val="100000"/>
                  <a:satMod val="115000"/>
                </a:srgbClr>
              </a:gs>
            </a:gsLst>
            <a:lin ang="10800000" scaled="1"/>
            <a:tileRect/>
          </a:gradFill>
          <a:ln w="6350">
            <a:noFill/>
            <a:round/>
            <a:headEnd/>
            <a:tailEnd/>
          </a:ln>
        </p:spPr>
        <p:txBody>
          <a:bodyPr rot="10800000" vert="eaVert"/>
          <a:lstStyle/>
          <a:p>
            <a:endParaRPr lang="fr-FR"/>
          </a:p>
        </p:txBody>
      </p:sp>
      <p:sp>
        <p:nvSpPr>
          <p:cNvPr id="16" name="Freeform 74"/>
          <p:cNvSpPr>
            <a:spLocks/>
          </p:cNvSpPr>
          <p:nvPr/>
        </p:nvSpPr>
        <p:spPr bwMode="gray">
          <a:xfrm rot="9289567">
            <a:off x="4777452" y="1442816"/>
            <a:ext cx="985436" cy="2654147"/>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gradFill>
          <a:ln w="6350">
            <a:noFill/>
            <a:round/>
            <a:headEnd/>
            <a:tailEnd/>
          </a:ln>
        </p:spPr>
        <p:txBody>
          <a:bodyPr rot="10800000" vert="eaVert"/>
          <a:lstStyle/>
          <a:p>
            <a:endParaRPr lang="fr-FR"/>
          </a:p>
        </p:txBody>
      </p:sp>
      <p:sp>
        <p:nvSpPr>
          <p:cNvPr id="5" name="Freeform 71"/>
          <p:cNvSpPr>
            <a:spLocks/>
          </p:cNvSpPr>
          <p:nvPr/>
        </p:nvSpPr>
        <p:spPr bwMode="gray">
          <a:xfrm rot="4599061">
            <a:off x="4199630" y="2517690"/>
            <a:ext cx="890994" cy="3316287"/>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669900"/>
              </a:gs>
            </a:gsLst>
            <a:lin ang="0" scaled="1"/>
          </a:gradFill>
          <a:ln w="6350">
            <a:noFill/>
            <a:round/>
            <a:headEnd/>
            <a:tailEnd/>
          </a:ln>
        </p:spPr>
        <p:txBody>
          <a:bodyPr rot="10800000" vert="eaVert"/>
          <a:lstStyle/>
          <a:p>
            <a:endParaRPr lang="fr-FR"/>
          </a:p>
        </p:txBody>
      </p:sp>
      <p:sp>
        <p:nvSpPr>
          <p:cNvPr id="6" name="Freeform 72"/>
          <p:cNvSpPr>
            <a:spLocks/>
          </p:cNvSpPr>
          <p:nvPr/>
        </p:nvSpPr>
        <p:spPr bwMode="gray">
          <a:xfrm rot="14128376">
            <a:off x="6304155" y="1400472"/>
            <a:ext cx="1150938" cy="3317875"/>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rgbClr val="FFFFFF"/>
              </a:gs>
              <a:gs pos="100000">
                <a:srgbClr val="565868"/>
              </a:gs>
            </a:gsLst>
            <a:lin ang="0" scaled="1"/>
          </a:gradFill>
          <a:ln w="6350">
            <a:noFill/>
            <a:round/>
            <a:headEnd/>
            <a:tailEnd/>
          </a:ln>
        </p:spPr>
        <p:txBody>
          <a:bodyPr vert="eaVert"/>
          <a:lstStyle/>
          <a:p>
            <a:endParaRPr lang="fr-FR"/>
          </a:p>
        </p:txBody>
      </p:sp>
      <p:sp>
        <p:nvSpPr>
          <p:cNvPr id="7" name="Freeform 73"/>
          <p:cNvSpPr>
            <a:spLocks/>
          </p:cNvSpPr>
          <p:nvPr/>
        </p:nvSpPr>
        <p:spPr bwMode="gray">
          <a:xfrm rot="16514233">
            <a:off x="6338534" y="2778015"/>
            <a:ext cx="710489" cy="3316287"/>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gradFill>
          <a:ln w="6350">
            <a:noFill/>
            <a:round/>
            <a:headEnd/>
            <a:tailEnd/>
          </a:ln>
        </p:spPr>
        <p:txBody>
          <a:bodyPr/>
          <a:lstStyle/>
          <a:p>
            <a:endParaRPr lang="fr-FR"/>
          </a:p>
        </p:txBody>
      </p:sp>
      <p:sp>
        <p:nvSpPr>
          <p:cNvPr id="8" name="Freeform 74"/>
          <p:cNvSpPr>
            <a:spLocks/>
          </p:cNvSpPr>
          <p:nvPr/>
        </p:nvSpPr>
        <p:spPr bwMode="gray">
          <a:xfrm rot="5181940">
            <a:off x="4091744" y="2670904"/>
            <a:ext cx="912177" cy="2900070"/>
          </a:xfrm>
          <a:custGeom>
            <a:avLst/>
            <a:gdLst>
              <a:gd name="T0" fmla="*/ 0 w 646"/>
              <a:gd name="T1" fmla="*/ 0 h 1861"/>
              <a:gd name="T2" fmla="*/ 2147483647 w 646"/>
              <a:gd name="T3" fmla="*/ 2147483647 h 1861"/>
              <a:gd name="T4" fmla="*/ 2147483647 w 646"/>
              <a:gd name="T5" fmla="*/ 2147483647 h 1861"/>
              <a:gd name="T6" fmla="*/ 2147483647 w 646"/>
              <a:gd name="T7" fmla="*/ 2147483647 h 1861"/>
              <a:gd name="T8" fmla="*/ 2147483647 w 646"/>
              <a:gd name="T9" fmla="*/ 2147483647 h 1861"/>
              <a:gd name="T10" fmla="*/ 2147483647 w 646"/>
              <a:gd name="T11" fmla="*/ 2147483647 h 1861"/>
              <a:gd name="T12" fmla="*/ 2147483647 w 646"/>
              <a:gd name="T13" fmla="*/ 2147483647 h 1861"/>
              <a:gd name="T14" fmla="*/ 2147483647 w 646"/>
              <a:gd name="T15" fmla="*/ 2147483647 h 1861"/>
              <a:gd name="T16" fmla="*/ 2147483647 w 646"/>
              <a:gd name="T17" fmla="*/ 2147483647 h 1861"/>
              <a:gd name="T18" fmla="*/ 2147483647 w 646"/>
              <a:gd name="T19" fmla="*/ 2147483647 h 1861"/>
              <a:gd name="T20" fmla="*/ 2147483647 w 646"/>
              <a:gd name="T21" fmla="*/ 2147483647 h 1861"/>
              <a:gd name="T22" fmla="*/ 2147483647 w 646"/>
              <a:gd name="T23" fmla="*/ 2147483647 h 1861"/>
              <a:gd name="T24" fmla="*/ 2147483647 w 646"/>
              <a:gd name="T25" fmla="*/ 2147483647 h 1861"/>
              <a:gd name="T26" fmla="*/ 2147483647 w 646"/>
              <a:gd name="T27" fmla="*/ 2147483647 h 1861"/>
              <a:gd name="T28" fmla="*/ 2147483647 w 646"/>
              <a:gd name="T29" fmla="*/ 2147483647 h 1861"/>
              <a:gd name="T30" fmla="*/ 2147483647 w 646"/>
              <a:gd name="T31" fmla="*/ 2147483647 h 1861"/>
              <a:gd name="T32" fmla="*/ 2147483647 w 646"/>
              <a:gd name="T33" fmla="*/ 2147483647 h 1861"/>
              <a:gd name="T34" fmla="*/ 2147483647 w 646"/>
              <a:gd name="T35" fmla="*/ 2147483647 h 1861"/>
              <a:gd name="T36" fmla="*/ 2147483647 w 646"/>
              <a:gd name="T37" fmla="*/ 2147483647 h 1861"/>
              <a:gd name="T38" fmla="*/ 2147483647 w 646"/>
              <a:gd name="T39" fmla="*/ 2147483647 h 1861"/>
              <a:gd name="T40" fmla="*/ 2147483647 w 646"/>
              <a:gd name="T41" fmla="*/ 2147483647 h 1861"/>
              <a:gd name="T42" fmla="*/ 2147483647 w 646"/>
              <a:gd name="T43" fmla="*/ 2147483647 h 1861"/>
              <a:gd name="T44" fmla="*/ 2147483647 w 646"/>
              <a:gd name="T45" fmla="*/ 2147483647 h 1861"/>
              <a:gd name="T46" fmla="*/ 2147483647 w 646"/>
              <a:gd name="T47" fmla="*/ 2147483647 h 1861"/>
              <a:gd name="T48" fmla="*/ 2147483647 w 646"/>
              <a:gd name="T49" fmla="*/ 2147483647 h 1861"/>
              <a:gd name="T50" fmla="*/ 2147483647 w 646"/>
              <a:gd name="T51" fmla="*/ 2147483647 h 1861"/>
              <a:gd name="T52" fmla="*/ 2147483647 w 646"/>
              <a:gd name="T53" fmla="*/ 2147483647 h 1861"/>
              <a:gd name="T54" fmla="*/ 2147483647 w 646"/>
              <a:gd name="T55" fmla="*/ 2147483647 h 1861"/>
              <a:gd name="T56" fmla="*/ 2147483647 w 646"/>
              <a:gd name="T57" fmla="*/ 2147483647 h 1861"/>
              <a:gd name="T58" fmla="*/ 2147483647 w 646"/>
              <a:gd name="T59" fmla="*/ 2147483647 h 1861"/>
              <a:gd name="T60" fmla="*/ 2147483647 w 646"/>
              <a:gd name="T61" fmla="*/ 2147483647 h 1861"/>
              <a:gd name="T62" fmla="*/ 2147483647 w 646"/>
              <a:gd name="T63" fmla="*/ 2147483647 h 1861"/>
              <a:gd name="T64" fmla="*/ 2147483647 w 646"/>
              <a:gd name="T65" fmla="*/ 2147483647 h 1861"/>
              <a:gd name="T66" fmla="*/ 2147483647 w 646"/>
              <a:gd name="T67" fmla="*/ 2147483647 h 1861"/>
              <a:gd name="T68" fmla="*/ 2147483647 w 646"/>
              <a:gd name="T69" fmla="*/ 2147483647 h 1861"/>
              <a:gd name="T70" fmla="*/ 2147483647 w 646"/>
              <a:gd name="T71" fmla="*/ 2147483647 h 1861"/>
              <a:gd name="T72" fmla="*/ 2147483647 w 646"/>
              <a:gd name="T73" fmla="*/ 2147483647 h 1861"/>
              <a:gd name="T74" fmla="*/ 2147483647 w 646"/>
              <a:gd name="T75" fmla="*/ 2147483647 h 1861"/>
              <a:gd name="T76" fmla="*/ 0 w 646"/>
              <a:gd name="T77" fmla="*/ 2147483647 h 1861"/>
              <a:gd name="T78" fmla="*/ 0 w 646"/>
              <a:gd name="T79" fmla="*/ 0 h 186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46"/>
              <a:gd name="T121" fmla="*/ 0 h 1861"/>
              <a:gd name="T122" fmla="*/ 646 w 646"/>
              <a:gd name="T123" fmla="*/ 1861 h 186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46" h="1861">
                <a:moveTo>
                  <a:pt x="0" y="0"/>
                </a:moveTo>
                <a:lnTo>
                  <a:pt x="48" y="14"/>
                </a:lnTo>
                <a:lnTo>
                  <a:pt x="98" y="32"/>
                </a:lnTo>
                <a:lnTo>
                  <a:pt x="147" y="54"/>
                </a:lnTo>
                <a:lnTo>
                  <a:pt x="195" y="81"/>
                </a:lnTo>
                <a:lnTo>
                  <a:pt x="242" y="111"/>
                </a:lnTo>
                <a:lnTo>
                  <a:pt x="288" y="147"/>
                </a:lnTo>
                <a:lnTo>
                  <a:pt x="333" y="185"/>
                </a:lnTo>
                <a:lnTo>
                  <a:pt x="377" y="228"/>
                </a:lnTo>
                <a:lnTo>
                  <a:pt x="418" y="275"/>
                </a:lnTo>
                <a:lnTo>
                  <a:pt x="457" y="325"/>
                </a:lnTo>
                <a:lnTo>
                  <a:pt x="493" y="379"/>
                </a:lnTo>
                <a:lnTo>
                  <a:pt x="526" y="437"/>
                </a:lnTo>
                <a:lnTo>
                  <a:pt x="555" y="497"/>
                </a:lnTo>
                <a:lnTo>
                  <a:pt x="582" y="562"/>
                </a:lnTo>
                <a:lnTo>
                  <a:pt x="604" y="630"/>
                </a:lnTo>
                <a:lnTo>
                  <a:pt x="621" y="700"/>
                </a:lnTo>
                <a:lnTo>
                  <a:pt x="634" y="774"/>
                </a:lnTo>
                <a:lnTo>
                  <a:pt x="642" y="851"/>
                </a:lnTo>
                <a:lnTo>
                  <a:pt x="646" y="930"/>
                </a:lnTo>
                <a:lnTo>
                  <a:pt x="643" y="1011"/>
                </a:lnTo>
                <a:lnTo>
                  <a:pt x="636" y="1086"/>
                </a:lnTo>
                <a:lnTo>
                  <a:pt x="623" y="1160"/>
                </a:lnTo>
                <a:lnTo>
                  <a:pt x="607" y="1230"/>
                </a:lnTo>
                <a:lnTo>
                  <a:pt x="585" y="1297"/>
                </a:lnTo>
                <a:lnTo>
                  <a:pt x="561" y="1361"/>
                </a:lnTo>
                <a:lnTo>
                  <a:pt x="533" y="1421"/>
                </a:lnTo>
                <a:lnTo>
                  <a:pt x="500" y="1478"/>
                </a:lnTo>
                <a:lnTo>
                  <a:pt x="466" y="1532"/>
                </a:lnTo>
                <a:lnTo>
                  <a:pt x="428" y="1582"/>
                </a:lnTo>
                <a:lnTo>
                  <a:pt x="388" y="1627"/>
                </a:lnTo>
                <a:lnTo>
                  <a:pt x="345" y="1670"/>
                </a:lnTo>
                <a:lnTo>
                  <a:pt x="301" y="1709"/>
                </a:lnTo>
                <a:lnTo>
                  <a:pt x="254" y="1744"/>
                </a:lnTo>
                <a:lnTo>
                  <a:pt x="205" y="1776"/>
                </a:lnTo>
                <a:lnTo>
                  <a:pt x="156" y="1803"/>
                </a:lnTo>
                <a:lnTo>
                  <a:pt x="104" y="1826"/>
                </a:lnTo>
                <a:lnTo>
                  <a:pt x="53" y="1846"/>
                </a:lnTo>
                <a:lnTo>
                  <a:pt x="0" y="1861"/>
                </a:lnTo>
                <a:lnTo>
                  <a:pt x="0" y="0"/>
                </a:lnTo>
              </a:path>
            </a:pathLst>
          </a:custGeom>
          <a:gradFill rotWithShape="1">
            <a:gsLst>
              <a:gs pos="0">
                <a:schemeClr val="bg1"/>
              </a:gs>
              <a:gs pos="100000">
                <a:schemeClr val="bg2"/>
              </a:gs>
            </a:gsLst>
            <a:lin ang="0" scaled="1"/>
          </a:gradFill>
          <a:ln w="6350">
            <a:noFill/>
            <a:round/>
            <a:headEnd/>
            <a:tailEnd/>
          </a:ln>
        </p:spPr>
        <p:txBody>
          <a:bodyPr rot="10800000" vert="eaVert"/>
          <a:lstStyle/>
          <a:p>
            <a:endParaRPr lang="fr-FR"/>
          </a:p>
        </p:txBody>
      </p:sp>
      <p:grpSp>
        <p:nvGrpSpPr>
          <p:cNvPr id="9" name="Group 76"/>
          <p:cNvGrpSpPr>
            <a:grpSpLocks/>
          </p:cNvGrpSpPr>
          <p:nvPr/>
        </p:nvGrpSpPr>
        <p:grpSpPr bwMode="auto">
          <a:xfrm>
            <a:off x="5031170" y="3321615"/>
            <a:ext cx="1339850" cy="1338263"/>
            <a:chOff x="2341" y="1448"/>
            <a:chExt cx="844" cy="843"/>
          </a:xfrm>
        </p:grpSpPr>
        <p:grpSp>
          <p:nvGrpSpPr>
            <p:cNvPr id="10" name="Group 77"/>
            <p:cNvGrpSpPr>
              <a:grpSpLocks/>
            </p:cNvGrpSpPr>
            <p:nvPr/>
          </p:nvGrpSpPr>
          <p:grpSpPr bwMode="auto">
            <a:xfrm>
              <a:off x="2341" y="1448"/>
              <a:ext cx="844" cy="843"/>
              <a:chOff x="2016" y="1920"/>
              <a:chExt cx="1680" cy="1680"/>
            </a:xfrm>
          </p:grpSpPr>
          <p:sp>
            <p:nvSpPr>
              <p:cNvPr id="13" name="Freeform 79"/>
              <p:cNvSpPr>
                <a:spLocks/>
              </p:cNvSpPr>
              <p:nvPr/>
            </p:nvSpPr>
            <p:spPr bwMode="gray">
              <a:xfrm>
                <a:off x="2208" y="1948"/>
                <a:ext cx="1296" cy="634"/>
              </a:xfrm>
              <a:custGeom>
                <a:avLst/>
                <a:gdLst>
                  <a:gd name="T0" fmla="*/ 1160 w 1321"/>
                  <a:gd name="T1" fmla="*/ 199 h 712"/>
                  <a:gd name="T2" fmla="*/ 1174 w 1321"/>
                  <a:gd name="T3" fmla="*/ 221 h 712"/>
                  <a:gd name="T4" fmla="*/ 1177 w 1321"/>
                  <a:gd name="T5" fmla="*/ 240 h 712"/>
                  <a:gd name="T6" fmla="*/ 1172 w 1321"/>
                  <a:gd name="T7" fmla="*/ 257 h 712"/>
                  <a:gd name="T8" fmla="*/ 1157 w 1321"/>
                  <a:gd name="T9" fmla="*/ 273 h 712"/>
                  <a:gd name="T10" fmla="*/ 1134 w 1321"/>
                  <a:gd name="T11" fmla="*/ 289 h 712"/>
                  <a:gd name="T12" fmla="*/ 1105 w 1321"/>
                  <a:gd name="T13" fmla="*/ 301 h 712"/>
                  <a:gd name="T14" fmla="*/ 1066 w 1321"/>
                  <a:gd name="T15" fmla="*/ 313 h 712"/>
                  <a:gd name="T16" fmla="*/ 1023 w 1321"/>
                  <a:gd name="T17" fmla="*/ 324 h 712"/>
                  <a:gd name="T18" fmla="*/ 973 w 1321"/>
                  <a:gd name="T19" fmla="*/ 332 h 712"/>
                  <a:gd name="T20" fmla="*/ 919 w 1321"/>
                  <a:gd name="T21" fmla="*/ 340 h 712"/>
                  <a:gd name="T22" fmla="*/ 862 w 1321"/>
                  <a:gd name="T23" fmla="*/ 345 h 712"/>
                  <a:gd name="T24" fmla="*/ 799 w 1321"/>
                  <a:gd name="T25" fmla="*/ 351 h 712"/>
                  <a:gd name="T26" fmla="*/ 735 w 1321"/>
                  <a:gd name="T27" fmla="*/ 354 h 712"/>
                  <a:gd name="T28" fmla="*/ 709 w 1321"/>
                  <a:gd name="T29" fmla="*/ 355 h 712"/>
                  <a:gd name="T30" fmla="*/ 425 w 1321"/>
                  <a:gd name="T31" fmla="*/ 355 h 712"/>
                  <a:gd name="T32" fmla="*/ 421 w 1321"/>
                  <a:gd name="T33" fmla="*/ 355 h 712"/>
                  <a:gd name="T34" fmla="*/ 365 w 1321"/>
                  <a:gd name="T35" fmla="*/ 353 h 712"/>
                  <a:gd name="T36" fmla="*/ 311 w 1321"/>
                  <a:gd name="T37" fmla="*/ 351 h 712"/>
                  <a:gd name="T38" fmla="*/ 260 w 1321"/>
                  <a:gd name="T39" fmla="*/ 347 h 712"/>
                  <a:gd name="T40" fmla="*/ 211 w 1321"/>
                  <a:gd name="T41" fmla="*/ 344 h 712"/>
                  <a:gd name="T42" fmla="*/ 167 w 1321"/>
                  <a:gd name="T43" fmla="*/ 337 h 712"/>
                  <a:gd name="T44" fmla="*/ 126 w 1321"/>
                  <a:gd name="T45" fmla="*/ 329 h 712"/>
                  <a:gd name="T46" fmla="*/ 90 w 1321"/>
                  <a:gd name="T47" fmla="*/ 323 h 712"/>
                  <a:gd name="T48" fmla="*/ 61 w 1321"/>
                  <a:gd name="T49" fmla="*/ 314 h 712"/>
                  <a:gd name="T50" fmla="*/ 33 w 1321"/>
                  <a:gd name="T51" fmla="*/ 303 h 712"/>
                  <a:gd name="T52" fmla="*/ 18 w 1321"/>
                  <a:gd name="T53" fmla="*/ 290 h 712"/>
                  <a:gd name="T54" fmla="*/ 6 w 1321"/>
                  <a:gd name="T55" fmla="*/ 276 h 712"/>
                  <a:gd name="T56" fmla="*/ 0 w 1321"/>
                  <a:gd name="T57" fmla="*/ 261 h 712"/>
                  <a:gd name="T58" fmla="*/ 0 w 1321"/>
                  <a:gd name="T59" fmla="*/ 259 h 712"/>
                  <a:gd name="T60" fmla="*/ 4 w 1321"/>
                  <a:gd name="T61" fmla="*/ 242 h 712"/>
                  <a:gd name="T62" fmla="*/ 16 w 1321"/>
                  <a:gd name="T63" fmla="*/ 222 h 712"/>
                  <a:gd name="T64" fmla="*/ 45 w 1321"/>
                  <a:gd name="T65" fmla="*/ 184 h 712"/>
                  <a:gd name="T66" fmla="*/ 82 w 1321"/>
                  <a:gd name="T67" fmla="*/ 149 h 712"/>
                  <a:gd name="T68" fmla="*/ 130 w 1321"/>
                  <a:gd name="T69" fmla="*/ 118 h 712"/>
                  <a:gd name="T70" fmla="*/ 181 w 1321"/>
                  <a:gd name="T71" fmla="*/ 88 h 712"/>
                  <a:gd name="T72" fmla="*/ 240 w 1321"/>
                  <a:gd name="T73" fmla="*/ 61 h 712"/>
                  <a:gd name="T74" fmla="*/ 305 w 1321"/>
                  <a:gd name="T75" fmla="*/ 41 h 712"/>
                  <a:gd name="T76" fmla="*/ 370 w 1321"/>
                  <a:gd name="T77" fmla="*/ 23 h 712"/>
                  <a:gd name="T78" fmla="*/ 443 w 1321"/>
                  <a:gd name="T79" fmla="*/ 11 h 712"/>
                  <a:gd name="T80" fmla="*/ 518 w 1321"/>
                  <a:gd name="T81" fmla="*/ 4 h 712"/>
                  <a:gd name="T82" fmla="*/ 595 w 1321"/>
                  <a:gd name="T83" fmla="*/ 0 h 712"/>
                  <a:gd name="T84" fmla="*/ 595 w 1321"/>
                  <a:gd name="T85" fmla="*/ 0 h 712"/>
                  <a:gd name="T86" fmla="*/ 677 w 1321"/>
                  <a:gd name="T87" fmla="*/ 4 h 712"/>
                  <a:gd name="T88" fmla="*/ 755 w 1321"/>
                  <a:gd name="T89" fmla="*/ 11 h 712"/>
                  <a:gd name="T90" fmla="*/ 831 w 1321"/>
                  <a:gd name="T91" fmla="*/ 26 h 712"/>
                  <a:gd name="T92" fmla="*/ 901 w 1321"/>
                  <a:gd name="T93" fmla="*/ 45 h 712"/>
                  <a:gd name="T94" fmla="*/ 965 w 1321"/>
                  <a:gd name="T95" fmla="*/ 69 h 712"/>
                  <a:gd name="T96" fmla="*/ 1024 w 1321"/>
                  <a:gd name="T97" fmla="*/ 97 h 712"/>
                  <a:gd name="T98" fmla="*/ 1077 w 1321"/>
                  <a:gd name="T99" fmla="*/ 127 h 712"/>
                  <a:gd name="T100" fmla="*/ 1122 w 1321"/>
                  <a:gd name="T101" fmla="*/ 162 h 712"/>
                  <a:gd name="T102" fmla="*/ 1160 w 1321"/>
                  <a:gd name="T103" fmla="*/ 199 h 712"/>
                  <a:gd name="T104" fmla="*/ 1160 w 1321"/>
                  <a:gd name="T105" fmla="*/ 199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FF3300"/>
                  </a:gs>
                </a:gsLst>
                <a:lin ang="5400000" scaled="1"/>
              </a:gradFill>
              <a:ln w="0">
                <a:noFill/>
                <a:round/>
                <a:headEnd/>
                <a:tailEnd/>
              </a:ln>
            </p:spPr>
            <p:txBody>
              <a:bodyPr/>
              <a:lstStyle/>
              <a:p>
                <a:endParaRPr lang="fr-FR"/>
              </a:p>
            </p:txBody>
          </p:sp>
          <p:sp>
            <p:nvSpPr>
              <p:cNvPr id="12" name="Oval 78"/>
              <p:cNvSpPr>
                <a:spLocks noChangeArrowheads="1"/>
              </p:cNvSpPr>
              <p:nvPr/>
            </p:nvSpPr>
            <p:spPr bwMode="gray">
              <a:xfrm>
                <a:off x="2016" y="1920"/>
                <a:ext cx="1680" cy="1680"/>
              </a:xfrm>
              <a:prstGeom prst="ellipse">
                <a:avLst/>
              </a:prstGeom>
              <a:gradFill rotWithShape="1">
                <a:gsLst>
                  <a:gs pos="0">
                    <a:srgbClr val="F14343"/>
                  </a:gs>
                  <a:gs pos="100000">
                    <a:srgbClr val="922929"/>
                  </a:gs>
                </a:gsLst>
                <a:lin ang="5400000" scaled="1"/>
              </a:gradFill>
              <a:ln w="25400">
                <a:solidFill>
                  <a:schemeClr val="bg1"/>
                </a:solidFill>
                <a:round/>
                <a:headEnd/>
                <a:tailEnd/>
              </a:ln>
            </p:spPr>
            <p:txBody>
              <a:bodyPr wrap="none" anchor="ctr"/>
              <a:lstStyle/>
              <a:p>
                <a:endParaRPr lang="fr-FR"/>
              </a:p>
            </p:txBody>
          </p:sp>
        </p:grpSp>
        <p:sp>
          <p:nvSpPr>
            <p:cNvPr id="11" name="Text Box 80"/>
            <p:cNvSpPr txBox="1">
              <a:spLocks noChangeArrowheads="1"/>
            </p:cNvSpPr>
            <p:nvPr/>
          </p:nvSpPr>
          <p:spPr bwMode="auto">
            <a:xfrm>
              <a:off x="2464" y="1619"/>
              <a:ext cx="590" cy="523"/>
            </a:xfrm>
            <a:prstGeom prst="rect">
              <a:avLst/>
            </a:prstGeom>
            <a:noFill/>
            <a:ln w="9525">
              <a:noFill/>
              <a:miter lim="800000"/>
              <a:headEnd/>
              <a:tailEnd/>
            </a:ln>
          </p:spPr>
          <p:txBody>
            <a:bodyPr wrap="none">
              <a:spAutoFit/>
            </a:bodyPr>
            <a:lstStyle/>
            <a:p>
              <a:pPr algn="ctr"/>
              <a:r>
                <a:rPr lang="fr-FR" sz="2400" dirty="0" smtClean="0">
                  <a:solidFill>
                    <a:schemeClr val="bg1"/>
                  </a:solidFill>
                  <a:latin typeface="Times New Roman" pitchFamily="18" charset="0"/>
                </a:rPr>
                <a:t>Un </a:t>
              </a:r>
            </a:p>
            <a:p>
              <a:pPr algn="ctr"/>
              <a:r>
                <a:rPr lang="fr-FR" sz="2400" dirty="0" smtClean="0">
                  <a:solidFill>
                    <a:schemeClr val="bg1"/>
                  </a:solidFill>
                  <a:latin typeface="Times New Roman" pitchFamily="18" charset="0"/>
                </a:rPr>
                <a:t>Agent</a:t>
              </a:r>
              <a:endParaRPr lang="fr-FR" sz="2400" dirty="0">
                <a:solidFill>
                  <a:schemeClr val="bg1"/>
                </a:solidFill>
                <a:latin typeface="Times New Roman" pitchFamily="18" charset="0"/>
              </a:endParaRPr>
            </a:p>
          </p:txBody>
        </p:sp>
      </p:grpSp>
      <p:grpSp>
        <p:nvGrpSpPr>
          <p:cNvPr id="19" name="Groupe 206"/>
          <p:cNvGrpSpPr>
            <a:grpSpLocks/>
          </p:cNvGrpSpPr>
          <p:nvPr/>
        </p:nvGrpSpPr>
        <p:grpSpPr bwMode="auto">
          <a:xfrm>
            <a:off x="-32" y="5357826"/>
            <a:ext cx="6072230" cy="1569660"/>
            <a:chOff x="684213" y="4472873"/>
            <a:chExt cx="4959357" cy="1846774"/>
          </a:xfrm>
        </p:grpSpPr>
        <p:sp>
          <p:nvSpPr>
            <p:cNvPr id="20" name="AutoShape 57"/>
            <p:cNvSpPr>
              <a:spLocks noChangeArrowheads="1"/>
            </p:cNvSpPr>
            <p:nvPr/>
          </p:nvSpPr>
          <p:spPr bwMode="gray">
            <a:xfrm>
              <a:off x="684213" y="4638675"/>
              <a:ext cx="4959357" cy="1512888"/>
            </a:xfrm>
            <a:prstGeom prst="roundRect">
              <a:avLst>
                <a:gd name="adj" fmla="val 10889"/>
              </a:avLst>
            </a:prstGeom>
            <a:gradFill rotWithShape="1">
              <a:gsLst>
                <a:gs pos="0">
                  <a:srgbClr val="DDDDDD"/>
                </a:gs>
                <a:gs pos="50000">
                  <a:srgbClr val="DDDDDD">
                    <a:gamma/>
                    <a:tint val="39216"/>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fr-FR"/>
            </a:p>
          </p:txBody>
        </p:sp>
        <p:sp>
          <p:nvSpPr>
            <p:cNvPr id="21" name="ZoneTexte 200"/>
            <p:cNvSpPr txBox="1">
              <a:spLocks noChangeArrowheads="1"/>
            </p:cNvSpPr>
            <p:nvPr/>
          </p:nvSpPr>
          <p:spPr bwMode="auto">
            <a:xfrm>
              <a:off x="870155" y="4472873"/>
              <a:ext cx="4714145" cy="1846774"/>
            </a:xfrm>
            <a:prstGeom prst="rect">
              <a:avLst/>
            </a:prstGeom>
            <a:noFill/>
            <a:ln w="9525">
              <a:noFill/>
              <a:miter lim="800000"/>
              <a:headEnd/>
              <a:tailEnd/>
            </a:ln>
          </p:spPr>
          <p:txBody>
            <a:bodyPr>
              <a:spAutoFit/>
            </a:bodyPr>
            <a:lstStyle/>
            <a:p>
              <a:pPr lvl="0" algn="ctr"/>
              <a:endParaRPr lang="fr-FR" sz="2400" b="1" dirty="0" smtClean="0">
                <a:solidFill>
                  <a:schemeClr val="tx2">
                    <a:lumMod val="75000"/>
                  </a:schemeClr>
                </a:solidFill>
              </a:endParaRPr>
            </a:p>
            <a:p>
              <a:pPr lvl="0" algn="ctr"/>
              <a:r>
                <a:rPr lang="fr-FR" sz="2400" b="1" dirty="0" smtClean="0">
                  <a:solidFill>
                    <a:schemeClr val="tx2">
                      <a:lumMod val="75000"/>
                    </a:schemeClr>
                  </a:solidFill>
                </a:rPr>
                <a:t>est une entité réel ou virtuelle qui possèdent les fonctionnalités suivantes :</a:t>
              </a:r>
            </a:p>
            <a:p>
              <a:pPr algn="ctr"/>
              <a:endParaRPr lang="fr-FR" sz="2400" dirty="0">
                <a:solidFill>
                  <a:schemeClr val="tx2">
                    <a:lumMod val="75000"/>
                  </a:schemeClr>
                </a:solidFill>
              </a:endParaRPr>
            </a:p>
          </p:txBody>
        </p:sp>
      </p:grpSp>
      <p:sp>
        <p:nvSpPr>
          <p:cNvPr id="23" name="Freeform 4"/>
          <p:cNvSpPr>
            <a:spLocks/>
          </p:cNvSpPr>
          <p:nvPr/>
        </p:nvSpPr>
        <p:spPr bwMode="gray">
          <a:xfrm rot="16002992" flipH="1">
            <a:off x="2848037" y="3209829"/>
            <a:ext cx="1761534" cy="2789326"/>
          </a:xfrm>
          <a:custGeom>
            <a:avLst/>
            <a:gdLst>
              <a:gd name="T0" fmla="*/ 2147483647 w 1824"/>
              <a:gd name="T1" fmla="*/ 2147483647 h 2648"/>
              <a:gd name="T2" fmla="*/ 2147483647 w 1824"/>
              <a:gd name="T3" fmla="*/ 2147483647 h 2648"/>
              <a:gd name="T4" fmla="*/ 2147483647 w 1824"/>
              <a:gd name="T5" fmla="*/ 2147483647 h 2648"/>
              <a:gd name="T6" fmla="*/ 2147483647 w 1824"/>
              <a:gd name="T7" fmla="*/ 2147483647 h 2648"/>
              <a:gd name="T8" fmla="*/ 2147483647 w 1824"/>
              <a:gd name="T9" fmla="*/ 2147483647 h 2648"/>
              <a:gd name="T10" fmla="*/ 2147483647 w 1824"/>
              <a:gd name="T11" fmla="*/ 2147483647 h 2648"/>
              <a:gd name="T12" fmla="*/ 2147483647 w 1824"/>
              <a:gd name="T13" fmla="*/ 2147483647 h 2648"/>
              <a:gd name="T14" fmla="*/ 2147483647 w 1824"/>
              <a:gd name="T15" fmla="*/ 2147483647 h 2648"/>
              <a:gd name="T16" fmla="*/ 2147483647 w 1824"/>
              <a:gd name="T17" fmla="*/ 2147483647 h 2648"/>
              <a:gd name="T18" fmla="*/ 2147483647 w 1824"/>
              <a:gd name="T19" fmla="*/ 2147483647 h 2648"/>
              <a:gd name="T20" fmla="*/ 2147483647 w 1824"/>
              <a:gd name="T21" fmla="*/ 2147483647 h 2648"/>
              <a:gd name="T22" fmla="*/ 2147483647 w 1824"/>
              <a:gd name="T23" fmla="*/ 2147483647 h 2648"/>
              <a:gd name="T24" fmla="*/ 2147483647 w 1824"/>
              <a:gd name="T25" fmla="*/ 2147483647 h 2648"/>
              <a:gd name="T26" fmla="*/ 2147483647 w 1824"/>
              <a:gd name="T27" fmla="*/ 2147483647 h 2648"/>
              <a:gd name="T28" fmla="*/ 2147483647 w 1824"/>
              <a:gd name="T29" fmla="*/ 2147483647 h 2648"/>
              <a:gd name="T30" fmla="*/ 2147483647 w 1824"/>
              <a:gd name="T31" fmla="*/ 2147483647 h 2648"/>
              <a:gd name="T32" fmla="*/ 2147483647 w 1824"/>
              <a:gd name="T33" fmla="*/ 2147483647 h 2648"/>
              <a:gd name="T34" fmla="*/ 2147483647 w 1824"/>
              <a:gd name="T35" fmla="*/ 2147483647 h 2648"/>
              <a:gd name="T36" fmla="*/ 2147483647 w 1824"/>
              <a:gd name="T37" fmla="*/ 2147483647 h 2648"/>
              <a:gd name="T38" fmla="*/ 2147483647 w 1824"/>
              <a:gd name="T39" fmla="*/ 2147483647 h 2648"/>
              <a:gd name="T40" fmla="*/ 2147483647 w 1824"/>
              <a:gd name="T41" fmla="*/ 2147483647 h 2648"/>
              <a:gd name="T42" fmla="*/ 2147483647 w 1824"/>
              <a:gd name="T43" fmla="*/ 2147483647 h 2648"/>
              <a:gd name="T44" fmla="*/ 2147483647 w 1824"/>
              <a:gd name="T45" fmla="*/ 2147483647 h 2648"/>
              <a:gd name="T46" fmla="*/ 2147483647 w 1824"/>
              <a:gd name="T47" fmla="*/ 2147483647 h 2648"/>
              <a:gd name="T48" fmla="*/ 2147483647 w 1824"/>
              <a:gd name="T49" fmla="*/ 2147483647 h 2648"/>
              <a:gd name="T50" fmla="*/ 2147483647 w 1824"/>
              <a:gd name="T51" fmla="*/ 2147483647 h 2648"/>
              <a:gd name="T52" fmla="*/ 2147483647 w 1824"/>
              <a:gd name="T53" fmla="*/ 2147483647 h 2648"/>
              <a:gd name="T54" fmla="*/ 2147483647 w 1824"/>
              <a:gd name="T55" fmla="*/ 2147483647 h 2648"/>
              <a:gd name="T56" fmla="*/ 2147483647 w 1824"/>
              <a:gd name="T57" fmla="*/ 2147483647 h 2648"/>
              <a:gd name="T58" fmla="*/ 2147483647 w 1824"/>
              <a:gd name="T59" fmla="*/ 2147483647 h 2648"/>
              <a:gd name="T60" fmla="*/ 2147483647 w 1824"/>
              <a:gd name="T61" fmla="*/ 2147483647 h 2648"/>
              <a:gd name="T62" fmla="*/ 2147483647 w 1824"/>
              <a:gd name="T63" fmla="*/ 2147483647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w="0">
            <a:noFill/>
            <a:round/>
            <a:headEnd/>
            <a:tailEnd/>
          </a:ln>
        </p:spPr>
        <p:txBody>
          <a:bodyPr rot="10800000" vert="eaVert"/>
          <a:lstStyle/>
          <a:p>
            <a:endParaRPr lang="fr-FR"/>
          </a:p>
        </p:txBody>
      </p:sp>
      <p:sp>
        <p:nvSpPr>
          <p:cNvPr id="24" name="Rectangle à coins arrondis 23"/>
          <p:cNvSpPr/>
          <p:nvPr/>
        </p:nvSpPr>
        <p:spPr>
          <a:xfrm>
            <a:off x="4071934" y="1287836"/>
            <a:ext cx="2143140" cy="1143008"/>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fr-FR" b="1" dirty="0" smtClean="0">
                <a:solidFill>
                  <a:schemeClr val="tx1"/>
                </a:solidFill>
              </a:rPr>
              <a:t>Peut communiquer avec d’autres agents</a:t>
            </a:r>
            <a:endParaRPr lang="fr-FR" b="1" dirty="0">
              <a:ln>
                <a:solidFill>
                  <a:schemeClr val="bg1"/>
                </a:solidFill>
              </a:ln>
              <a:solidFill>
                <a:schemeClr val="tx1"/>
              </a:solidFill>
            </a:endParaRPr>
          </a:p>
        </p:txBody>
      </p:sp>
      <p:pic>
        <p:nvPicPr>
          <p:cNvPr id="25" name="Image 24"/>
          <p:cNvPicPr>
            <a:picLocks noChangeAspect="1"/>
          </p:cNvPicPr>
          <p:nvPr/>
        </p:nvPicPr>
        <p:blipFill>
          <a:blip r:embed="rId3" cstate="print">
            <a:lum contrast="20000"/>
            <a:extLst>
              <a:ext uri="{28A0092B-C50C-407E-A947-70E740481C1C}">
                <a14:useLocalDpi xmlns="" xmlns:a14="http://schemas.microsoft.com/office/drawing/2010/main" val="0"/>
              </a:ext>
            </a:extLst>
          </a:blip>
          <a:stretch>
            <a:fillRect/>
          </a:stretch>
        </p:blipFill>
        <p:spPr>
          <a:xfrm>
            <a:off x="5786446" y="1787902"/>
            <a:ext cx="500066" cy="428628"/>
          </a:xfrm>
          <a:prstGeom prst="rect">
            <a:avLst/>
          </a:prstGeom>
        </p:spPr>
      </p:pic>
      <p:sp>
        <p:nvSpPr>
          <p:cNvPr id="27" name="Rectangle à coins arrondis 26"/>
          <p:cNvSpPr/>
          <p:nvPr/>
        </p:nvSpPr>
        <p:spPr>
          <a:xfrm>
            <a:off x="7286612" y="4502546"/>
            <a:ext cx="1857388" cy="1285884"/>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fr-FR" b="1" dirty="0" smtClean="0">
                <a:solidFill>
                  <a:schemeClr val="tx1"/>
                </a:solidFill>
              </a:rPr>
              <a:t>capable de percevoir son environnement</a:t>
            </a:r>
            <a:endParaRPr lang="fr-FR" b="1" dirty="0">
              <a:ln>
                <a:solidFill>
                  <a:schemeClr val="bg1"/>
                </a:solidFill>
              </a:ln>
              <a:solidFill>
                <a:schemeClr val="tx1"/>
              </a:solidFill>
            </a:endParaRPr>
          </a:p>
        </p:txBody>
      </p:sp>
      <p:sp>
        <p:nvSpPr>
          <p:cNvPr id="29" name="Rectangle à coins arrondis 28"/>
          <p:cNvSpPr/>
          <p:nvPr/>
        </p:nvSpPr>
        <p:spPr>
          <a:xfrm>
            <a:off x="4429124" y="5643578"/>
            <a:ext cx="1857388" cy="1143008"/>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fr-FR" b="1" dirty="0" smtClean="0">
                <a:solidFill>
                  <a:schemeClr val="tx1"/>
                </a:solidFill>
              </a:rPr>
              <a:t>Dont le comportement tend à satisfaire ses objectifs.</a:t>
            </a:r>
            <a:endParaRPr lang="fr-FR" b="1" dirty="0">
              <a:ln>
                <a:solidFill>
                  <a:schemeClr val="bg1"/>
                </a:solidFill>
              </a:ln>
              <a:solidFill>
                <a:schemeClr val="tx1"/>
              </a:solidFill>
            </a:endParaRPr>
          </a:p>
        </p:txBody>
      </p:sp>
      <p:sp>
        <p:nvSpPr>
          <p:cNvPr id="30" name="Rectangle à coins arrondis 29"/>
          <p:cNvSpPr/>
          <p:nvPr/>
        </p:nvSpPr>
        <p:spPr>
          <a:xfrm>
            <a:off x="2357422" y="3288100"/>
            <a:ext cx="1857388" cy="1143008"/>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fr-FR" b="1" dirty="0" smtClean="0">
                <a:solidFill>
                  <a:schemeClr val="tx1"/>
                </a:solidFill>
              </a:rPr>
              <a:t>capable d’agir dans un environnement</a:t>
            </a:r>
            <a:endParaRPr lang="fr-FR" b="1" dirty="0">
              <a:ln>
                <a:solidFill>
                  <a:schemeClr val="bg1"/>
                </a:solidFill>
              </a:ln>
              <a:solidFill>
                <a:schemeClr val="tx1"/>
              </a:solidFill>
            </a:endParaRPr>
          </a:p>
        </p:txBody>
      </p:sp>
      <p:sp>
        <p:nvSpPr>
          <p:cNvPr id="32" name="Rectangle à coins arrondis 31"/>
          <p:cNvSpPr/>
          <p:nvPr/>
        </p:nvSpPr>
        <p:spPr>
          <a:xfrm>
            <a:off x="7215206" y="2216530"/>
            <a:ext cx="1857388" cy="1143008"/>
          </a:xfrm>
          <a:prstGeom prst="round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r>
              <a:rPr lang="fr-FR" b="1" dirty="0" smtClean="0">
                <a:solidFill>
                  <a:schemeClr val="tx1"/>
                </a:solidFill>
              </a:rPr>
              <a:t>possède des compétences et offre des services</a:t>
            </a:r>
            <a:endParaRPr lang="fr-FR" b="1" dirty="0">
              <a:ln>
                <a:solidFill>
                  <a:schemeClr val="bg1"/>
                </a:solidFill>
              </a:ln>
              <a:solidFill>
                <a:schemeClr val="tx1"/>
              </a:solidFill>
            </a:endParaRPr>
          </a:p>
        </p:txBody>
      </p:sp>
      <p:pic>
        <p:nvPicPr>
          <p:cNvPr id="44"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72000" y="64291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45"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46" name="TextBox 7"/>
          <p:cNvSpPr txBox="1"/>
          <p:nvPr/>
        </p:nvSpPr>
        <p:spPr>
          <a:xfrm flipH="1">
            <a:off x="5072066" y="71435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47"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48"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49" name="Picture 2"/>
          <p:cNvPicPr>
            <a:picLocks noChangeAspect="1" noChangeArrowheads="1"/>
          </p:cNvPicPr>
          <p:nvPr/>
        </p:nvPicPr>
        <p:blipFill>
          <a:blip r:embed="rId6"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0"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51"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52"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53"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54"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55"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56" name="Connecteur droit 55"/>
          <p:cNvCxnSpPr/>
          <p:nvPr/>
        </p:nvCxnSpPr>
        <p:spPr>
          <a:xfrm>
            <a:off x="6072198" y="928670"/>
            <a:ext cx="302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a:off x="0" y="998520"/>
            <a:ext cx="424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3" name="Espace réservé de la date 42"/>
          <p:cNvSpPr>
            <a:spLocks noGrp="1"/>
          </p:cNvSpPr>
          <p:nvPr>
            <p:ph type="dt" sz="half" idx="10"/>
          </p:nvPr>
        </p:nvSpPr>
        <p:spPr/>
        <p:txBody>
          <a:bodyPr/>
          <a:lstStyle/>
          <a:p>
            <a:fld id="{31FFB52B-9301-4B46-9CB0-11B563B4087B}" type="datetime1">
              <a:rPr lang="fr-FR" smtClean="0"/>
              <a:pPr/>
              <a:t>19/06/2016</a:t>
            </a:fld>
            <a:endParaRPr lang="fr-BE"/>
          </a:p>
        </p:txBody>
      </p:sp>
      <p:sp>
        <p:nvSpPr>
          <p:cNvPr id="58" name="Espace réservé du numéro de diapositive 57"/>
          <p:cNvSpPr>
            <a:spLocks noGrp="1"/>
          </p:cNvSpPr>
          <p:nvPr>
            <p:ph type="sldNum" sz="quarter" idx="12"/>
          </p:nvPr>
        </p:nvSpPr>
        <p:spPr/>
        <p:txBody>
          <a:bodyPr/>
          <a:lstStyle/>
          <a:p>
            <a:fld id="{CF4668DC-857F-487D-BFFA-8C0CA5037977}" type="slidenum">
              <a:rPr lang="fr-BE" smtClean="0"/>
              <a:pPr/>
              <a:t>28</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par>
                          <p:cTn id="8" fill="hold">
                            <p:stCondLst>
                              <p:cond delay="500"/>
                            </p:stCondLst>
                            <p:childTnLst>
                              <p:par>
                                <p:cTn id="9" presetID="18" presetClass="entr" presetSubtype="12" fill="hold" grpId="1"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strips(downLeft)">
                                      <p:cBhvr>
                                        <p:cTn id="11" dur="500"/>
                                        <p:tgtEl>
                                          <p:spTgt spid="2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nodeType="clickEffect">
                                  <p:stCondLst>
                                    <p:cond delay="0"/>
                                  </p:stCondLst>
                                  <p:childTnLst>
                                    <p:animEffect transition="out" filter="wipe(down)">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childTnLst>
                          </p:cTn>
                        </p:par>
                        <p:par>
                          <p:cTn id="21" fill="hold">
                            <p:stCondLst>
                              <p:cond delay="500"/>
                            </p:stCondLst>
                            <p:childTnLst>
                              <p:par>
                                <p:cTn id="22" presetID="22" presetClass="exit" presetSubtype="4" fill="hold" grpId="2" nodeType="afterEffect">
                                  <p:stCondLst>
                                    <p:cond delay="0"/>
                                  </p:stCondLst>
                                  <p:childTnLst>
                                    <p:animEffect transition="out" filter="wipe(down)">
                                      <p:cBhvr>
                                        <p:cTn id="23" dur="500"/>
                                        <p:tgtEl>
                                          <p:spTgt spid="23"/>
                                        </p:tgtEl>
                                      </p:cBhvr>
                                    </p:animEffect>
                                    <p:set>
                                      <p:cBhvr>
                                        <p:cTn id="24" dur="1" fill="hold">
                                          <p:stCondLst>
                                            <p:cond delay="499"/>
                                          </p:stCondLst>
                                        </p:cTn>
                                        <p:tgtEl>
                                          <p:spTgt spid="23"/>
                                        </p:tgtEl>
                                        <p:attrNameLst>
                                          <p:attrName>style.visibility</p:attrName>
                                        </p:attrNameLst>
                                      </p:cBhvr>
                                      <p:to>
                                        <p:strVal val="hidden"/>
                                      </p:to>
                                    </p:set>
                                  </p:childTnLst>
                                </p:cTn>
                              </p:par>
                            </p:childTnLst>
                          </p:cTn>
                        </p:par>
                        <p:par>
                          <p:cTn id="25" fill="hold">
                            <p:stCondLst>
                              <p:cond delay="1000"/>
                            </p:stCondLst>
                            <p:childTnLst>
                              <p:par>
                                <p:cTn id="26" presetID="9"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dissolve">
                                      <p:cBhvr>
                                        <p:cTn id="28" dur="500"/>
                                        <p:tgtEl>
                                          <p:spTgt spid="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dissolve">
                                      <p:cBhvr>
                                        <p:cTn id="31" dur="500"/>
                                        <p:tgtEl>
                                          <p:spTgt spid="6"/>
                                        </p:tgtEl>
                                      </p:cBhvr>
                                    </p:animEffect>
                                  </p:childTnLst>
                                </p:cTn>
                              </p:par>
                            </p:childTnLst>
                          </p:cTn>
                        </p:par>
                        <p:par>
                          <p:cTn id="32" fill="hold">
                            <p:stCondLst>
                              <p:cond delay="1500"/>
                            </p:stCondLst>
                            <p:childTnLst>
                              <p:par>
                                <p:cTn id="33" presetID="9" presetClass="entr" presetSubtype="0"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ssolve">
                                      <p:cBhvr>
                                        <p:cTn id="35" dur="500"/>
                                        <p:tgtEl>
                                          <p:spTgt spid="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childTnLst>
                          </p:cTn>
                        </p:par>
                        <p:par>
                          <p:cTn id="42" fill="hold">
                            <p:stCondLst>
                              <p:cond delay="2000"/>
                            </p:stCondLst>
                            <p:childTnLst>
                              <p:par>
                                <p:cTn id="43" presetID="55" presetClass="entr" presetSubtype="0" fill="hold" grpId="0" nodeType="afterEffect">
                                  <p:stCondLst>
                                    <p:cond delay="0"/>
                                  </p:stCondLst>
                                  <p:childTnLst>
                                    <p:set>
                                      <p:cBhvr>
                                        <p:cTn id="44" dur="1" fill="hold">
                                          <p:stCondLst>
                                            <p:cond delay="0"/>
                                          </p:stCondLst>
                                        </p:cTn>
                                        <p:tgtEl>
                                          <p:spTgt spid="24">
                                            <p:txEl>
                                              <p:pRg st="0" end="0"/>
                                            </p:txEl>
                                          </p:spTgt>
                                        </p:tgtEl>
                                        <p:attrNameLst>
                                          <p:attrName>style.visibility</p:attrName>
                                        </p:attrNameLst>
                                      </p:cBhvr>
                                      <p:to>
                                        <p:strVal val="visible"/>
                                      </p:to>
                                    </p:set>
                                    <p:anim calcmode="lin" valueType="num">
                                      <p:cBhvr>
                                        <p:cTn id="45" dur="1000" fill="hold"/>
                                        <p:tgtEl>
                                          <p:spTgt spid="24">
                                            <p:txEl>
                                              <p:pRg st="0" end="0"/>
                                            </p:txEl>
                                          </p:spTgt>
                                        </p:tgtEl>
                                        <p:attrNameLst>
                                          <p:attrName>ppt_w</p:attrName>
                                        </p:attrNameLst>
                                      </p:cBhvr>
                                      <p:tavLst>
                                        <p:tav tm="0">
                                          <p:val>
                                            <p:strVal val="#ppt_w*0.70"/>
                                          </p:val>
                                        </p:tav>
                                        <p:tav tm="100000">
                                          <p:val>
                                            <p:strVal val="#ppt_w"/>
                                          </p:val>
                                        </p:tav>
                                      </p:tavLst>
                                    </p:anim>
                                    <p:anim calcmode="lin" valueType="num">
                                      <p:cBhvr>
                                        <p:cTn id="46" dur="1000" fill="hold"/>
                                        <p:tgtEl>
                                          <p:spTgt spid="24">
                                            <p:txEl>
                                              <p:pRg st="0" end="0"/>
                                            </p:txEl>
                                          </p:spTgt>
                                        </p:tgtEl>
                                        <p:attrNameLst>
                                          <p:attrName>ppt_h</p:attrName>
                                        </p:attrNameLst>
                                      </p:cBhvr>
                                      <p:tavLst>
                                        <p:tav tm="0">
                                          <p:val>
                                            <p:strVal val="#ppt_h"/>
                                          </p:val>
                                        </p:tav>
                                        <p:tav tm="100000">
                                          <p:val>
                                            <p:strVal val="#ppt_h"/>
                                          </p:val>
                                        </p:tav>
                                      </p:tavLst>
                                    </p:anim>
                                    <p:animEffect transition="in" filter="fade">
                                      <p:cBhvr>
                                        <p:cTn id="47" dur="1000"/>
                                        <p:tgtEl>
                                          <p:spTgt spid="24">
                                            <p:txEl>
                                              <p:pRg st="0" end="0"/>
                                            </p:txEl>
                                          </p:spTgt>
                                        </p:tgtEl>
                                      </p:cBhvr>
                                    </p:animEffect>
                                  </p:childTnLst>
                                </p:cTn>
                              </p:par>
                              <p:par>
                                <p:cTn id="48" presetID="53" presetClass="entr" presetSubtype="0" fill="hold" nodeType="withEffect">
                                  <p:stCondLst>
                                    <p:cond delay="0"/>
                                  </p:stCondLst>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ppt_w</p:attrName>
                                        </p:attrNameLst>
                                      </p:cBhvr>
                                      <p:tavLst>
                                        <p:tav tm="0">
                                          <p:val>
                                            <p:fltVal val="0"/>
                                          </p:val>
                                        </p:tav>
                                        <p:tav tm="100000">
                                          <p:val>
                                            <p:strVal val="#ppt_w"/>
                                          </p:val>
                                        </p:tav>
                                      </p:tavLst>
                                    </p:anim>
                                    <p:anim calcmode="lin" valueType="num">
                                      <p:cBhvr>
                                        <p:cTn id="51" dur="500" fill="hold"/>
                                        <p:tgtEl>
                                          <p:spTgt spid="25"/>
                                        </p:tgtEl>
                                        <p:attrNameLst>
                                          <p:attrName>ppt_h</p:attrName>
                                        </p:attrNameLst>
                                      </p:cBhvr>
                                      <p:tavLst>
                                        <p:tav tm="0">
                                          <p:val>
                                            <p:fltVal val="0"/>
                                          </p:val>
                                        </p:tav>
                                        <p:tav tm="100000">
                                          <p:val>
                                            <p:strVal val="#ppt_h"/>
                                          </p:val>
                                        </p:tav>
                                      </p:tavLst>
                                    </p:anim>
                                    <p:animEffect transition="in" filter="fade">
                                      <p:cBhvr>
                                        <p:cTn id="52" dur="500"/>
                                        <p:tgtEl>
                                          <p:spTgt spid="25"/>
                                        </p:tgtEl>
                                      </p:cBhvr>
                                    </p:animEffect>
                                  </p:childTnLst>
                                </p:cTn>
                              </p:par>
                            </p:childTnLst>
                          </p:cTn>
                        </p:par>
                        <p:par>
                          <p:cTn id="53" fill="hold">
                            <p:stCondLst>
                              <p:cond delay="3000"/>
                            </p:stCondLst>
                            <p:childTnLst>
                              <p:par>
                                <p:cTn id="54" presetID="55" presetClass="entr" presetSubtype="0" fill="hold" grpId="0" nodeType="afterEffect">
                                  <p:stCondLst>
                                    <p:cond delay="0"/>
                                  </p:stCondLst>
                                  <p:childTnLst>
                                    <p:set>
                                      <p:cBhvr>
                                        <p:cTn id="55" dur="1" fill="hold">
                                          <p:stCondLst>
                                            <p:cond delay="0"/>
                                          </p:stCondLst>
                                        </p:cTn>
                                        <p:tgtEl>
                                          <p:spTgt spid="32">
                                            <p:txEl>
                                              <p:pRg st="0" end="0"/>
                                            </p:txEl>
                                          </p:spTgt>
                                        </p:tgtEl>
                                        <p:attrNameLst>
                                          <p:attrName>style.visibility</p:attrName>
                                        </p:attrNameLst>
                                      </p:cBhvr>
                                      <p:to>
                                        <p:strVal val="visible"/>
                                      </p:to>
                                    </p:set>
                                    <p:anim calcmode="lin" valueType="num">
                                      <p:cBhvr>
                                        <p:cTn id="56" dur="1000" fill="hold"/>
                                        <p:tgtEl>
                                          <p:spTgt spid="32">
                                            <p:txEl>
                                              <p:pRg st="0" end="0"/>
                                            </p:txEl>
                                          </p:spTgt>
                                        </p:tgtEl>
                                        <p:attrNameLst>
                                          <p:attrName>ppt_w</p:attrName>
                                        </p:attrNameLst>
                                      </p:cBhvr>
                                      <p:tavLst>
                                        <p:tav tm="0">
                                          <p:val>
                                            <p:strVal val="#ppt_w*0.70"/>
                                          </p:val>
                                        </p:tav>
                                        <p:tav tm="100000">
                                          <p:val>
                                            <p:strVal val="#ppt_w"/>
                                          </p:val>
                                        </p:tav>
                                      </p:tavLst>
                                    </p:anim>
                                    <p:anim calcmode="lin" valueType="num">
                                      <p:cBhvr>
                                        <p:cTn id="57" dur="1000" fill="hold"/>
                                        <p:tgtEl>
                                          <p:spTgt spid="32">
                                            <p:txEl>
                                              <p:pRg st="0" end="0"/>
                                            </p:txEl>
                                          </p:spTgt>
                                        </p:tgtEl>
                                        <p:attrNameLst>
                                          <p:attrName>ppt_h</p:attrName>
                                        </p:attrNameLst>
                                      </p:cBhvr>
                                      <p:tavLst>
                                        <p:tav tm="0">
                                          <p:val>
                                            <p:strVal val="#ppt_h"/>
                                          </p:val>
                                        </p:tav>
                                        <p:tav tm="100000">
                                          <p:val>
                                            <p:strVal val="#ppt_h"/>
                                          </p:val>
                                        </p:tav>
                                      </p:tavLst>
                                    </p:anim>
                                    <p:animEffect transition="in" filter="fade">
                                      <p:cBhvr>
                                        <p:cTn id="58" dur="1000"/>
                                        <p:tgtEl>
                                          <p:spTgt spid="32">
                                            <p:txEl>
                                              <p:pRg st="0" end="0"/>
                                            </p:txEl>
                                          </p:spTgt>
                                        </p:tgtEl>
                                      </p:cBhvr>
                                    </p:animEffect>
                                  </p:childTnLst>
                                </p:cTn>
                              </p:par>
                            </p:childTnLst>
                          </p:cTn>
                        </p:par>
                        <p:par>
                          <p:cTn id="59" fill="hold">
                            <p:stCondLst>
                              <p:cond delay="4000"/>
                            </p:stCondLst>
                            <p:childTnLst>
                              <p:par>
                                <p:cTn id="60" presetID="55" presetClass="entr" presetSubtype="0" fill="hold" grpId="0" nodeType="afterEffect">
                                  <p:stCondLst>
                                    <p:cond delay="0"/>
                                  </p:stCondLst>
                                  <p:childTnLst>
                                    <p:set>
                                      <p:cBhvr>
                                        <p:cTn id="61" dur="1" fill="hold">
                                          <p:stCondLst>
                                            <p:cond delay="0"/>
                                          </p:stCondLst>
                                        </p:cTn>
                                        <p:tgtEl>
                                          <p:spTgt spid="27">
                                            <p:txEl>
                                              <p:pRg st="0" end="0"/>
                                            </p:txEl>
                                          </p:spTgt>
                                        </p:tgtEl>
                                        <p:attrNameLst>
                                          <p:attrName>style.visibility</p:attrName>
                                        </p:attrNameLst>
                                      </p:cBhvr>
                                      <p:to>
                                        <p:strVal val="visible"/>
                                      </p:to>
                                    </p:set>
                                    <p:anim calcmode="lin" valueType="num">
                                      <p:cBhvr>
                                        <p:cTn id="62" dur="1000" fill="hold"/>
                                        <p:tgtEl>
                                          <p:spTgt spid="27">
                                            <p:txEl>
                                              <p:pRg st="0" end="0"/>
                                            </p:txEl>
                                          </p:spTgt>
                                        </p:tgtEl>
                                        <p:attrNameLst>
                                          <p:attrName>ppt_w</p:attrName>
                                        </p:attrNameLst>
                                      </p:cBhvr>
                                      <p:tavLst>
                                        <p:tav tm="0">
                                          <p:val>
                                            <p:strVal val="#ppt_w*0.70"/>
                                          </p:val>
                                        </p:tav>
                                        <p:tav tm="100000">
                                          <p:val>
                                            <p:strVal val="#ppt_w"/>
                                          </p:val>
                                        </p:tav>
                                      </p:tavLst>
                                    </p:anim>
                                    <p:anim calcmode="lin" valueType="num">
                                      <p:cBhvr>
                                        <p:cTn id="63" dur="1000" fill="hold"/>
                                        <p:tgtEl>
                                          <p:spTgt spid="27">
                                            <p:txEl>
                                              <p:pRg st="0" end="0"/>
                                            </p:txEl>
                                          </p:spTgt>
                                        </p:tgtEl>
                                        <p:attrNameLst>
                                          <p:attrName>ppt_h</p:attrName>
                                        </p:attrNameLst>
                                      </p:cBhvr>
                                      <p:tavLst>
                                        <p:tav tm="0">
                                          <p:val>
                                            <p:strVal val="#ppt_h"/>
                                          </p:val>
                                        </p:tav>
                                        <p:tav tm="100000">
                                          <p:val>
                                            <p:strVal val="#ppt_h"/>
                                          </p:val>
                                        </p:tav>
                                      </p:tavLst>
                                    </p:anim>
                                    <p:animEffect transition="in" filter="fade">
                                      <p:cBhvr>
                                        <p:cTn id="64" dur="1000"/>
                                        <p:tgtEl>
                                          <p:spTgt spid="27">
                                            <p:txEl>
                                              <p:pRg st="0" end="0"/>
                                            </p:txEl>
                                          </p:spTgt>
                                        </p:tgtEl>
                                      </p:cBhvr>
                                    </p:animEffect>
                                  </p:childTnLst>
                                </p:cTn>
                              </p:par>
                            </p:childTnLst>
                          </p:cTn>
                        </p:par>
                        <p:par>
                          <p:cTn id="65" fill="hold">
                            <p:stCondLst>
                              <p:cond delay="5000"/>
                            </p:stCondLst>
                            <p:childTnLst>
                              <p:par>
                                <p:cTn id="66" presetID="55" presetClass="entr" presetSubtype="0" fill="hold" grpId="0" nodeType="afterEffect">
                                  <p:stCondLst>
                                    <p:cond delay="0"/>
                                  </p:stCondLst>
                                  <p:childTnLst>
                                    <p:set>
                                      <p:cBhvr>
                                        <p:cTn id="67" dur="1" fill="hold">
                                          <p:stCondLst>
                                            <p:cond delay="0"/>
                                          </p:stCondLst>
                                        </p:cTn>
                                        <p:tgtEl>
                                          <p:spTgt spid="29">
                                            <p:txEl>
                                              <p:pRg st="0" end="0"/>
                                            </p:txEl>
                                          </p:spTgt>
                                        </p:tgtEl>
                                        <p:attrNameLst>
                                          <p:attrName>style.visibility</p:attrName>
                                        </p:attrNameLst>
                                      </p:cBhvr>
                                      <p:to>
                                        <p:strVal val="visible"/>
                                      </p:to>
                                    </p:set>
                                    <p:anim calcmode="lin" valueType="num">
                                      <p:cBhvr>
                                        <p:cTn id="68" dur="1000" fill="hold"/>
                                        <p:tgtEl>
                                          <p:spTgt spid="29">
                                            <p:txEl>
                                              <p:pRg st="0" end="0"/>
                                            </p:txEl>
                                          </p:spTgt>
                                        </p:tgtEl>
                                        <p:attrNameLst>
                                          <p:attrName>ppt_w</p:attrName>
                                        </p:attrNameLst>
                                      </p:cBhvr>
                                      <p:tavLst>
                                        <p:tav tm="0">
                                          <p:val>
                                            <p:strVal val="#ppt_w*0.70"/>
                                          </p:val>
                                        </p:tav>
                                        <p:tav tm="100000">
                                          <p:val>
                                            <p:strVal val="#ppt_w"/>
                                          </p:val>
                                        </p:tav>
                                      </p:tavLst>
                                    </p:anim>
                                    <p:anim calcmode="lin" valueType="num">
                                      <p:cBhvr>
                                        <p:cTn id="69" dur="1000" fill="hold"/>
                                        <p:tgtEl>
                                          <p:spTgt spid="29">
                                            <p:txEl>
                                              <p:pRg st="0" end="0"/>
                                            </p:txEl>
                                          </p:spTgt>
                                        </p:tgtEl>
                                        <p:attrNameLst>
                                          <p:attrName>ppt_h</p:attrName>
                                        </p:attrNameLst>
                                      </p:cBhvr>
                                      <p:tavLst>
                                        <p:tav tm="0">
                                          <p:val>
                                            <p:strVal val="#ppt_h"/>
                                          </p:val>
                                        </p:tav>
                                        <p:tav tm="100000">
                                          <p:val>
                                            <p:strVal val="#ppt_h"/>
                                          </p:val>
                                        </p:tav>
                                      </p:tavLst>
                                    </p:anim>
                                    <p:animEffect transition="in" filter="fade">
                                      <p:cBhvr>
                                        <p:cTn id="70" dur="1000"/>
                                        <p:tgtEl>
                                          <p:spTgt spid="29">
                                            <p:txEl>
                                              <p:pRg st="0" end="0"/>
                                            </p:txEl>
                                          </p:spTgt>
                                        </p:tgtEl>
                                      </p:cBhvr>
                                    </p:animEffect>
                                  </p:childTnLst>
                                </p:cTn>
                              </p:par>
                            </p:childTnLst>
                          </p:cTn>
                        </p:par>
                        <p:par>
                          <p:cTn id="71" fill="hold">
                            <p:stCondLst>
                              <p:cond delay="6000"/>
                            </p:stCondLst>
                            <p:childTnLst>
                              <p:par>
                                <p:cTn id="72" presetID="55" presetClass="entr" presetSubtype="0" fill="hold" grpId="0" nodeType="afterEffect">
                                  <p:stCondLst>
                                    <p:cond delay="0"/>
                                  </p:stCondLst>
                                  <p:childTnLst>
                                    <p:set>
                                      <p:cBhvr>
                                        <p:cTn id="73" dur="1" fill="hold">
                                          <p:stCondLst>
                                            <p:cond delay="0"/>
                                          </p:stCondLst>
                                        </p:cTn>
                                        <p:tgtEl>
                                          <p:spTgt spid="30">
                                            <p:txEl>
                                              <p:pRg st="0" end="0"/>
                                            </p:txEl>
                                          </p:spTgt>
                                        </p:tgtEl>
                                        <p:attrNameLst>
                                          <p:attrName>style.visibility</p:attrName>
                                        </p:attrNameLst>
                                      </p:cBhvr>
                                      <p:to>
                                        <p:strVal val="visible"/>
                                      </p:to>
                                    </p:set>
                                    <p:anim calcmode="lin" valueType="num">
                                      <p:cBhvr>
                                        <p:cTn id="74" dur="1000" fill="hold"/>
                                        <p:tgtEl>
                                          <p:spTgt spid="30">
                                            <p:txEl>
                                              <p:pRg st="0" end="0"/>
                                            </p:txEl>
                                          </p:spTgt>
                                        </p:tgtEl>
                                        <p:attrNameLst>
                                          <p:attrName>ppt_w</p:attrName>
                                        </p:attrNameLst>
                                      </p:cBhvr>
                                      <p:tavLst>
                                        <p:tav tm="0">
                                          <p:val>
                                            <p:strVal val="#ppt_w*0.70"/>
                                          </p:val>
                                        </p:tav>
                                        <p:tav tm="100000">
                                          <p:val>
                                            <p:strVal val="#ppt_w"/>
                                          </p:val>
                                        </p:tav>
                                      </p:tavLst>
                                    </p:anim>
                                    <p:anim calcmode="lin" valueType="num">
                                      <p:cBhvr>
                                        <p:cTn id="75" dur="1000" fill="hold"/>
                                        <p:tgtEl>
                                          <p:spTgt spid="30">
                                            <p:txEl>
                                              <p:pRg st="0" end="0"/>
                                            </p:txEl>
                                          </p:spTgt>
                                        </p:tgtEl>
                                        <p:attrNameLst>
                                          <p:attrName>ppt_h</p:attrName>
                                        </p:attrNameLst>
                                      </p:cBhvr>
                                      <p:tavLst>
                                        <p:tav tm="0">
                                          <p:val>
                                            <p:strVal val="#ppt_h"/>
                                          </p:val>
                                        </p:tav>
                                        <p:tav tm="100000">
                                          <p:val>
                                            <p:strVal val="#ppt_h"/>
                                          </p:val>
                                        </p:tav>
                                      </p:tavLst>
                                    </p:anim>
                                    <p:animEffect transition="in" filter="fade">
                                      <p:cBhvr>
                                        <p:cTn id="76" dur="10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5" grpId="0" animBg="1"/>
      <p:bldP spid="5" grpId="0" animBg="1"/>
      <p:bldP spid="6" grpId="0" animBg="1"/>
      <p:bldP spid="23" grpId="1" animBg="1"/>
      <p:bldP spid="23" grpId="2" animBg="1"/>
      <p:bldP spid="24" grpId="0" build="p" advAuto="0"/>
      <p:bldP spid="27" grpId="0" build="p" advAuto="0"/>
      <p:bldP spid="29" grpId="0" build="p" advAuto="0"/>
      <p:bldP spid="30" grpId="0" build="p" advAuto="0"/>
      <p:bldP spid="32" grpId="0" build="p"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86"/>
          <p:cNvSpPr>
            <a:spLocks/>
          </p:cNvSpPr>
          <p:nvPr/>
        </p:nvSpPr>
        <p:spPr bwMode="gray">
          <a:xfrm rot="18246185" flipV="1">
            <a:off x="1926101" y="3915180"/>
            <a:ext cx="1095225" cy="2127517"/>
          </a:xfrm>
          <a:custGeom>
            <a:avLst/>
            <a:gdLst/>
            <a:ahLst/>
            <a:cxnLst>
              <a:cxn ang="0">
                <a:pos x="451" y="1158"/>
              </a:cxn>
              <a:cxn ang="0">
                <a:pos x="359" y="1072"/>
              </a:cxn>
              <a:cxn ang="0">
                <a:pos x="281" y="983"/>
              </a:cxn>
              <a:cxn ang="0">
                <a:pos x="217" y="896"/>
              </a:cxn>
              <a:cxn ang="0">
                <a:pos x="167" y="814"/>
              </a:cxn>
              <a:cxn ang="0">
                <a:pos x="129" y="743"/>
              </a:cxn>
              <a:cxn ang="0">
                <a:pos x="105" y="689"/>
              </a:cxn>
              <a:cxn ang="0">
                <a:pos x="92" y="654"/>
              </a:cxn>
              <a:cxn ang="0">
                <a:pos x="56" y="518"/>
              </a:cxn>
              <a:cxn ang="0">
                <a:pos x="39" y="396"/>
              </a:cxn>
              <a:cxn ang="0">
                <a:pos x="36" y="294"/>
              </a:cxn>
              <a:cxn ang="0">
                <a:pos x="41" y="212"/>
              </a:cxn>
              <a:cxn ang="0">
                <a:pos x="52" y="151"/>
              </a:cxn>
              <a:cxn ang="0">
                <a:pos x="61" y="114"/>
              </a:cxn>
              <a:cxn ang="0">
                <a:pos x="66" y="101"/>
              </a:cxn>
              <a:cxn ang="0">
                <a:pos x="241" y="0"/>
              </a:cxn>
              <a:cxn ang="0">
                <a:pos x="230" y="200"/>
              </a:cxn>
              <a:cxn ang="0">
                <a:pos x="226" y="208"/>
              </a:cxn>
              <a:cxn ang="0">
                <a:pos x="216" y="231"/>
              </a:cxn>
              <a:cxn ang="0">
                <a:pos x="203" y="272"/>
              </a:cxn>
              <a:cxn ang="0">
                <a:pos x="192" y="332"/>
              </a:cxn>
              <a:cxn ang="0">
                <a:pos x="187" y="413"/>
              </a:cxn>
              <a:cxn ang="0">
                <a:pos x="191" y="516"/>
              </a:cxn>
              <a:cxn ang="0">
                <a:pos x="209" y="638"/>
              </a:cxn>
              <a:cxn ang="0">
                <a:pos x="239" y="751"/>
              </a:cxn>
              <a:cxn ang="0">
                <a:pos x="278" y="854"/>
              </a:cxn>
              <a:cxn ang="0">
                <a:pos x="323" y="946"/>
              </a:cxn>
              <a:cxn ang="0">
                <a:pos x="369" y="1025"/>
              </a:cxn>
              <a:cxn ang="0">
                <a:pos x="414" y="1091"/>
              </a:cxn>
              <a:cxn ang="0">
                <a:pos x="453" y="1142"/>
              </a:cxn>
              <a:cxn ang="0">
                <a:pos x="483" y="1178"/>
              </a:cxn>
              <a:cxn ang="0">
                <a:pos x="500" y="1196"/>
              </a:cxn>
            </a:cxnLst>
            <a:rect l="0" t="0" r="r" b="b"/>
            <a:pathLst>
              <a:path w="501" h="1198">
                <a:moveTo>
                  <a:pt x="501" y="1198"/>
                </a:moveTo>
                <a:lnTo>
                  <a:pt x="451" y="1158"/>
                </a:lnTo>
                <a:lnTo>
                  <a:pt x="403" y="1115"/>
                </a:lnTo>
                <a:lnTo>
                  <a:pt x="359" y="1072"/>
                </a:lnTo>
                <a:lnTo>
                  <a:pt x="318" y="1027"/>
                </a:lnTo>
                <a:lnTo>
                  <a:pt x="281" y="983"/>
                </a:lnTo>
                <a:lnTo>
                  <a:pt x="248" y="938"/>
                </a:lnTo>
                <a:lnTo>
                  <a:pt x="217" y="896"/>
                </a:lnTo>
                <a:lnTo>
                  <a:pt x="190" y="853"/>
                </a:lnTo>
                <a:lnTo>
                  <a:pt x="167" y="814"/>
                </a:lnTo>
                <a:lnTo>
                  <a:pt x="147" y="777"/>
                </a:lnTo>
                <a:lnTo>
                  <a:pt x="129" y="743"/>
                </a:lnTo>
                <a:lnTo>
                  <a:pt x="115" y="714"/>
                </a:lnTo>
                <a:lnTo>
                  <a:pt x="105" y="689"/>
                </a:lnTo>
                <a:lnTo>
                  <a:pt x="97" y="669"/>
                </a:lnTo>
                <a:lnTo>
                  <a:pt x="92" y="654"/>
                </a:lnTo>
                <a:lnTo>
                  <a:pt x="71" y="583"/>
                </a:lnTo>
                <a:lnTo>
                  <a:pt x="56" y="518"/>
                </a:lnTo>
                <a:lnTo>
                  <a:pt x="45" y="454"/>
                </a:lnTo>
                <a:lnTo>
                  <a:pt x="39" y="396"/>
                </a:lnTo>
                <a:lnTo>
                  <a:pt x="36" y="343"/>
                </a:lnTo>
                <a:lnTo>
                  <a:pt x="36" y="294"/>
                </a:lnTo>
                <a:lnTo>
                  <a:pt x="37" y="251"/>
                </a:lnTo>
                <a:lnTo>
                  <a:pt x="41" y="212"/>
                </a:lnTo>
                <a:lnTo>
                  <a:pt x="46" y="180"/>
                </a:lnTo>
                <a:lnTo>
                  <a:pt x="52" y="151"/>
                </a:lnTo>
                <a:lnTo>
                  <a:pt x="57" y="129"/>
                </a:lnTo>
                <a:lnTo>
                  <a:pt x="61" y="114"/>
                </a:lnTo>
                <a:lnTo>
                  <a:pt x="65" y="105"/>
                </a:lnTo>
                <a:lnTo>
                  <a:pt x="66" y="101"/>
                </a:lnTo>
                <a:lnTo>
                  <a:pt x="0" y="63"/>
                </a:lnTo>
                <a:lnTo>
                  <a:pt x="241" y="0"/>
                </a:lnTo>
                <a:lnTo>
                  <a:pt x="306" y="245"/>
                </a:lnTo>
                <a:lnTo>
                  <a:pt x="230" y="200"/>
                </a:lnTo>
                <a:lnTo>
                  <a:pt x="229" y="203"/>
                </a:lnTo>
                <a:lnTo>
                  <a:pt x="226" y="208"/>
                </a:lnTo>
                <a:lnTo>
                  <a:pt x="221" y="217"/>
                </a:lnTo>
                <a:lnTo>
                  <a:pt x="216" y="231"/>
                </a:lnTo>
                <a:lnTo>
                  <a:pt x="209" y="249"/>
                </a:lnTo>
                <a:lnTo>
                  <a:pt x="203" y="272"/>
                </a:lnTo>
                <a:lnTo>
                  <a:pt x="196" y="300"/>
                </a:lnTo>
                <a:lnTo>
                  <a:pt x="192" y="332"/>
                </a:lnTo>
                <a:lnTo>
                  <a:pt x="189" y="369"/>
                </a:lnTo>
                <a:lnTo>
                  <a:pt x="187" y="413"/>
                </a:lnTo>
                <a:lnTo>
                  <a:pt x="187" y="462"/>
                </a:lnTo>
                <a:lnTo>
                  <a:pt x="191" y="516"/>
                </a:lnTo>
                <a:lnTo>
                  <a:pt x="199" y="578"/>
                </a:lnTo>
                <a:lnTo>
                  <a:pt x="209" y="638"/>
                </a:lnTo>
                <a:lnTo>
                  <a:pt x="222" y="696"/>
                </a:lnTo>
                <a:lnTo>
                  <a:pt x="239" y="751"/>
                </a:lnTo>
                <a:lnTo>
                  <a:pt x="257" y="804"/>
                </a:lnTo>
                <a:lnTo>
                  <a:pt x="278" y="854"/>
                </a:lnTo>
                <a:lnTo>
                  <a:pt x="300" y="901"/>
                </a:lnTo>
                <a:lnTo>
                  <a:pt x="323" y="946"/>
                </a:lnTo>
                <a:lnTo>
                  <a:pt x="346" y="987"/>
                </a:lnTo>
                <a:lnTo>
                  <a:pt x="369" y="1025"/>
                </a:lnTo>
                <a:lnTo>
                  <a:pt x="392" y="1060"/>
                </a:lnTo>
                <a:lnTo>
                  <a:pt x="414" y="1091"/>
                </a:lnTo>
                <a:lnTo>
                  <a:pt x="434" y="1119"/>
                </a:lnTo>
                <a:lnTo>
                  <a:pt x="453" y="1142"/>
                </a:lnTo>
                <a:lnTo>
                  <a:pt x="469" y="1161"/>
                </a:lnTo>
                <a:lnTo>
                  <a:pt x="483" y="1178"/>
                </a:lnTo>
                <a:lnTo>
                  <a:pt x="493" y="1189"/>
                </a:lnTo>
                <a:lnTo>
                  <a:pt x="500" y="1196"/>
                </a:lnTo>
                <a:lnTo>
                  <a:pt x="501" y="1198"/>
                </a:lnTo>
                <a:close/>
              </a:path>
            </a:pathLst>
          </a:custGeom>
          <a:gradFill rotWithShape="1">
            <a:gsLst>
              <a:gs pos="0">
                <a:srgbClr val="33CCCC"/>
              </a:gs>
              <a:gs pos="100000">
                <a:srgbClr val="008080"/>
              </a:gs>
            </a:gsLst>
            <a:lin ang="5400000" scaled="1"/>
          </a:gradFill>
          <a:ln w="0">
            <a:noFill/>
            <a:prstDash val="solid"/>
            <a:round/>
            <a:headEnd/>
            <a:tailEnd/>
          </a:ln>
          <a:effectLst>
            <a:outerShdw dist="107763" dir="2700000" algn="ctr" rotWithShape="0">
              <a:srgbClr val="B2B2B2">
                <a:alpha val="50000"/>
              </a:srgbClr>
            </a:outerShdw>
          </a:effectLst>
        </p:spPr>
        <p:txBody>
          <a:bodyPr/>
          <a:lstStyle/>
          <a:p>
            <a:pPr>
              <a:defRPr/>
            </a:pPr>
            <a:endParaRPr lang="fr-FR"/>
          </a:p>
        </p:txBody>
      </p:sp>
      <p:graphicFrame>
        <p:nvGraphicFramePr>
          <p:cNvPr id="5" name="Diagramme 4"/>
          <p:cNvGraphicFramePr/>
          <p:nvPr/>
        </p:nvGraphicFramePr>
        <p:xfrm>
          <a:off x="3786182" y="1571636"/>
          <a:ext cx="3500462" cy="2857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Diagramme 5"/>
          <p:cNvGraphicFramePr/>
          <p:nvPr/>
        </p:nvGraphicFramePr>
        <p:xfrm>
          <a:off x="3762412" y="4143380"/>
          <a:ext cx="3524232" cy="207167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AutoShape 3"/>
          <p:cNvSpPr>
            <a:spLocks noChangeArrowheads="1"/>
          </p:cNvSpPr>
          <p:nvPr/>
        </p:nvSpPr>
        <p:spPr bwMode="auto">
          <a:xfrm>
            <a:off x="1142976" y="2786058"/>
            <a:ext cx="1785950" cy="1000132"/>
          </a:xfrm>
          <a:prstGeom prst="roundRect">
            <a:avLst>
              <a:gd name="adj" fmla="val 16667"/>
            </a:avLst>
          </a:prstGeom>
          <a:gradFill rotWithShape="0">
            <a:gsLst>
              <a:gs pos="0">
                <a:srgbClr val="4BACC6"/>
              </a:gs>
              <a:gs pos="100000">
                <a:srgbClr val="308298"/>
              </a:gs>
            </a:gsLst>
            <a:path path="shape">
              <a:fillToRect l="50000" t="50000" r="50000" b="50000"/>
            </a:path>
          </a:gradFill>
          <a:ln>
            <a:noFill/>
          </a:ln>
          <a:effectLst>
            <a:outerShdw dist="28398" dir="3806097" algn="ctr" rotWithShape="0">
              <a:srgbClr val="205867"/>
            </a:outerShdw>
          </a:effectLst>
          <a:extLst>
            <a:ext uri="{91240B29-F687-4F45-9708-019B960494DF}">
              <a14:hiddenLine xmlns:a14="http://schemas.microsoft.com/office/drawing/2010/main" xmlns="" w="0">
                <a:solidFill>
                  <a:srgbClr val="000000"/>
                </a:solidFill>
                <a:round/>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a:r>
              <a:rPr lang="fr-FR" sz="2000" b="1" dirty="0" smtClean="0">
                <a:solidFill>
                  <a:schemeClr val="bg1"/>
                </a:solidFill>
              </a:rPr>
              <a:t>Les plateformes SMA</a:t>
            </a:r>
            <a:endParaRPr lang="fr-FR" sz="2000" b="1" dirty="0">
              <a:solidFill>
                <a:schemeClr val="bg1"/>
              </a:solidFill>
            </a:endParaRPr>
          </a:p>
        </p:txBody>
      </p:sp>
      <p:pic>
        <p:nvPicPr>
          <p:cNvPr id="7" name="Picture 2"/>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4572000" y="64291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9"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0" name="TextBox 7"/>
          <p:cNvSpPr txBox="1"/>
          <p:nvPr/>
        </p:nvSpPr>
        <p:spPr>
          <a:xfrm flipH="1">
            <a:off x="5072066" y="71435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1"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2"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3" name="Picture 2"/>
          <p:cNvPicPr>
            <a:picLocks noChangeAspect="1" noChangeArrowheads="1"/>
          </p:cNvPicPr>
          <p:nvPr/>
        </p:nvPicPr>
        <p:blipFill>
          <a:blip r:embed="rId13" cstate="print">
            <a:extLst>
              <a:ext uri="{BEBA8EAE-BF5A-486C-A8C5-ECC9F3942E4B}">
                <a14:imgProps xmlns:a14="http://schemas.microsoft.com/office/drawing/2010/main" xmlns="">
                  <a14:imgLayer r:embed="rId14">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4" descr="C:\Users\bouna\Desktop\1434474590.jpeg.png"/>
          <p:cNvPicPr>
            <a:picLocks noChangeAspect="1" noChangeArrowheads="1"/>
          </p:cNvPicPr>
          <p:nvPr/>
        </p:nvPicPr>
        <p:blipFill>
          <a:blip r:embed="rId15"/>
          <a:srcRect/>
          <a:stretch>
            <a:fillRect/>
          </a:stretch>
        </p:blipFill>
        <p:spPr bwMode="auto">
          <a:xfrm>
            <a:off x="1214415" y="-24"/>
            <a:ext cx="928693" cy="1071570"/>
          </a:xfrm>
          <a:prstGeom prst="ellipse">
            <a:avLst/>
          </a:prstGeom>
          <a:ln>
            <a:noFill/>
          </a:ln>
          <a:effectLst>
            <a:softEdge rad="112500"/>
          </a:effectLst>
        </p:spPr>
      </p:pic>
      <p:pic>
        <p:nvPicPr>
          <p:cNvPr id="15" name="Picture 2" descr="C:\Users\bouna\Desktop\eclipse_icon_by_flosweb.png"/>
          <p:cNvPicPr>
            <a:picLocks noChangeAspect="1" noChangeArrowheads="1"/>
          </p:cNvPicPr>
          <p:nvPr/>
        </p:nvPicPr>
        <p:blipFill>
          <a:blip r:embed="rId16" cstate="print"/>
          <a:srcRect/>
          <a:stretch>
            <a:fillRect/>
          </a:stretch>
        </p:blipFill>
        <p:spPr bwMode="auto">
          <a:xfrm>
            <a:off x="-32" y="285705"/>
            <a:ext cx="571504" cy="642965"/>
          </a:xfrm>
          <a:prstGeom prst="rect">
            <a:avLst/>
          </a:prstGeom>
          <a:noFill/>
        </p:spPr>
      </p:pic>
      <p:pic>
        <p:nvPicPr>
          <p:cNvPr id="16" name="Picture 2"/>
          <p:cNvPicPr>
            <a:picLocks noChangeAspect="1"/>
          </p:cNvPicPr>
          <p:nvPr/>
        </p:nvPicPr>
        <p:blipFill>
          <a:blip r:embed="rId17"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7"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8"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9"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20" name="Connecteur droit 19"/>
          <p:cNvCxnSpPr/>
          <p:nvPr/>
        </p:nvCxnSpPr>
        <p:spPr>
          <a:xfrm>
            <a:off x="6072198" y="928670"/>
            <a:ext cx="302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0" y="998520"/>
            <a:ext cx="424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Espace réservé de la date 24"/>
          <p:cNvSpPr>
            <a:spLocks noGrp="1"/>
          </p:cNvSpPr>
          <p:nvPr>
            <p:ph type="dt" sz="half" idx="10"/>
          </p:nvPr>
        </p:nvSpPr>
        <p:spPr/>
        <p:txBody>
          <a:bodyPr/>
          <a:lstStyle/>
          <a:p>
            <a:fld id="{F77F299C-5ED4-40A3-86DD-3824AA21D789}" type="datetime1">
              <a:rPr lang="fr-FR" smtClean="0"/>
              <a:pPr/>
              <a:t>19/06/2016</a:t>
            </a:fld>
            <a:endParaRPr lang="fr-BE"/>
          </a:p>
        </p:txBody>
      </p:sp>
      <p:sp>
        <p:nvSpPr>
          <p:cNvPr id="26" name="Espace réservé du numéro de diapositive 25"/>
          <p:cNvSpPr>
            <a:spLocks noGrp="1"/>
          </p:cNvSpPr>
          <p:nvPr>
            <p:ph type="sldNum" sz="quarter" idx="12"/>
          </p:nvPr>
        </p:nvSpPr>
        <p:spPr/>
        <p:txBody>
          <a:bodyPr/>
          <a:lstStyle/>
          <a:p>
            <a:fld id="{CF4668DC-857F-487D-BFFA-8C0CA5037977}" type="slidenum">
              <a:rPr lang="fr-BE" smtClean="0"/>
              <a:pPr/>
              <a:t>29</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14678" y="3929066"/>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9"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786182" y="5929331"/>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2" name="TextBox 7"/>
          <p:cNvSpPr txBox="1"/>
          <p:nvPr/>
        </p:nvSpPr>
        <p:spPr>
          <a:xfrm flipH="1">
            <a:off x="3714744" y="3929066"/>
            <a:ext cx="3508512"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4" name="TextBox 7"/>
          <p:cNvSpPr txBox="1"/>
          <p:nvPr/>
        </p:nvSpPr>
        <p:spPr>
          <a:xfrm flipH="1">
            <a:off x="4219566" y="5072074"/>
            <a:ext cx="4067210" cy="276999"/>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5" name="TextBox 7"/>
          <p:cNvSpPr txBox="1"/>
          <p:nvPr/>
        </p:nvSpPr>
        <p:spPr>
          <a:xfrm flipH="1">
            <a:off x="4500562" y="5929330"/>
            <a:ext cx="3508512" cy="461665"/>
          </a:xfrm>
          <a:prstGeom prst="rect">
            <a:avLst/>
          </a:prstGeom>
          <a:noFill/>
        </p:spPr>
        <p:txBody>
          <a:bodyPr wrap="square" rtlCol="0">
            <a:spAutoFit/>
          </a:bodyPr>
          <a:lstStyle/>
          <a:p>
            <a:r>
              <a:rPr lang="en-US" sz="1200" b="1" dirty="0" smtClean="0">
                <a:latin typeface="Corbel" pitchFamily="34" charset="0"/>
              </a:rPr>
              <a:t>Conclusion &amp;</a:t>
            </a:r>
          </a:p>
          <a:p>
            <a:r>
              <a:rPr lang="en-US" sz="1200" b="1" dirty="0" smtClean="0">
                <a:latin typeface="Corbel" pitchFamily="34" charset="0"/>
              </a:rPr>
              <a:t> perspectives</a:t>
            </a:r>
            <a:endParaRPr lang="en-US" sz="1200" b="1" dirty="0">
              <a:latin typeface="Corbel" pitchFamily="34" charset="0"/>
            </a:endParaRPr>
          </a:p>
        </p:txBody>
      </p:sp>
      <p:pic>
        <p:nvPicPr>
          <p:cNvPr id="17" name="Picture 2"/>
          <p:cNvPicPr>
            <a:picLocks noChangeAspect="1" noChangeArrowheads="1"/>
          </p:cNvPicPr>
          <p:nvPr/>
        </p:nvPicPr>
        <p:blipFill>
          <a:blip r:embed="rId5"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3357554" y="4929199"/>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descr="C:\Users\bouna\Desktop\1434474590.jpeg.png"/>
          <p:cNvPicPr>
            <a:picLocks noChangeAspect="1" noChangeArrowheads="1"/>
          </p:cNvPicPr>
          <p:nvPr/>
        </p:nvPicPr>
        <p:blipFill>
          <a:blip r:embed="rId10"/>
          <a:srcRect/>
          <a:stretch>
            <a:fillRect/>
          </a:stretch>
        </p:blipFill>
        <p:spPr bwMode="auto">
          <a:xfrm>
            <a:off x="1500166" y="1500174"/>
            <a:ext cx="928693" cy="1071570"/>
          </a:xfrm>
          <a:prstGeom prst="ellipse">
            <a:avLst/>
          </a:prstGeom>
          <a:ln>
            <a:noFill/>
          </a:ln>
          <a:effectLst>
            <a:softEdge rad="112500"/>
          </a:effectLst>
        </p:spPr>
      </p:pic>
      <p:pic>
        <p:nvPicPr>
          <p:cNvPr id="22" name="Picture 2" descr="C:\Users\bouna\Desktop\eclipse_icon_by_flosweb.png"/>
          <p:cNvPicPr>
            <a:picLocks noChangeAspect="1" noChangeArrowheads="1"/>
          </p:cNvPicPr>
          <p:nvPr/>
        </p:nvPicPr>
        <p:blipFill>
          <a:blip r:embed="rId11" cstate="print"/>
          <a:srcRect/>
          <a:stretch>
            <a:fillRect/>
          </a:stretch>
        </p:blipFill>
        <p:spPr bwMode="auto">
          <a:xfrm>
            <a:off x="500034" y="1214392"/>
            <a:ext cx="571504" cy="642965"/>
          </a:xfrm>
          <a:prstGeom prst="rect">
            <a:avLst/>
          </a:prstGeom>
          <a:noFill/>
        </p:spPr>
      </p:pic>
      <p:pic>
        <p:nvPicPr>
          <p:cNvPr id="23"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571736" y="2857497"/>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0" name="TextBox 7"/>
          <p:cNvSpPr txBox="1"/>
          <p:nvPr/>
        </p:nvSpPr>
        <p:spPr>
          <a:xfrm flipH="1">
            <a:off x="1357290" y="1357298"/>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24" name="TextBox 7"/>
          <p:cNvSpPr txBox="1"/>
          <p:nvPr/>
        </p:nvSpPr>
        <p:spPr>
          <a:xfrm flipH="1">
            <a:off x="2428860" y="1928802"/>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1" name="TextBox 7"/>
          <p:cNvSpPr txBox="1"/>
          <p:nvPr/>
        </p:nvSpPr>
        <p:spPr>
          <a:xfrm flipH="1">
            <a:off x="3214678" y="3000372"/>
            <a:ext cx="3508512"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26" name="Connecteur droit 25"/>
          <p:cNvCxnSpPr/>
          <p:nvPr/>
        </p:nvCxnSpPr>
        <p:spPr>
          <a:xfrm>
            <a:off x="1872032" y="928670"/>
            <a:ext cx="7272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Espace réservé du contenu 2"/>
          <p:cNvSpPr>
            <a:spLocks noGrp="1"/>
          </p:cNvSpPr>
          <p:nvPr>
            <p:ph idx="1"/>
          </p:nvPr>
        </p:nvSpPr>
        <p:spPr>
          <a:xfrm>
            <a:off x="357158" y="1617681"/>
            <a:ext cx="8229600" cy="4525963"/>
          </a:xfrm>
          <a:effectLst/>
        </p:spPr>
        <p:txBody>
          <a:bodyPr>
            <a:normAutofit fontScale="70000" lnSpcReduction="20000"/>
          </a:bodyPr>
          <a:lstStyle/>
          <a:p>
            <a:pPr algn="just">
              <a:buFont typeface="Wingdings" pitchFamily="2" charset="2"/>
              <a:buChar char="Ø"/>
            </a:pPr>
            <a:r>
              <a:rPr lang="fr-FR" b="1" dirty="0" smtClean="0">
                <a:solidFill>
                  <a:srgbClr val="0070C0"/>
                </a:solidFill>
              </a:rPr>
              <a:t>De nos jours, l’énergie électrique est indispensable,  non seulement pour la vie quotidienne de chacun mais, également, pour l’économie des pays. </a:t>
            </a:r>
          </a:p>
          <a:p>
            <a:pPr algn="just">
              <a:buFont typeface="Wingdings" pitchFamily="2" charset="2"/>
              <a:buChar char="Ø"/>
            </a:pPr>
            <a:endParaRPr lang="fr-FR" b="1" dirty="0" smtClean="0">
              <a:solidFill>
                <a:srgbClr val="0070C0"/>
              </a:solidFill>
            </a:endParaRPr>
          </a:p>
          <a:p>
            <a:pPr algn="just">
              <a:buFont typeface="Wingdings" pitchFamily="2" charset="2"/>
              <a:buChar char="Ø"/>
            </a:pPr>
            <a:r>
              <a:rPr lang="fr-FR" b="1" dirty="0" smtClean="0">
                <a:solidFill>
                  <a:srgbClr val="0070C0"/>
                </a:solidFill>
              </a:rPr>
              <a:t>En effet, les moindres pannes électriques ont des conséquences économiques et sociétales considérables. </a:t>
            </a:r>
          </a:p>
          <a:p>
            <a:pPr algn="just">
              <a:buFont typeface="Wingdings" pitchFamily="2" charset="2"/>
              <a:buChar char="Ø"/>
            </a:pPr>
            <a:endParaRPr lang="fr-FR" b="1" dirty="0" smtClean="0">
              <a:solidFill>
                <a:srgbClr val="0070C0"/>
              </a:solidFill>
            </a:endParaRPr>
          </a:p>
          <a:p>
            <a:pPr algn="just">
              <a:buFont typeface="Wingdings" pitchFamily="2" charset="2"/>
              <a:buChar char="Ø"/>
            </a:pPr>
            <a:r>
              <a:rPr lang="fr-FR" b="1" dirty="0" smtClean="0">
                <a:solidFill>
                  <a:srgbClr val="0070C0"/>
                </a:solidFill>
              </a:rPr>
              <a:t>Ainsi la nécessité d’avoir des réseaux électriques fiables qualitativement et  économiquement est un enjeu de plus en plus important </a:t>
            </a:r>
          </a:p>
          <a:p>
            <a:pPr algn="just">
              <a:buFont typeface="Wingdings" pitchFamily="2" charset="2"/>
              <a:buChar char="Ø"/>
            </a:pPr>
            <a:endParaRPr lang="fr-FR" b="1" dirty="0" smtClean="0">
              <a:solidFill>
                <a:srgbClr val="0070C0"/>
              </a:solidFill>
            </a:endParaRPr>
          </a:p>
          <a:p>
            <a:pPr algn="just">
              <a:buFont typeface="Wingdings" pitchFamily="2" charset="2"/>
              <a:buChar char="Ø"/>
            </a:pPr>
            <a:r>
              <a:rPr lang="fr-FR" b="1" dirty="0" smtClean="0">
                <a:solidFill>
                  <a:srgbClr val="0070C0"/>
                </a:solidFill>
              </a:rPr>
              <a:t>Pour cela, le réseau électrique doit répondre à trois exigences essentiels : stabilité, économie et surtout continuité du service. </a:t>
            </a:r>
          </a:p>
          <a:p>
            <a:pPr algn="just"/>
            <a:endParaRPr lang="fr-FR" b="1" dirty="0" smtClean="0">
              <a:solidFill>
                <a:srgbClr val="0070C0"/>
              </a:solidFill>
            </a:endParaRPr>
          </a:p>
          <a:p>
            <a:endParaRPr lang="fr-FR" dirty="0"/>
          </a:p>
        </p:txBody>
      </p:sp>
      <p:sp>
        <p:nvSpPr>
          <p:cNvPr id="21" name="Espace réservé de la date 20"/>
          <p:cNvSpPr>
            <a:spLocks noGrp="1"/>
          </p:cNvSpPr>
          <p:nvPr>
            <p:ph type="dt" sz="half" idx="10"/>
          </p:nvPr>
        </p:nvSpPr>
        <p:spPr/>
        <p:txBody>
          <a:bodyPr/>
          <a:lstStyle/>
          <a:p>
            <a:fld id="{00E6EFE8-9E38-4898-A95D-4306FE012B29}" type="datetime1">
              <a:rPr lang="fr-FR" smtClean="0"/>
              <a:pPr/>
              <a:t>19/06/2016</a:t>
            </a:fld>
            <a:endParaRPr lang="fr-BE"/>
          </a:p>
        </p:txBody>
      </p:sp>
      <p:sp>
        <p:nvSpPr>
          <p:cNvPr id="25" name="Espace réservé du numéro de diapositive 24"/>
          <p:cNvSpPr>
            <a:spLocks noGrp="1"/>
          </p:cNvSpPr>
          <p:nvPr>
            <p:ph type="sldNum" sz="quarter" idx="12"/>
          </p:nvPr>
        </p:nvSpPr>
        <p:spPr/>
        <p:txBody>
          <a:bodyPr/>
          <a:lstStyle/>
          <a:p>
            <a:fld id="{CF4668DC-857F-487D-BFFA-8C0CA5037977}" type="slidenum">
              <a:rPr lang="fr-BE" smtClean="0"/>
              <a:pPr/>
              <a:t>3</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125 0.00324 L -0.05052 -0.16481 " pathEditMode="relative" rAng="0" ptsTypes="AA">
                                      <p:cBhvr>
                                        <p:cTn id="6" dur="1000" fill="hold"/>
                                        <p:tgtEl>
                                          <p:spTgt spid="22"/>
                                        </p:tgtEl>
                                        <p:attrNameLst>
                                          <p:attrName>ppt_x</p:attrName>
                                          <p:attrName>ppt_y</p:attrName>
                                        </p:attrNameLst>
                                      </p:cBhvr>
                                      <p:rCtr x="-32" y="-84"/>
                                    </p:animMotion>
                                  </p:childTnLst>
                                </p:cTn>
                              </p:par>
                              <p:par>
                                <p:cTn id="7" presetID="0" presetClass="path" presetSubtype="0" accel="50000" decel="50000" fill="hold" grpId="0" nodeType="withEffect">
                                  <p:stCondLst>
                                    <p:cond delay="0"/>
                                  </p:stCondLst>
                                  <p:childTnLst>
                                    <p:animMotion origin="layout" path="M 0.03195 0.00671 L -0.08611 -0.16135 " pathEditMode="relative" rAng="0" ptsTypes="AA">
                                      <p:cBhvr>
                                        <p:cTn id="8" dur="1000" fill="hold"/>
                                        <p:tgtEl>
                                          <p:spTgt spid="10"/>
                                        </p:tgtEl>
                                        <p:attrNameLst>
                                          <p:attrName>ppt_x</p:attrName>
                                          <p:attrName>ppt_y</p:attrName>
                                        </p:attrNameLst>
                                      </p:cBhvr>
                                      <p:rCtr x="-59" y="-84"/>
                                    </p:animMotion>
                                  </p:childTnLst>
                                </p:cTn>
                              </p:par>
                              <p:par>
                                <p:cTn id="9" presetID="0" presetClass="path" presetSubtype="0" accel="50000" decel="50000" fill="hold" nodeType="withEffect">
                                  <p:stCondLst>
                                    <p:cond delay="0"/>
                                  </p:stCondLst>
                                  <p:childTnLst>
                                    <p:animMotion origin="layout" path="M -0.02413 0.00393 L -0.02413 -0.23773 " pathEditMode="relative" rAng="0" ptsTypes="AA">
                                      <p:cBhvr>
                                        <p:cTn id="10" dur="1000" fill="hold"/>
                                        <p:tgtEl>
                                          <p:spTgt spid="1028"/>
                                        </p:tgtEl>
                                        <p:attrNameLst>
                                          <p:attrName>ppt_x</p:attrName>
                                          <p:attrName>ppt_y</p:attrName>
                                        </p:attrNameLst>
                                      </p:cBhvr>
                                      <p:rCtr x="0" y="-121"/>
                                    </p:animMotion>
                                  </p:childTnLst>
                                </p:cTn>
                              </p:par>
                              <p:par>
                                <p:cTn id="11" presetID="0" presetClass="path" presetSubtype="0" accel="50000" decel="50000" fill="hold" nodeType="withEffect">
                                  <p:stCondLst>
                                    <p:cond delay="0"/>
                                  </p:stCondLst>
                                  <p:childTnLst>
                                    <p:animMotion origin="layout" path="M -0.0559 -0.03379 L -0.0559 -0.25416 " pathEditMode="relative" rAng="0" ptsTypes="AA">
                                      <p:cBhvr>
                                        <p:cTn id="12" dur="1000" fill="hold"/>
                                        <p:tgtEl>
                                          <p:spTgt spid="24"/>
                                        </p:tgtEl>
                                        <p:attrNameLst>
                                          <p:attrName>ppt_x</p:attrName>
                                          <p:attrName>ppt_y</p:attrName>
                                        </p:attrNameLst>
                                      </p:cBhvr>
                                      <p:rCtr x="0" y="-110"/>
                                    </p:animMotion>
                                  </p:childTnLst>
                                </p:cTn>
                              </p:par>
                              <p:par>
                                <p:cTn id="13" presetID="0" presetClass="path" presetSubtype="0" accel="50000" decel="50000" fill="hold" nodeType="withEffect">
                                  <p:stCondLst>
                                    <p:cond delay="0"/>
                                  </p:stCondLst>
                                  <p:childTnLst>
                                    <p:animMotion origin="layout" path="M -0.06458 0.01528 L 0.04566 -0.39422 " pathEditMode="relative" rAng="0" ptsTypes="AA">
                                      <p:cBhvr>
                                        <p:cTn id="14" dur="1000" fill="hold"/>
                                        <p:tgtEl>
                                          <p:spTgt spid="23"/>
                                        </p:tgtEl>
                                        <p:attrNameLst>
                                          <p:attrName>ppt_x</p:attrName>
                                          <p:attrName>ppt_y</p:attrName>
                                        </p:attrNameLst>
                                      </p:cBhvr>
                                      <p:rCtr x="55" y="-205"/>
                                    </p:animMotion>
                                  </p:childTnLst>
                                </p:cTn>
                              </p:par>
                              <p:par>
                                <p:cTn id="15" presetID="0" presetClass="path" presetSubtype="0" accel="50000" decel="50000" fill="hold" nodeType="withEffect">
                                  <p:stCondLst>
                                    <p:cond delay="0"/>
                                  </p:stCondLst>
                                  <p:childTnLst>
                                    <p:animMotion origin="layout" path="M 0.004 -0.01991 L 0.01979 -0.39792 " pathEditMode="relative" rAng="0" ptsTypes="AA">
                                      <p:cBhvr>
                                        <p:cTn id="16" dur="1000" fill="hold"/>
                                        <p:tgtEl>
                                          <p:spTgt spid="11"/>
                                        </p:tgtEl>
                                        <p:attrNameLst>
                                          <p:attrName>ppt_x</p:attrName>
                                          <p:attrName>ppt_y</p:attrName>
                                        </p:attrNameLst>
                                      </p:cBhvr>
                                      <p:rCtr x="8" y="-189"/>
                                    </p:animMotion>
                                  </p:childTnLst>
                                </p:cTn>
                              </p:par>
                              <p:par>
                                <p:cTn id="17" presetID="0" presetClass="path" presetSubtype="0" accel="50000" decel="50000" fill="hold" nodeType="withEffect">
                                  <p:stCondLst>
                                    <p:cond delay="0"/>
                                  </p:stCondLst>
                                  <p:childTnLst>
                                    <p:animMotion origin="layout" path="M -0.12274 0.01135 L 0.15278 -0.54514 " pathEditMode="relative" rAng="0" ptsTypes="AA">
                                      <p:cBhvr>
                                        <p:cTn id="18" dur="1000" fill="hold"/>
                                        <p:tgtEl>
                                          <p:spTgt spid="7"/>
                                        </p:tgtEl>
                                        <p:attrNameLst>
                                          <p:attrName>ppt_x</p:attrName>
                                          <p:attrName>ppt_y</p:attrName>
                                        </p:attrNameLst>
                                      </p:cBhvr>
                                      <p:rCtr x="138" y="-278"/>
                                    </p:animMotion>
                                  </p:childTnLst>
                                </p:cTn>
                              </p:par>
                              <p:par>
                                <p:cTn id="19" presetID="0" presetClass="path" presetSubtype="0" accel="50000" decel="50000" fill="hold" nodeType="withEffect">
                                  <p:stCondLst>
                                    <p:cond delay="0"/>
                                  </p:stCondLst>
                                  <p:childTnLst>
                                    <p:animMotion origin="layout" path="M 0.14618 -0.03148 L 0.14618 -0.54606 " pathEditMode="relative" rAng="0" ptsTypes="AA">
                                      <p:cBhvr>
                                        <p:cTn id="20" dur="1000" fill="hold"/>
                                        <p:tgtEl>
                                          <p:spTgt spid="12"/>
                                        </p:tgtEl>
                                        <p:attrNameLst>
                                          <p:attrName>ppt_x</p:attrName>
                                          <p:attrName>ppt_y</p:attrName>
                                        </p:attrNameLst>
                                      </p:cBhvr>
                                      <p:rCtr x="0" y="-257"/>
                                    </p:animMotion>
                                  </p:childTnLst>
                                </p:cTn>
                              </p:par>
                              <p:par>
                                <p:cTn id="21" presetID="0" presetClass="path" presetSubtype="0" accel="50000" decel="50000" fill="hold" nodeType="withEffect">
                                  <p:stCondLst>
                                    <p:cond delay="0"/>
                                  </p:stCondLst>
                                  <p:childTnLst>
                                    <p:animMotion origin="layout" path="M -0.13906 -3.7037E-7 L 0.27032 -0.69282 " pathEditMode="relative" rAng="0" ptsTypes="AA">
                                      <p:cBhvr>
                                        <p:cTn id="22" dur="1000" fill="hold"/>
                                        <p:tgtEl>
                                          <p:spTgt spid="17"/>
                                        </p:tgtEl>
                                        <p:attrNameLst>
                                          <p:attrName>ppt_x</p:attrName>
                                          <p:attrName>ppt_y</p:attrName>
                                        </p:attrNameLst>
                                      </p:cBhvr>
                                      <p:rCtr x="205" y="-347"/>
                                    </p:animMotion>
                                  </p:childTnLst>
                                </p:cTn>
                              </p:par>
                              <p:par>
                                <p:cTn id="23" presetID="0" presetClass="path" presetSubtype="0" accel="50000" decel="50000" fill="hold" nodeType="withEffect">
                                  <p:stCondLst>
                                    <p:cond delay="0"/>
                                  </p:stCondLst>
                                  <p:childTnLst>
                                    <p:animMotion origin="layout" path="M 0.2573 -0.00995 L 0.24931 -0.69236 " pathEditMode="relative" rAng="0" ptsTypes="AA">
                                      <p:cBhvr>
                                        <p:cTn id="24" dur="1000" fill="hold"/>
                                        <p:tgtEl>
                                          <p:spTgt spid="14"/>
                                        </p:tgtEl>
                                        <p:attrNameLst>
                                          <p:attrName>ppt_x</p:attrName>
                                          <p:attrName>ppt_y</p:attrName>
                                        </p:attrNameLst>
                                      </p:cBhvr>
                                      <p:rCtr x="-4" y="-341"/>
                                    </p:animMotion>
                                  </p:childTnLst>
                                </p:cTn>
                              </p:par>
                              <p:par>
                                <p:cTn id="25" presetID="0" presetClass="path" presetSubtype="0" accel="50000" decel="50000" fill="hold" nodeType="withEffect">
                                  <p:stCondLst>
                                    <p:cond delay="0"/>
                                  </p:stCondLst>
                                  <p:childTnLst>
                                    <p:animMotion origin="layout" path="M -0.07084 0.0044 L 0.40173 -0.83565 " pathEditMode="relative" rAng="0" ptsTypes="AA">
                                      <p:cBhvr>
                                        <p:cTn id="26" dur="1000" fill="hold"/>
                                        <p:tgtEl>
                                          <p:spTgt spid="9"/>
                                        </p:tgtEl>
                                        <p:attrNameLst>
                                          <p:attrName>ppt_x</p:attrName>
                                          <p:attrName>ppt_y</p:attrName>
                                        </p:attrNameLst>
                                      </p:cBhvr>
                                      <p:rCtr x="236" y="-420"/>
                                    </p:animMotion>
                                  </p:childTnLst>
                                </p:cTn>
                              </p:par>
                              <p:par>
                                <p:cTn id="27" presetID="0" presetClass="path" presetSubtype="0" accel="50000" decel="50000" fill="hold" nodeType="withEffect">
                                  <p:stCondLst>
                                    <p:cond delay="0"/>
                                  </p:stCondLst>
                                  <p:childTnLst>
                                    <p:animMotion origin="layout" path="M 0.06788 -0.02477 L 0.38298 -0.82292 " pathEditMode="relative" rAng="0" ptsTypes="AA">
                                      <p:cBhvr>
                                        <p:cTn id="28" dur="1000" fill="hold"/>
                                        <p:tgtEl>
                                          <p:spTgt spid="15"/>
                                        </p:tgtEl>
                                        <p:attrNameLst>
                                          <p:attrName>ppt_x</p:attrName>
                                          <p:attrName>ppt_y</p:attrName>
                                        </p:attrNameLst>
                                      </p:cBhvr>
                                      <p:rCtr x="157" y="-399"/>
                                    </p:animMotion>
                                  </p:childTnLst>
                                </p:cTn>
                              </p:par>
                            </p:childTnLst>
                          </p:cTn>
                        </p:par>
                        <p:par>
                          <p:cTn id="29" fill="hold">
                            <p:stCondLst>
                              <p:cond delay="1000"/>
                            </p:stCondLst>
                            <p:childTnLst>
                              <p:par>
                                <p:cTn id="30" presetID="0" presetClass="path" presetSubtype="0" accel="50000" decel="50000" fill="hold" nodeType="afterEffect">
                                  <p:stCondLst>
                                    <p:cond delay="0"/>
                                  </p:stCondLst>
                                  <p:childTnLst>
                                    <p:animMotion origin="layout" path="M -0.02031 -0.12708 C -0.03108 -0.1294 -0.04184 -0.13171 -0.04618 -0.1294 C -0.05052 -0.12708 -0.04896 -0.11805 -0.04618 -0.11342 C -0.04341 -0.10879 -0.03629 -0.10532 -0.029 -0.10185 " pathEditMode="relative" rAng="0" ptsTypes="aaaA">
                                      <p:cBhvr>
                                        <p:cTn id="31" dur="1000" fill="hold"/>
                                        <p:tgtEl>
                                          <p:spTgt spid="22"/>
                                        </p:tgtEl>
                                        <p:attrNameLst>
                                          <p:attrName>ppt_x</p:attrName>
                                          <p:attrName>ppt_y</p:attrName>
                                        </p:attrNameLst>
                                      </p:cBhvr>
                                      <p:rCtr x="-15" y="10"/>
                                    </p:animMotion>
                                  </p:childTnLst>
                                </p:cTn>
                              </p:par>
                              <p:par>
                                <p:cTn id="32" presetID="0" presetClass="path" presetSubtype="0" accel="50000" decel="50000" fill="hold" grpId="1" nodeType="withEffect">
                                  <p:stCondLst>
                                    <p:cond delay="0"/>
                                  </p:stCondLst>
                                  <p:childTnLst>
                                    <p:animMotion origin="layout" path="M -0.0467 -0.1125 C -0.05746 -0.11482 -0.06822 -0.11713 -0.07256 -0.11482 C -0.0769 -0.1125 -0.07534 -0.10348 -0.07256 -0.09885 C -0.06979 -0.09422 -0.06267 -0.09075 -0.05538 -0.08727 " pathEditMode="relative" rAng="0" ptsTypes="aaaA">
                                      <p:cBhvr>
                                        <p:cTn id="33" dur="1000" fill="hold"/>
                                        <p:tgtEl>
                                          <p:spTgt spid="10"/>
                                        </p:tgtEl>
                                        <p:attrNameLst>
                                          <p:attrName>ppt_x</p:attrName>
                                          <p:attrName>ppt_y</p:attrName>
                                        </p:attrNameLst>
                                      </p:cBhvr>
                                      <p:rCtr x="-15" y="10"/>
                                    </p:animMotion>
                                  </p:childTnLst>
                                </p:cTn>
                              </p:par>
                            </p:childTnLst>
                          </p:cTn>
                        </p:par>
                        <p:par>
                          <p:cTn id="34" fill="hold">
                            <p:stCondLst>
                              <p:cond delay="2000"/>
                            </p:stCondLst>
                            <p:childTnLst>
                              <p:par>
                                <p:cTn id="35" presetID="53" presetClass="entr" presetSubtype="0" fill="hold" grpId="0" nodeType="after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p:cTn id="37"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39" dur="500"/>
                                        <p:tgtEl>
                                          <p:spTgt spid="19">
                                            <p:txEl>
                                              <p:pRg st="0" end="0"/>
                                            </p:txEl>
                                          </p:spTgt>
                                        </p:tgtEl>
                                      </p:cBhvr>
                                    </p:animEffect>
                                  </p:childTnLst>
                                </p:cTn>
                              </p:par>
                            </p:childTnLst>
                          </p:cTn>
                        </p:par>
                        <p:par>
                          <p:cTn id="40" fill="hold">
                            <p:stCondLst>
                              <p:cond delay="2500"/>
                            </p:stCondLst>
                            <p:childTnLst>
                              <p:par>
                                <p:cTn id="41" presetID="53" presetClass="entr" presetSubtype="0" fill="hold" grpId="0" nodeType="afterEffect">
                                  <p:stCondLst>
                                    <p:cond delay="0"/>
                                  </p:stCondLst>
                                  <p:childTnLst>
                                    <p:set>
                                      <p:cBhvr>
                                        <p:cTn id="42" dur="1" fill="hold">
                                          <p:stCondLst>
                                            <p:cond delay="0"/>
                                          </p:stCondLst>
                                        </p:cTn>
                                        <p:tgtEl>
                                          <p:spTgt spid="19">
                                            <p:txEl>
                                              <p:pRg st="2" end="2"/>
                                            </p:txEl>
                                          </p:spTgt>
                                        </p:tgtEl>
                                        <p:attrNameLst>
                                          <p:attrName>style.visibility</p:attrName>
                                        </p:attrNameLst>
                                      </p:cBhvr>
                                      <p:to>
                                        <p:strVal val="visible"/>
                                      </p:to>
                                    </p:set>
                                    <p:anim calcmode="lin" valueType="num">
                                      <p:cBhvr>
                                        <p:cTn id="43" dur="500" fill="hold"/>
                                        <p:tgtEl>
                                          <p:spTgt spid="19">
                                            <p:txEl>
                                              <p:pRg st="2" end="2"/>
                                            </p:txEl>
                                          </p:spTgt>
                                        </p:tgtEl>
                                        <p:attrNameLst>
                                          <p:attrName>ppt_w</p:attrName>
                                        </p:attrNameLst>
                                      </p:cBhvr>
                                      <p:tavLst>
                                        <p:tav tm="0">
                                          <p:val>
                                            <p:fltVal val="0"/>
                                          </p:val>
                                        </p:tav>
                                        <p:tav tm="100000">
                                          <p:val>
                                            <p:strVal val="#ppt_w"/>
                                          </p:val>
                                        </p:tav>
                                      </p:tavLst>
                                    </p:anim>
                                    <p:anim calcmode="lin" valueType="num">
                                      <p:cBhvr>
                                        <p:cTn id="44" dur="500" fill="hold"/>
                                        <p:tgtEl>
                                          <p:spTgt spid="19">
                                            <p:txEl>
                                              <p:pRg st="2" end="2"/>
                                            </p:txEl>
                                          </p:spTgt>
                                        </p:tgtEl>
                                        <p:attrNameLst>
                                          <p:attrName>ppt_h</p:attrName>
                                        </p:attrNameLst>
                                      </p:cBhvr>
                                      <p:tavLst>
                                        <p:tav tm="0">
                                          <p:val>
                                            <p:fltVal val="0"/>
                                          </p:val>
                                        </p:tav>
                                        <p:tav tm="100000">
                                          <p:val>
                                            <p:strVal val="#ppt_h"/>
                                          </p:val>
                                        </p:tav>
                                      </p:tavLst>
                                    </p:anim>
                                    <p:animEffect transition="in" filter="fade">
                                      <p:cBhvr>
                                        <p:cTn id="45" dur="500"/>
                                        <p:tgtEl>
                                          <p:spTgt spid="19">
                                            <p:txEl>
                                              <p:pRg st="2" end="2"/>
                                            </p:txEl>
                                          </p:spTgt>
                                        </p:tgtEl>
                                      </p:cBhvr>
                                    </p:animEffect>
                                  </p:childTnLst>
                                </p:cTn>
                              </p:par>
                            </p:childTnLst>
                          </p:cTn>
                        </p:par>
                        <p:par>
                          <p:cTn id="46" fill="hold">
                            <p:stCondLst>
                              <p:cond delay="3000"/>
                            </p:stCondLst>
                            <p:childTnLst>
                              <p:par>
                                <p:cTn id="47" presetID="53" presetClass="entr" presetSubtype="0" fill="hold" grpId="0" nodeType="afterEffect">
                                  <p:stCondLst>
                                    <p:cond delay="0"/>
                                  </p:stCondLst>
                                  <p:childTnLst>
                                    <p:set>
                                      <p:cBhvr>
                                        <p:cTn id="48" dur="1" fill="hold">
                                          <p:stCondLst>
                                            <p:cond delay="0"/>
                                          </p:stCondLst>
                                        </p:cTn>
                                        <p:tgtEl>
                                          <p:spTgt spid="19">
                                            <p:txEl>
                                              <p:pRg st="4" end="4"/>
                                            </p:txEl>
                                          </p:spTgt>
                                        </p:tgtEl>
                                        <p:attrNameLst>
                                          <p:attrName>style.visibility</p:attrName>
                                        </p:attrNameLst>
                                      </p:cBhvr>
                                      <p:to>
                                        <p:strVal val="visible"/>
                                      </p:to>
                                    </p:set>
                                    <p:anim calcmode="lin" valueType="num">
                                      <p:cBhvr>
                                        <p:cTn id="49" dur="500" fill="hold"/>
                                        <p:tgtEl>
                                          <p:spTgt spid="19">
                                            <p:txEl>
                                              <p:pRg st="4" end="4"/>
                                            </p:txEl>
                                          </p:spTgt>
                                        </p:tgtEl>
                                        <p:attrNameLst>
                                          <p:attrName>ppt_w</p:attrName>
                                        </p:attrNameLst>
                                      </p:cBhvr>
                                      <p:tavLst>
                                        <p:tav tm="0">
                                          <p:val>
                                            <p:fltVal val="0"/>
                                          </p:val>
                                        </p:tav>
                                        <p:tav tm="100000">
                                          <p:val>
                                            <p:strVal val="#ppt_w"/>
                                          </p:val>
                                        </p:tav>
                                      </p:tavLst>
                                    </p:anim>
                                    <p:anim calcmode="lin" valueType="num">
                                      <p:cBhvr>
                                        <p:cTn id="50" dur="500" fill="hold"/>
                                        <p:tgtEl>
                                          <p:spTgt spid="19">
                                            <p:txEl>
                                              <p:pRg st="4" end="4"/>
                                            </p:txEl>
                                          </p:spTgt>
                                        </p:tgtEl>
                                        <p:attrNameLst>
                                          <p:attrName>ppt_h</p:attrName>
                                        </p:attrNameLst>
                                      </p:cBhvr>
                                      <p:tavLst>
                                        <p:tav tm="0">
                                          <p:val>
                                            <p:fltVal val="0"/>
                                          </p:val>
                                        </p:tav>
                                        <p:tav tm="100000">
                                          <p:val>
                                            <p:strVal val="#ppt_h"/>
                                          </p:val>
                                        </p:tav>
                                      </p:tavLst>
                                    </p:anim>
                                    <p:animEffect transition="in" filter="fade">
                                      <p:cBhvr>
                                        <p:cTn id="51" dur="500"/>
                                        <p:tgtEl>
                                          <p:spTgt spid="19">
                                            <p:txEl>
                                              <p:pRg st="4" end="4"/>
                                            </p:txEl>
                                          </p:spTgt>
                                        </p:tgtEl>
                                      </p:cBhvr>
                                    </p:animEffect>
                                  </p:childTnLst>
                                </p:cTn>
                              </p:par>
                            </p:childTnLst>
                          </p:cTn>
                        </p:par>
                        <p:par>
                          <p:cTn id="52" fill="hold">
                            <p:stCondLst>
                              <p:cond delay="3500"/>
                            </p:stCondLst>
                            <p:childTnLst>
                              <p:par>
                                <p:cTn id="53" presetID="53" presetClass="entr" presetSubtype="0" fill="hold" grpId="0" nodeType="afterEffect">
                                  <p:stCondLst>
                                    <p:cond delay="0"/>
                                  </p:stCondLst>
                                  <p:childTnLst>
                                    <p:set>
                                      <p:cBhvr>
                                        <p:cTn id="54" dur="1" fill="hold">
                                          <p:stCondLst>
                                            <p:cond delay="0"/>
                                          </p:stCondLst>
                                        </p:cTn>
                                        <p:tgtEl>
                                          <p:spTgt spid="19">
                                            <p:txEl>
                                              <p:pRg st="6" end="6"/>
                                            </p:txEl>
                                          </p:spTgt>
                                        </p:tgtEl>
                                        <p:attrNameLst>
                                          <p:attrName>style.visibility</p:attrName>
                                        </p:attrNameLst>
                                      </p:cBhvr>
                                      <p:to>
                                        <p:strVal val="visible"/>
                                      </p:to>
                                    </p:set>
                                    <p:anim calcmode="lin" valueType="num">
                                      <p:cBhvr>
                                        <p:cTn id="55" dur="500" fill="hold"/>
                                        <p:tgtEl>
                                          <p:spTgt spid="19">
                                            <p:txEl>
                                              <p:pRg st="6" end="6"/>
                                            </p:txEl>
                                          </p:spTgt>
                                        </p:tgtEl>
                                        <p:attrNameLst>
                                          <p:attrName>ppt_w</p:attrName>
                                        </p:attrNameLst>
                                      </p:cBhvr>
                                      <p:tavLst>
                                        <p:tav tm="0">
                                          <p:val>
                                            <p:fltVal val="0"/>
                                          </p:val>
                                        </p:tav>
                                        <p:tav tm="100000">
                                          <p:val>
                                            <p:strVal val="#ppt_w"/>
                                          </p:val>
                                        </p:tav>
                                      </p:tavLst>
                                    </p:anim>
                                    <p:anim calcmode="lin" valueType="num">
                                      <p:cBhvr>
                                        <p:cTn id="56" dur="500" fill="hold"/>
                                        <p:tgtEl>
                                          <p:spTgt spid="19">
                                            <p:txEl>
                                              <p:pRg st="6" end="6"/>
                                            </p:txEl>
                                          </p:spTgt>
                                        </p:tgtEl>
                                        <p:attrNameLst>
                                          <p:attrName>ppt_h</p:attrName>
                                        </p:attrNameLst>
                                      </p:cBhvr>
                                      <p:tavLst>
                                        <p:tav tm="0">
                                          <p:val>
                                            <p:fltVal val="0"/>
                                          </p:val>
                                        </p:tav>
                                        <p:tav tm="100000">
                                          <p:val>
                                            <p:strVal val="#ppt_h"/>
                                          </p:val>
                                        </p:tav>
                                      </p:tavLst>
                                    </p:anim>
                                    <p:animEffect transition="in" filter="fade">
                                      <p:cBhvr>
                                        <p:cTn id="57" dur="500"/>
                                        <p:tgtEl>
                                          <p:spTgt spid="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9"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857404" y="1702346"/>
            <a:ext cx="6715172" cy="646331"/>
          </a:xfrm>
          <a:prstGeom prst="rect">
            <a:avLst/>
          </a:prstGeom>
        </p:spPr>
        <p:txBody>
          <a:bodyPr wrap="square">
            <a:spAutoFit/>
          </a:bodyPr>
          <a:lstStyle/>
          <a:p>
            <a:r>
              <a:rPr lang="fr-FR" b="1" dirty="0" smtClean="0">
                <a:solidFill>
                  <a:srgbClr val="FF0000"/>
                </a:solidFill>
              </a:rPr>
              <a:t>JADE </a:t>
            </a:r>
            <a:r>
              <a:rPr lang="fr-FR" b="1" dirty="0" smtClean="0"/>
              <a:t>est une plate-forme multi-agent créé par le laboratoire TILAB basé sur le </a:t>
            </a:r>
            <a:r>
              <a:rPr lang="fr-FR" b="1" dirty="0" err="1" smtClean="0"/>
              <a:t>language</a:t>
            </a:r>
            <a:r>
              <a:rPr lang="fr-FR" b="1" dirty="0" smtClean="0"/>
              <a:t> java . </a:t>
            </a:r>
            <a:endParaRPr lang="fr-FR" b="1" dirty="0"/>
          </a:p>
        </p:txBody>
      </p:sp>
      <p:sp>
        <p:nvSpPr>
          <p:cNvPr id="5" name="Rectangle 4"/>
          <p:cNvSpPr/>
          <p:nvPr/>
        </p:nvSpPr>
        <p:spPr>
          <a:xfrm>
            <a:off x="1785966" y="2254931"/>
            <a:ext cx="6858000" cy="1477328"/>
          </a:xfrm>
          <a:prstGeom prst="rect">
            <a:avLst/>
          </a:prstGeom>
        </p:spPr>
        <p:txBody>
          <a:bodyPr wrap="square">
            <a:spAutoFit/>
          </a:bodyPr>
          <a:lstStyle/>
          <a:p>
            <a:r>
              <a:rPr lang="fr-FR" b="1" dirty="0" smtClean="0"/>
              <a:t>C’est un </a:t>
            </a:r>
            <a:r>
              <a:rPr lang="fr-FR" b="1" dirty="0" err="1" smtClean="0"/>
              <a:t>framework</a:t>
            </a:r>
            <a:r>
              <a:rPr lang="fr-FR" b="1" dirty="0" smtClean="0"/>
              <a:t> qui permet le développement de systèmes multi-</a:t>
            </a:r>
          </a:p>
          <a:p>
            <a:r>
              <a:rPr lang="fr-FR" b="1" dirty="0" smtClean="0"/>
              <a:t>agents et d'applications conformes aux normes FIPA (</a:t>
            </a:r>
            <a:r>
              <a:rPr lang="fr-FR" b="1" dirty="0" err="1" smtClean="0"/>
              <a:t>Foundation</a:t>
            </a:r>
            <a:r>
              <a:rPr lang="fr-FR" b="1" dirty="0" smtClean="0"/>
              <a:t> for </a:t>
            </a:r>
          </a:p>
          <a:p>
            <a:r>
              <a:rPr lang="fr-FR" b="1" dirty="0" smtClean="0"/>
              <a:t>Intelligent </a:t>
            </a:r>
            <a:r>
              <a:rPr lang="fr-FR" b="1" dirty="0" err="1" smtClean="0"/>
              <a:t>Physical</a:t>
            </a:r>
            <a:r>
              <a:rPr lang="fr-FR" b="1" dirty="0" smtClean="0"/>
              <a:t> Agents). </a:t>
            </a:r>
          </a:p>
          <a:p>
            <a:endParaRPr lang="fr-FR" b="1" dirty="0" smtClean="0"/>
          </a:p>
          <a:p>
            <a:endParaRPr lang="fr-FR" b="1" dirty="0"/>
          </a:p>
        </p:txBody>
      </p:sp>
      <p:pic>
        <p:nvPicPr>
          <p:cNvPr id="135170" name="Picture 2"/>
          <p:cNvPicPr>
            <a:picLocks noChangeAspect="1" noChangeArrowheads="1"/>
          </p:cNvPicPr>
          <p:nvPr/>
        </p:nvPicPr>
        <p:blipFill>
          <a:blip r:embed="rId3"/>
          <a:srcRect/>
          <a:stretch>
            <a:fillRect/>
          </a:stretch>
        </p:blipFill>
        <p:spPr bwMode="auto">
          <a:xfrm>
            <a:off x="-36000" y="2196015"/>
            <a:ext cx="9180000" cy="4733447"/>
          </a:xfrm>
          <a:prstGeom prst="rect">
            <a:avLst/>
          </a:prstGeom>
          <a:noFill/>
          <a:ln w="9525">
            <a:noFill/>
            <a:miter lim="800000"/>
            <a:headEnd/>
            <a:tailEnd/>
          </a:ln>
          <a:effectLst/>
        </p:spPr>
      </p:pic>
      <p:sp>
        <p:nvSpPr>
          <p:cNvPr id="6" name="Rectangle à coins arrondis 5"/>
          <p:cNvSpPr/>
          <p:nvPr/>
        </p:nvSpPr>
        <p:spPr>
          <a:xfrm>
            <a:off x="357158" y="1500174"/>
            <a:ext cx="2643206" cy="500066"/>
          </a:xfrm>
          <a:prstGeom prst="roundRect">
            <a:avLst/>
          </a:prstGeom>
          <a:solidFill>
            <a:srgbClr val="002060"/>
          </a:solidFill>
          <a:ln>
            <a:noFill/>
          </a:ln>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smtClean="0"/>
              <a:t>L’architecture de JADE</a:t>
            </a:r>
            <a:endParaRPr lang="fr-FR" b="1" dirty="0"/>
          </a:p>
        </p:txBody>
      </p:sp>
      <p:pic>
        <p:nvPicPr>
          <p:cNvPr id="9"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72000" y="64291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0"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1" name="TextBox 7"/>
          <p:cNvSpPr txBox="1"/>
          <p:nvPr/>
        </p:nvSpPr>
        <p:spPr>
          <a:xfrm flipH="1">
            <a:off x="5072066" y="71435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2"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3"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4" name="Picture 2"/>
          <p:cNvPicPr>
            <a:picLocks noChangeAspect="1" noChangeArrowheads="1"/>
          </p:cNvPicPr>
          <p:nvPr/>
        </p:nvPicPr>
        <p:blipFill>
          <a:blip r:embed="rId6"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6"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7"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8"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9"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20"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21" name="Connecteur droit 20"/>
          <p:cNvCxnSpPr/>
          <p:nvPr/>
        </p:nvCxnSpPr>
        <p:spPr>
          <a:xfrm>
            <a:off x="6072198" y="928670"/>
            <a:ext cx="302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0" y="998520"/>
            <a:ext cx="424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Espace réservé de la date 25"/>
          <p:cNvSpPr>
            <a:spLocks noGrp="1"/>
          </p:cNvSpPr>
          <p:nvPr>
            <p:ph type="dt" sz="half" idx="10"/>
          </p:nvPr>
        </p:nvSpPr>
        <p:spPr/>
        <p:txBody>
          <a:bodyPr/>
          <a:lstStyle/>
          <a:p>
            <a:fld id="{03BB1900-42A3-4F9D-B17C-170113B36919}" type="datetime1">
              <a:rPr lang="fr-FR" smtClean="0"/>
              <a:pPr/>
              <a:t>19/06/2016</a:t>
            </a:fld>
            <a:endParaRPr lang="fr-BE"/>
          </a:p>
        </p:txBody>
      </p:sp>
      <p:sp>
        <p:nvSpPr>
          <p:cNvPr id="27" name="Espace réservé du numéro de diapositive 26"/>
          <p:cNvSpPr>
            <a:spLocks noGrp="1"/>
          </p:cNvSpPr>
          <p:nvPr>
            <p:ph type="sldNum" sz="quarter" idx="12"/>
          </p:nvPr>
        </p:nvSpPr>
        <p:spPr/>
        <p:txBody>
          <a:bodyPr/>
          <a:lstStyle/>
          <a:p>
            <a:fld id="{CF4668DC-857F-487D-BFFA-8C0CA5037977}" type="slidenum">
              <a:rPr lang="fr-BE" smtClean="0"/>
              <a:pPr/>
              <a:t>30</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1000"/>
                                        <p:tgtEl>
                                          <p:spTgt spid="4"/>
                                        </p:tgtEl>
                                        <p:attrNameLst>
                                          <p:attrName>ppt_x</p:attrName>
                                        </p:attrNameLst>
                                      </p:cBhvr>
                                      <p:tavLst>
                                        <p:tav tm="0">
                                          <p:val>
                                            <p:strVal val="ppt_x"/>
                                          </p:val>
                                        </p:tav>
                                        <p:tav tm="100000">
                                          <p:val>
                                            <p:strVal val="1+ppt_w/2"/>
                                          </p:val>
                                        </p:tav>
                                      </p:tavLst>
                                    </p:anim>
                                    <p:anim calcmode="lin" valueType="num">
                                      <p:cBhvr additive="base">
                                        <p:cTn id="7" dur="1000"/>
                                        <p:tgtEl>
                                          <p:spTgt spid="4"/>
                                        </p:tgtEl>
                                        <p:attrNameLst>
                                          <p:attrName>ppt_y</p:attrName>
                                        </p:attrNameLst>
                                      </p:cBhvr>
                                      <p:tavLst>
                                        <p:tav tm="0">
                                          <p:val>
                                            <p:strVal val="ppt_y"/>
                                          </p:val>
                                        </p:tav>
                                        <p:tav tm="100000">
                                          <p:val>
                                            <p:strVal val="ppt_y"/>
                                          </p:val>
                                        </p:tav>
                                      </p:tavLst>
                                    </p:anim>
                                    <p:set>
                                      <p:cBhvr>
                                        <p:cTn id="8" dur="1" fill="hold">
                                          <p:stCondLst>
                                            <p:cond delay="999"/>
                                          </p:stCondLst>
                                        </p:cTn>
                                        <p:tgtEl>
                                          <p:spTgt spid="4"/>
                                        </p:tgtEl>
                                        <p:attrNameLst>
                                          <p:attrName>style.visibility</p:attrName>
                                        </p:attrNameLst>
                                      </p:cBhvr>
                                      <p:to>
                                        <p:strVal val="hidden"/>
                                      </p:to>
                                    </p:set>
                                  </p:childTnLst>
                                </p:cTn>
                              </p:par>
                              <p:par>
                                <p:cTn id="9" presetID="2" presetClass="exit" presetSubtype="2" fill="hold" grpId="0" nodeType="withEffect">
                                  <p:stCondLst>
                                    <p:cond delay="0"/>
                                  </p:stCondLst>
                                  <p:childTnLst>
                                    <p:anim calcmode="lin" valueType="num">
                                      <p:cBhvr additive="base">
                                        <p:cTn id="10" dur="1000"/>
                                        <p:tgtEl>
                                          <p:spTgt spid="5"/>
                                        </p:tgtEl>
                                        <p:attrNameLst>
                                          <p:attrName>ppt_x</p:attrName>
                                        </p:attrNameLst>
                                      </p:cBhvr>
                                      <p:tavLst>
                                        <p:tav tm="0">
                                          <p:val>
                                            <p:strVal val="ppt_x"/>
                                          </p:val>
                                        </p:tav>
                                        <p:tav tm="100000">
                                          <p:val>
                                            <p:strVal val="1+ppt_w/2"/>
                                          </p:val>
                                        </p:tav>
                                      </p:tavLst>
                                    </p:anim>
                                    <p:anim calcmode="lin" valueType="num">
                                      <p:cBhvr additive="base">
                                        <p:cTn id="11" dur="1000"/>
                                        <p:tgtEl>
                                          <p:spTgt spid="5"/>
                                        </p:tgtEl>
                                        <p:attrNameLst>
                                          <p:attrName>ppt_y</p:attrName>
                                        </p:attrNameLst>
                                      </p:cBhvr>
                                      <p:tavLst>
                                        <p:tav tm="0">
                                          <p:val>
                                            <p:strVal val="ppt_y"/>
                                          </p:val>
                                        </p:tav>
                                        <p:tav tm="100000">
                                          <p:val>
                                            <p:strVal val="ppt_y"/>
                                          </p:val>
                                        </p:tav>
                                      </p:tavLst>
                                    </p:anim>
                                    <p:set>
                                      <p:cBhvr>
                                        <p:cTn id="12" dur="1" fill="hold">
                                          <p:stCondLst>
                                            <p:cond delay="999"/>
                                          </p:stCondLst>
                                        </p:cTn>
                                        <p:tgtEl>
                                          <p:spTgt spid="5"/>
                                        </p:tgtEl>
                                        <p:attrNameLst>
                                          <p:attrName>style.visibility</p:attrName>
                                        </p:attrNameLst>
                                      </p:cBhvr>
                                      <p:to>
                                        <p:strVal val="hidden"/>
                                      </p:to>
                                    </p:se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lide(fromBottom)">
                                      <p:cBhvr>
                                        <p:cTn id="16" dur="500"/>
                                        <p:tgtEl>
                                          <p:spTgt spid="6"/>
                                        </p:tgtEl>
                                      </p:cBhvr>
                                    </p:animEffect>
                                  </p:childTnLst>
                                </p:cTn>
                              </p:par>
                            </p:childTnLst>
                          </p:cTn>
                        </p:par>
                        <p:par>
                          <p:cTn id="17" fill="hold">
                            <p:stCondLst>
                              <p:cond delay="1500"/>
                            </p:stCondLst>
                            <p:childTnLst>
                              <p:par>
                                <p:cTn id="18" presetID="53" presetClass="entr" presetSubtype="0" fill="hold" nodeType="afterEffect">
                                  <p:stCondLst>
                                    <p:cond delay="0"/>
                                  </p:stCondLst>
                                  <p:childTnLst>
                                    <p:set>
                                      <p:cBhvr>
                                        <p:cTn id="19" dur="1" fill="hold">
                                          <p:stCondLst>
                                            <p:cond delay="0"/>
                                          </p:stCondLst>
                                        </p:cTn>
                                        <p:tgtEl>
                                          <p:spTgt spid="135170"/>
                                        </p:tgtEl>
                                        <p:attrNameLst>
                                          <p:attrName>style.visibility</p:attrName>
                                        </p:attrNameLst>
                                      </p:cBhvr>
                                      <p:to>
                                        <p:strVal val="visible"/>
                                      </p:to>
                                    </p:set>
                                    <p:anim calcmode="lin" valueType="num">
                                      <p:cBhvr>
                                        <p:cTn id="20" dur="500" fill="hold"/>
                                        <p:tgtEl>
                                          <p:spTgt spid="135170"/>
                                        </p:tgtEl>
                                        <p:attrNameLst>
                                          <p:attrName>ppt_w</p:attrName>
                                        </p:attrNameLst>
                                      </p:cBhvr>
                                      <p:tavLst>
                                        <p:tav tm="0">
                                          <p:val>
                                            <p:fltVal val="0"/>
                                          </p:val>
                                        </p:tav>
                                        <p:tav tm="100000">
                                          <p:val>
                                            <p:strVal val="#ppt_w"/>
                                          </p:val>
                                        </p:tav>
                                      </p:tavLst>
                                    </p:anim>
                                    <p:anim calcmode="lin" valueType="num">
                                      <p:cBhvr>
                                        <p:cTn id="21" dur="500" fill="hold"/>
                                        <p:tgtEl>
                                          <p:spTgt spid="135170"/>
                                        </p:tgtEl>
                                        <p:attrNameLst>
                                          <p:attrName>ppt_h</p:attrName>
                                        </p:attrNameLst>
                                      </p:cBhvr>
                                      <p:tavLst>
                                        <p:tav tm="0">
                                          <p:val>
                                            <p:fltVal val="0"/>
                                          </p:val>
                                        </p:tav>
                                        <p:tav tm="100000">
                                          <p:val>
                                            <p:strVal val="#ppt_h"/>
                                          </p:val>
                                        </p:tav>
                                      </p:tavLst>
                                    </p:anim>
                                    <p:animEffect transition="in" filter="fade">
                                      <p:cBhvr>
                                        <p:cTn id="22" dur="500"/>
                                        <p:tgtEl>
                                          <p:spTgt spid="135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929058" y="6417254"/>
            <a:ext cx="1785950" cy="369332"/>
          </a:xfrm>
          <a:prstGeom prst="rect">
            <a:avLst/>
          </a:prstGeom>
          <a:noFill/>
        </p:spPr>
        <p:txBody>
          <a:bodyPr wrap="square" rtlCol="0">
            <a:spAutoFit/>
          </a:bodyPr>
          <a:lstStyle/>
          <a:p>
            <a:r>
              <a:rPr lang="fr-FR" b="1" dirty="0" smtClean="0"/>
              <a:t>Agent Manager</a:t>
            </a:r>
            <a:endParaRPr lang="fr-FR" b="1" dirty="0"/>
          </a:p>
        </p:txBody>
      </p:sp>
      <p:pic>
        <p:nvPicPr>
          <p:cNvPr id="4" name="Image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143240" y="5488560"/>
            <a:ext cx="940600" cy="806229"/>
          </a:xfrm>
          <a:prstGeom prst="rect">
            <a:avLst/>
          </a:prstGeom>
        </p:spPr>
      </p:pic>
      <p:sp>
        <p:nvSpPr>
          <p:cNvPr id="7" name="Line 4"/>
          <p:cNvSpPr>
            <a:spLocks noChangeShapeType="1"/>
          </p:cNvSpPr>
          <p:nvPr/>
        </p:nvSpPr>
        <p:spPr bwMode="auto">
          <a:xfrm flipV="1">
            <a:off x="1142976" y="2676532"/>
            <a:ext cx="228600" cy="152400"/>
          </a:xfrm>
          <a:prstGeom prst="line">
            <a:avLst/>
          </a:prstGeom>
          <a:noFill/>
          <a:ln w="28575">
            <a:solidFill>
              <a:srgbClr val="00FF00"/>
            </a:solidFill>
            <a:round/>
            <a:headEnd/>
            <a:tailEnd/>
          </a:ln>
          <a:effectLst/>
        </p:spPr>
        <p:txBody>
          <a:bodyPr wrap="none" anchor="ctr"/>
          <a:lstStyle/>
          <a:p>
            <a:endParaRPr lang="fr-FR"/>
          </a:p>
        </p:txBody>
      </p:sp>
      <p:sp>
        <p:nvSpPr>
          <p:cNvPr id="8" name="Rectangle 5"/>
          <p:cNvSpPr>
            <a:spLocks noChangeArrowheads="1"/>
          </p:cNvSpPr>
          <p:nvPr/>
        </p:nvSpPr>
        <p:spPr bwMode="auto">
          <a:xfrm>
            <a:off x="1785918"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9" name="Rectangle 6"/>
          <p:cNvSpPr>
            <a:spLocks noChangeArrowheads="1"/>
          </p:cNvSpPr>
          <p:nvPr/>
        </p:nvSpPr>
        <p:spPr bwMode="auto">
          <a:xfrm rot="14766614">
            <a:off x="1203949" y="2686057"/>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0" name="Oval 7"/>
          <p:cNvSpPr>
            <a:spLocks noChangeArrowheads="1"/>
          </p:cNvSpPr>
          <p:nvPr/>
        </p:nvSpPr>
        <p:spPr bwMode="auto">
          <a:xfrm>
            <a:off x="2071670" y="31242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 name="Oval 8"/>
          <p:cNvSpPr>
            <a:spLocks noChangeArrowheads="1"/>
          </p:cNvSpPr>
          <p:nvPr/>
        </p:nvSpPr>
        <p:spPr bwMode="auto">
          <a:xfrm>
            <a:off x="2071670" y="3200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 name="Oval 10"/>
          <p:cNvSpPr>
            <a:spLocks noChangeArrowheads="1"/>
          </p:cNvSpPr>
          <p:nvPr/>
        </p:nvSpPr>
        <p:spPr bwMode="auto">
          <a:xfrm>
            <a:off x="2285984" y="2714620"/>
            <a:ext cx="57150" cy="76200"/>
          </a:xfrm>
          <a:prstGeom prst="ellipse">
            <a:avLst/>
          </a:prstGeom>
          <a:noFill/>
          <a:ln w="9525">
            <a:solidFill>
              <a:schemeClr val="tx1"/>
            </a:solidFill>
            <a:round/>
            <a:headEnd/>
            <a:tailEnd/>
          </a:ln>
          <a:effectLst/>
        </p:spPr>
        <p:txBody>
          <a:bodyPr wrap="none" anchor="ctr"/>
          <a:lstStyle/>
          <a:p>
            <a:endParaRPr lang="fr-FR"/>
          </a:p>
        </p:txBody>
      </p:sp>
      <p:sp>
        <p:nvSpPr>
          <p:cNvPr id="13" name="Text Box 11"/>
          <p:cNvSpPr txBox="1">
            <a:spLocks noChangeArrowheads="1"/>
          </p:cNvSpPr>
          <p:nvPr/>
        </p:nvSpPr>
        <p:spPr bwMode="auto">
          <a:xfrm>
            <a:off x="1714480"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 </a:t>
            </a:r>
            <a:r>
              <a:rPr lang="en-US" sz="1000" b="1" dirty="0">
                <a:latin typeface="Arial" charset="0"/>
              </a:rPr>
              <a:t>HTA/BT</a:t>
            </a:r>
          </a:p>
        </p:txBody>
      </p:sp>
      <p:sp>
        <p:nvSpPr>
          <p:cNvPr id="14" name="Rectangle 12"/>
          <p:cNvSpPr>
            <a:spLocks noChangeArrowheads="1"/>
          </p:cNvSpPr>
          <p:nvPr/>
        </p:nvSpPr>
        <p:spPr bwMode="auto">
          <a:xfrm>
            <a:off x="2928926"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15" name="Group 13"/>
          <p:cNvGrpSpPr>
            <a:grpSpLocks/>
          </p:cNvGrpSpPr>
          <p:nvPr/>
        </p:nvGrpSpPr>
        <p:grpSpPr bwMode="auto">
          <a:xfrm>
            <a:off x="1357290" y="2828932"/>
            <a:ext cx="2001206" cy="314316"/>
            <a:chOff x="1680" y="1152"/>
            <a:chExt cx="2236" cy="144"/>
          </a:xfrm>
        </p:grpSpPr>
        <p:sp>
          <p:nvSpPr>
            <p:cNvPr id="16" name="Line 14"/>
            <p:cNvSpPr>
              <a:spLocks noChangeShapeType="1"/>
            </p:cNvSpPr>
            <p:nvPr/>
          </p:nvSpPr>
          <p:spPr bwMode="auto">
            <a:xfrm>
              <a:off x="1680" y="1152"/>
              <a:ext cx="684" cy="0"/>
            </a:xfrm>
            <a:prstGeom prst="line">
              <a:avLst/>
            </a:prstGeom>
            <a:noFill/>
            <a:ln w="28575">
              <a:solidFill>
                <a:srgbClr val="00FF00"/>
              </a:solidFill>
              <a:round/>
              <a:headEnd/>
              <a:tailEnd/>
            </a:ln>
            <a:effectLst/>
          </p:spPr>
          <p:txBody>
            <a:bodyPr wrap="none" anchor="ctr"/>
            <a:lstStyle/>
            <a:p>
              <a:endParaRPr lang="fr-FR"/>
            </a:p>
          </p:txBody>
        </p:sp>
        <p:sp>
          <p:nvSpPr>
            <p:cNvPr id="17" name="Line 15"/>
            <p:cNvSpPr>
              <a:spLocks noChangeShapeType="1"/>
            </p:cNvSpPr>
            <p:nvPr/>
          </p:nvSpPr>
          <p:spPr bwMode="auto">
            <a:xfrm>
              <a:off x="2398"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18" name="Line 16"/>
            <p:cNvSpPr>
              <a:spLocks noChangeShapeType="1"/>
            </p:cNvSpPr>
            <p:nvPr/>
          </p:nvSpPr>
          <p:spPr bwMode="auto">
            <a:xfrm>
              <a:off x="2398" y="1296"/>
              <a:ext cx="282" cy="0"/>
            </a:xfrm>
            <a:prstGeom prst="line">
              <a:avLst/>
            </a:prstGeom>
            <a:noFill/>
            <a:ln w="28575">
              <a:solidFill>
                <a:srgbClr val="00FF00"/>
              </a:solidFill>
              <a:round/>
              <a:headEnd/>
              <a:tailEnd/>
            </a:ln>
            <a:effectLst/>
          </p:spPr>
          <p:txBody>
            <a:bodyPr wrap="none" anchor="ctr"/>
            <a:lstStyle/>
            <a:p>
              <a:endParaRPr lang="fr-FR"/>
            </a:p>
          </p:txBody>
        </p:sp>
        <p:sp>
          <p:nvSpPr>
            <p:cNvPr id="19" name="Line 17"/>
            <p:cNvSpPr>
              <a:spLocks noChangeShapeType="1"/>
            </p:cNvSpPr>
            <p:nvPr/>
          </p:nvSpPr>
          <p:spPr bwMode="auto">
            <a:xfrm>
              <a:off x="2718"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20" name="Line 18"/>
            <p:cNvSpPr>
              <a:spLocks noChangeShapeType="1"/>
            </p:cNvSpPr>
            <p:nvPr/>
          </p:nvSpPr>
          <p:spPr bwMode="auto">
            <a:xfrm>
              <a:off x="2750" y="1152"/>
              <a:ext cx="965" cy="0"/>
            </a:xfrm>
            <a:prstGeom prst="line">
              <a:avLst/>
            </a:prstGeom>
            <a:noFill/>
            <a:ln w="28575">
              <a:solidFill>
                <a:srgbClr val="00FF00"/>
              </a:solidFill>
              <a:round/>
              <a:headEnd/>
              <a:tailEnd/>
            </a:ln>
            <a:effectLst/>
          </p:spPr>
          <p:txBody>
            <a:bodyPr wrap="none" anchor="ctr"/>
            <a:lstStyle/>
            <a:p>
              <a:endParaRPr lang="fr-FR"/>
            </a:p>
          </p:txBody>
        </p:sp>
        <p:sp>
          <p:nvSpPr>
            <p:cNvPr id="21" name="Line 19"/>
            <p:cNvSpPr>
              <a:spLocks noChangeShapeType="1"/>
            </p:cNvSpPr>
            <p:nvPr/>
          </p:nvSpPr>
          <p:spPr bwMode="auto">
            <a:xfrm>
              <a:off x="3675" y="1152"/>
              <a:ext cx="0" cy="144"/>
            </a:xfrm>
            <a:prstGeom prst="line">
              <a:avLst/>
            </a:prstGeom>
            <a:noFill/>
            <a:ln w="38100" cmpd="dbl">
              <a:solidFill>
                <a:srgbClr val="00FF00"/>
              </a:solidFill>
              <a:round/>
              <a:headEnd/>
              <a:tailEnd/>
            </a:ln>
            <a:effectLst/>
          </p:spPr>
          <p:txBody>
            <a:bodyPr wrap="none" anchor="ctr"/>
            <a:lstStyle/>
            <a:p>
              <a:endParaRPr lang="fr-FR"/>
            </a:p>
          </p:txBody>
        </p:sp>
        <p:sp>
          <p:nvSpPr>
            <p:cNvPr id="22" name="Line 20"/>
            <p:cNvSpPr>
              <a:spLocks noChangeShapeType="1"/>
            </p:cNvSpPr>
            <p:nvPr/>
          </p:nvSpPr>
          <p:spPr bwMode="auto">
            <a:xfrm>
              <a:off x="3675" y="1296"/>
              <a:ext cx="241" cy="0"/>
            </a:xfrm>
            <a:prstGeom prst="line">
              <a:avLst/>
            </a:prstGeom>
            <a:noFill/>
            <a:ln w="28575">
              <a:solidFill>
                <a:srgbClr val="00FF00"/>
              </a:solidFill>
              <a:round/>
              <a:headEnd/>
              <a:tailEnd/>
            </a:ln>
            <a:effectLst/>
          </p:spPr>
          <p:txBody>
            <a:bodyPr wrap="none" anchor="ctr"/>
            <a:lstStyle/>
            <a:p>
              <a:endParaRPr lang="fr-FR"/>
            </a:p>
          </p:txBody>
        </p:sp>
      </p:grpSp>
      <p:sp>
        <p:nvSpPr>
          <p:cNvPr id="23" name="Line 21"/>
          <p:cNvSpPr>
            <a:spLocks noChangeShapeType="1"/>
          </p:cNvSpPr>
          <p:nvPr/>
        </p:nvSpPr>
        <p:spPr bwMode="auto">
          <a:xfrm>
            <a:off x="3386132" y="2857496"/>
            <a:ext cx="0" cy="252000"/>
          </a:xfrm>
          <a:prstGeom prst="line">
            <a:avLst/>
          </a:prstGeom>
          <a:noFill/>
          <a:ln w="38100" cmpd="dbl">
            <a:solidFill>
              <a:srgbClr val="00FF00"/>
            </a:solidFill>
            <a:round/>
            <a:headEnd/>
            <a:tailEnd/>
          </a:ln>
          <a:effectLst/>
        </p:spPr>
        <p:txBody>
          <a:bodyPr wrap="none" anchor="ctr"/>
          <a:lstStyle/>
          <a:p>
            <a:endParaRPr lang="fr-FR"/>
          </a:p>
        </p:txBody>
      </p:sp>
      <p:sp>
        <p:nvSpPr>
          <p:cNvPr id="24" name="Oval 22"/>
          <p:cNvSpPr>
            <a:spLocks noChangeArrowheads="1"/>
          </p:cNvSpPr>
          <p:nvPr/>
        </p:nvSpPr>
        <p:spPr bwMode="auto">
          <a:xfrm>
            <a:off x="3214678" y="3128962"/>
            <a:ext cx="114300" cy="152400"/>
          </a:xfrm>
          <a:prstGeom prst="ellipse">
            <a:avLst/>
          </a:prstGeom>
          <a:noFill/>
          <a:ln w="9525">
            <a:solidFill>
              <a:schemeClr val="tx1"/>
            </a:solidFill>
            <a:round/>
            <a:headEnd/>
            <a:tailEnd/>
          </a:ln>
          <a:effectLst/>
        </p:spPr>
        <p:txBody>
          <a:bodyPr wrap="none" anchor="ctr"/>
          <a:lstStyle/>
          <a:p>
            <a:endParaRPr lang="fr-FR"/>
          </a:p>
        </p:txBody>
      </p:sp>
      <p:sp>
        <p:nvSpPr>
          <p:cNvPr id="25" name="Oval 23"/>
          <p:cNvSpPr>
            <a:spLocks noChangeArrowheads="1"/>
          </p:cNvSpPr>
          <p:nvPr/>
        </p:nvSpPr>
        <p:spPr bwMode="auto">
          <a:xfrm>
            <a:off x="3214678" y="3205162"/>
            <a:ext cx="114300" cy="152400"/>
          </a:xfrm>
          <a:prstGeom prst="ellipse">
            <a:avLst/>
          </a:prstGeom>
          <a:noFill/>
          <a:ln w="9525">
            <a:solidFill>
              <a:schemeClr val="tx1"/>
            </a:solidFill>
            <a:round/>
            <a:headEnd/>
            <a:tailEnd/>
          </a:ln>
          <a:effectLst/>
        </p:spPr>
        <p:txBody>
          <a:bodyPr wrap="none" anchor="ctr"/>
          <a:lstStyle/>
          <a:p>
            <a:endParaRPr lang="fr-FR"/>
          </a:p>
        </p:txBody>
      </p:sp>
      <p:sp>
        <p:nvSpPr>
          <p:cNvPr id="26" name="Oval 24"/>
          <p:cNvSpPr>
            <a:spLocks noChangeArrowheads="1"/>
          </p:cNvSpPr>
          <p:nvPr/>
        </p:nvSpPr>
        <p:spPr bwMode="auto">
          <a:xfrm>
            <a:off x="3060668"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27" name="Oval 25"/>
          <p:cNvSpPr>
            <a:spLocks noChangeArrowheads="1"/>
          </p:cNvSpPr>
          <p:nvPr/>
        </p:nvSpPr>
        <p:spPr bwMode="auto">
          <a:xfrm>
            <a:off x="3575018"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28" name="Text Box 26"/>
          <p:cNvSpPr txBox="1">
            <a:spLocks noChangeArrowheads="1"/>
          </p:cNvSpPr>
          <p:nvPr/>
        </p:nvSpPr>
        <p:spPr bwMode="auto">
          <a:xfrm>
            <a:off x="2928926"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29" name="Rectangle 27"/>
          <p:cNvSpPr>
            <a:spLocks noChangeArrowheads="1"/>
          </p:cNvSpPr>
          <p:nvPr/>
        </p:nvSpPr>
        <p:spPr bwMode="auto">
          <a:xfrm>
            <a:off x="5218737"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0" name="Line 28"/>
          <p:cNvSpPr>
            <a:spLocks noChangeShapeType="1"/>
          </p:cNvSpPr>
          <p:nvPr/>
        </p:nvSpPr>
        <p:spPr bwMode="auto">
          <a:xfrm>
            <a:off x="5504487" y="2828932"/>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31" name="Line 29"/>
          <p:cNvSpPr>
            <a:spLocks noChangeShapeType="1"/>
          </p:cNvSpPr>
          <p:nvPr/>
        </p:nvSpPr>
        <p:spPr bwMode="auto">
          <a:xfrm>
            <a:off x="5493244" y="3057532"/>
            <a:ext cx="228600" cy="0"/>
          </a:xfrm>
          <a:prstGeom prst="line">
            <a:avLst/>
          </a:prstGeom>
          <a:noFill/>
          <a:ln w="28575">
            <a:solidFill>
              <a:srgbClr val="00FF00"/>
            </a:solidFill>
            <a:round/>
            <a:headEnd/>
            <a:tailEnd/>
          </a:ln>
          <a:effectLst/>
        </p:spPr>
        <p:txBody>
          <a:bodyPr wrap="none" anchor="ctr"/>
          <a:lstStyle/>
          <a:p>
            <a:endParaRPr lang="fr-FR"/>
          </a:p>
        </p:txBody>
      </p:sp>
      <p:sp>
        <p:nvSpPr>
          <p:cNvPr id="32" name="Line 30"/>
          <p:cNvSpPr>
            <a:spLocks noChangeShapeType="1"/>
          </p:cNvSpPr>
          <p:nvPr/>
        </p:nvSpPr>
        <p:spPr bwMode="auto">
          <a:xfrm>
            <a:off x="5733087" y="2828932"/>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33" name="Oval 31"/>
          <p:cNvSpPr>
            <a:spLocks noChangeArrowheads="1"/>
          </p:cNvSpPr>
          <p:nvPr/>
        </p:nvSpPr>
        <p:spPr bwMode="auto">
          <a:xfrm>
            <a:off x="5561637" y="3057532"/>
            <a:ext cx="114300" cy="152400"/>
          </a:xfrm>
          <a:prstGeom prst="ellipse">
            <a:avLst/>
          </a:prstGeom>
          <a:noFill/>
          <a:ln w="9525">
            <a:solidFill>
              <a:schemeClr val="tx1"/>
            </a:solidFill>
            <a:round/>
            <a:headEnd/>
            <a:tailEnd/>
          </a:ln>
          <a:effectLst/>
        </p:spPr>
        <p:txBody>
          <a:bodyPr wrap="none" anchor="ctr"/>
          <a:lstStyle/>
          <a:p>
            <a:endParaRPr lang="fr-FR"/>
          </a:p>
        </p:txBody>
      </p:sp>
      <p:sp>
        <p:nvSpPr>
          <p:cNvPr id="34" name="Oval 32"/>
          <p:cNvSpPr>
            <a:spLocks noChangeArrowheads="1"/>
          </p:cNvSpPr>
          <p:nvPr/>
        </p:nvSpPr>
        <p:spPr bwMode="auto">
          <a:xfrm>
            <a:off x="5561637" y="3133732"/>
            <a:ext cx="114300" cy="152400"/>
          </a:xfrm>
          <a:prstGeom prst="ellipse">
            <a:avLst/>
          </a:prstGeom>
          <a:noFill/>
          <a:ln w="9525">
            <a:solidFill>
              <a:schemeClr val="tx1"/>
            </a:solidFill>
            <a:round/>
            <a:headEnd/>
            <a:tailEnd/>
          </a:ln>
          <a:effectLst/>
        </p:spPr>
        <p:txBody>
          <a:bodyPr wrap="none" anchor="ctr"/>
          <a:lstStyle/>
          <a:p>
            <a:endParaRPr lang="fr-FR"/>
          </a:p>
        </p:txBody>
      </p:sp>
      <p:sp>
        <p:nvSpPr>
          <p:cNvPr id="35" name="Oval 33"/>
          <p:cNvSpPr>
            <a:spLocks noChangeArrowheads="1"/>
          </p:cNvSpPr>
          <p:nvPr/>
        </p:nvSpPr>
        <p:spPr bwMode="auto">
          <a:xfrm>
            <a:off x="5275887"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36" name="Oval 34"/>
          <p:cNvSpPr>
            <a:spLocks noChangeArrowheads="1"/>
          </p:cNvSpPr>
          <p:nvPr/>
        </p:nvSpPr>
        <p:spPr bwMode="auto">
          <a:xfrm>
            <a:off x="5790237"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37" name="Text Box 35"/>
          <p:cNvSpPr txBox="1">
            <a:spLocks noChangeArrowheads="1"/>
          </p:cNvSpPr>
          <p:nvPr/>
        </p:nvSpPr>
        <p:spPr bwMode="auto">
          <a:xfrm>
            <a:off x="5143504"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38" name="Line 70"/>
          <p:cNvSpPr>
            <a:spLocks noChangeShapeType="1"/>
          </p:cNvSpPr>
          <p:nvPr/>
        </p:nvSpPr>
        <p:spPr bwMode="auto">
          <a:xfrm>
            <a:off x="6081604" y="2828932"/>
            <a:ext cx="400050" cy="0"/>
          </a:xfrm>
          <a:prstGeom prst="line">
            <a:avLst/>
          </a:prstGeom>
          <a:noFill/>
          <a:ln w="28575">
            <a:solidFill>
              <a:srgbClr val="00FF00"/>
            </a:solidFill>
            <a:round/>
            <a:headEnd/>
            <a:tailEnd/>
          </a:ln>
          <a:effectLst/>
        </p:spPr>
        <p:txBody>
          <a:bodyPr wrap="none" anchor="ctr"/>
          <a:lstStyle/>
          <a:p>
            <a:endParaRPr lang="fr-FR"/>
          </a:p>
        </p:txBody>
      </p:sp>
      <p:sp>
        <p:nvSpPr>
          <p:cNvPr id="39" name="Line 72"/>
          <p:cNvSpPr>
            <a:spLocks noChangeShapeType="1"/>
          </p:cNvSpPr>
          <p:nvPr/>
        </p:nvSpPr>
        <p:spPr bwMode="auto">
          <a:xfrm>
            <a:off x="1357290" y="2676532"/>
            <a:ext cx="0" cy="152400"/>
          </a:xfrm>
          <a:prstGeom prst="line">
            <a:avLst/>
          </a:prstGeom>
          <a:noFill/>
          <a:ln w="28575">
            <a:solidFill>
              <a:srgbClr val="00FF00"/>
            </a:solidFill>
            <a:round/>
            <a:headEnd/>
            <a:tailEnd/>
          </a:ln>
          <a:effectLst/>
        </p:spPr>
        <p:txBody>
          <a:bodyPr wrap="none" anchor="ctr"/>
          <a:lstStyle/>
          <a:p>
            <a:endParaRPr lang="fr-FR"/>
          </a:p>
        </p:txBody>
      </p:sp>
      <p:sp>
        <p:nvSpPr>
          <p:cNvPr id="40" name="Text Box 73"/>
          <p:cNvSpPr txBox="1">
            <a:spLocks noChangeArrowheads="1"/>
          </p:cNvSpPr>
          <p:nvPr/>
        </p:nvSpPr>
        <p:spPr bwMode="auto">
          <a:xfrm>
            <a:off x="928662" y="2828932"/>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42" name="Line 3"/>
          <p:cNvSpPr>
            <a:spLocks noChangeShapeType="1"/>
          </p:cNvSpPr>
          <p:nvPr/>
        </p:nvSpPr>
        <p:spPr bwMode="auto">
          <a:xfrm>
            <a:off x="926976" y="2828932"/>
            <a:ext cx="216000" cy="0"/>
          </a:xfrm>
          <a:prstGeom prst="line">
            <a:avLst/>
          </a:prstGeom>
          <a:noFill/>
          <a:ln w="28575">
            <a:solidFill>
              <a:srgbClr val="00FF00"/>
            </a:solidFill>
            <a:round/>
            <a:headEnd/>
            <a:tailEnd/>
          </a:ln>
          <a:effectLst/>
        </p:spPr>
        <p:txBody>
          <a:bodyPr wrap="none" anchor="ctr"/>
          <a:lstStyle/>
          <a:p>
            <a:endParaRPr lang="fr-FR" dirty="0"/>
          </a:p>
        </p:txBody>
      </p:sp>
      <p:sp>
        <p:nvSpPr>
          <p:cNvPr id="47" name="Rectangle 27"/>
          <p:cNvSpPr>
            <a:spLocks noChangeArrowheads="1"/>
          </p:cNvSpPr>
          <p:nvPr/>
        </p:nvSpPr>
        <p:spPr bwMode="auto">
          <a:xfrm>
            <a:off x="6365472"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8" name="Line 28"/>
          <p:cNvSpPr>
            <a:spLocks noChangeShapeType="1"/>
          </p:cNvSpPr>
          <p:nvPr/>
        </p:nvSpPr>
        <p:spPr bwMode="auto">
          <a:xfrm>
            <a:off x="6651222" y="2828932"/>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49" name="Line 30"/>
          <p:cNvSpPr>
            <a:spLocks noChangeShapeType="1"/>
          </p:cNvSpPr>
          <p:nvPr/>
        </p:nvSpPr>
        <p:spPr bwMode="auto">
          <a:xfrm>
            <a:off x="6879822" y="2828932"/>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50" name="Oval 32"/>
          <p:cNvSpPr>
            <a:spLocks noChangeArrowheads="1"/>
          </p:cNvSpPr>
          <p:nvPr/>
        </p:nvSpPr>
        <p:spPr bwMode="auto">
          <a:xfrm>
            <a:off x="6708372" y="3163712"/>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33"/>
          <p:cNvSpPr>
            <a:spLocks noChangeArrowheads="1"/>
          </p:cNvSpPr>
          <p:nvPr/>
        </p:nvSpPr>
        <p:spPr bwMode="auto">
          <a:xfrm>
            <a:off x="6422622"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34"/>
          <p:cNvSpPr>
            <a:spLocks noChangeArrowheads="1"/>
          </p:cNvSpPr>
          <p:nvPr/>
        </p:nvSpPr>
        <p:spPr bwMode="auto">
          <a:xfrm>
            <a:off x="6936972"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Text Box 35"/>
          <p:cNvSpPr txBox="1">
            <a:spLocks noChangeArrowheads="1"/>
          </p:cNvSpPr>
          <p:nvPr/>
        </p:nvSpPr>
        <p:spPr bwMode="auto">
          <a:xfrm>
            <a:off x="6286512"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 </a:t>
            </a:r>
            <a:r>
              <a:rPr lang="en-US" sz="1000" b="1" dirty="0">
                <a:latin typeface="Arial" charset="0"/>
              </a:rPr>
              <a:t>HTA/BT</a:t>
            </a:r>
          </a:p>
        </p:txBody>
      </p:sp>
      <p:sp>
        <p:nvSpPr>
          <p:cNvPr id="54" name="Line 29"/>
          <p:cNvSpPr>
            <a:spLocks noChangeShapeType="1"/>
          </p:cNvSpPr>
          <p:nvPr/>
        </p:nvSpPr>
        <p:spPr bwMode="auto">
          <a:xfrm>
            <a:off x="6653097" y="3090012"/>
            <a:ext cx="228600" cy="0"/>
          </a:xfrm>
          <a:prstGeom prst="line">
            <a:avLst/>
          </a:prstGeom>
          <a:noFill/>
          <a:ln w="28575">
            <a:solidFill>
              <a:srgbClr val="00FF00"/>
            </a:solidFill>
            <a:round/>
            <a:headEnd/>
            <a:tailEnd/>
          </a:ln>
          <a:effectLst/>
        </p:spPr>
        <p:txBody>
          <a:bodyPr wrap="none" anchor="ctr"/>
          <a:lstStyle/>
          <a:p>
            <a:endParaRPr lang="fr-FR"/>
          </a:p>
        </p:txBody>
      </p:sp>
      <p:sp>
        <p:nvSpPr>
          <p:cNvPr id="55" name="Line 29"/>
          <p:cNvSpPr>
            <a:spLocks noChangeShapeType="1"/>
          </p:cNvSpPr>
          <p:nvPr/>
        </p:nvSpPr>
        <p:spPr bwMode="auto">
          <a:xfrm>
            <a:off x="6428252" y="2835178"/>
            <a:ext cx="228600" cy="0"/>
          </a:xfrm>
          <a:prstGeom prst="line">
            <a:avLst/>
          </a:prstGeom>
          <a:noFill/>
          <a:ln w="28575">
            <a:solidFill>
              <a:srgbClr val="00FF00"/>
            </a:solidFill>
            <a:round/>
            <a:headEnd/>
            <a:tailEnd/>
          </a:ln>
          <a:effectLst/>
        </p:spPr>
        <p:txBody>
          <a:bodyPr wrap="none" anchor="ctr"/>
          <a:lstStyle/>
          <a:p>
            <a:endParaRPr lang="fr-FR"/>
          </a:p>
        </p:txBody>
      </p:sp>
      <p:sp>
        <p:nvSpPr>
          <p:cNvPr id="56" name="Oval 32"/>
          <p:cNvSpPr>
            <a:spLocks noChangeArrowheads="1"/>
          </p:cNvSpPr>
          <p:nvPr/>
        </p:nvSpPr>
        <p:spPr bwMode="auto">
          <a:xfrm>
            <a:off x="6710247" y="3076272"/>
            <a:ext cx="114300" cy="152400"/>
          </a:xfrm>
          <a:prstGeom prst="ellipse">
            <a:avLst/>
          </a:prstGeom>
          <a:noFill/>
          <a:ln w="9525">
            <a:solidFill>
              <a:schemeClr val="tx1"/>
            </a:solidFill>
            <a:round/>
            <a:headEnd/>
            <a:tailEnd/>
          </a:ln>
          <a:effectLst/>
        </p:spPr>
        <p:txBody>
          <a:bodyPr wrap="none" anchor="ctr"/>
          <a:lstStyle/>
          <a:p>
            <a:endParaRPr lang="fr-FR"/>
          </a:p>
        </p:txBody>
      </p:sp>
      <p:sp>
        <p:nvSpPr>
          <p:cNvPr id="59" name="Line 3"/>
          <p:cNvSpPr>
            <a:spLocks noChangeShapeType="1"/>
          </p:cNvSpPr>
          <p:nvPr/>
        </p:nvSpPr>
        <p:spPr bwMode="auto">
          <a:xfrm>
            <a:off x="7126232" y="2846420"/>
            <a:ext cx="342900" cy="0"/>
          </a:xfrm>
          <a:prstGeom prst="line">
            <a:avLst/>
          </a:prstGeom>
          <a:noFill/>
          <a:ln w="28575">
            <a:solidFill>
              <a:srgbClr val="00FF00"/>
            </a:solidFill>
            <a:round/>
            <a:headEnd/>
            <a:tailEnd/>
          </a:ln>
          <a:effectLst/>
        </p:spPr>
        <p:txBody>
          <a:bodyPr wrap="none" anchor="ctr"/>
          <a:lstStyle/>
          <a:p>
            <a:endParaRPr lang="fr-FR"/>
          </a:p>
        </p:txBody>
      </p:sp>
      <p:sp>
        <p:nvSpPr>
          <p:cNvPr id="60" name="Line 3"/>
          <p:cNvSpPr>
            <a:spLocks noChangeShapeType="1"/>
          </p:cNvSpPr>
          <p:nvPr/>
        </p:nvSpPr>
        <p:spPr bwMode="auto">
          <a:xfrm>
            <a:off x="7351084" y="2846420"/>
            <a:ext cx="342900" cy="0"/>
          </a:xfrm>
          <a:prstGeom prst="line">
            <a:avLst/>
          </a:prstGeom>
          <a:noFill/>
          <a:ln w="28575">
            <a:solidFill>
              <a:srgbClr val="00FF00"/>
            </a:solidFill>
            <a:round/>
            <a:headEnd/>
            <a:tailEnd/>
          </a:ln>
          <a:effectLst/>
        </p:spPr>
        <p:txBody>
          <a:bodyPr wrap="none" anchor="ctr"/>
          <a:lstStyle/>
          <a:p>
            <a:endParaRPr lang="fr-FR"/>
          </a:p>
        </p:txBody>
      </p:sp>
      <p:sp>
        <p:nvSpPr>
          <p:cNvPr id="61" name="Rectangle 27"/>
          <p:cNvSpPr>
            <a:spLocks noChangeArrowheads="1"/>
          </p:cNvSpPr>
          <p:nvPr/>
        </p:nvSpPr>
        <p:spPr bwMode="auto">
          <a:xfrm>
            <a:off x="7686702"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3" name="Line 30"/>
          <p:cNvSpPr>
            <a:spLocks noChangeShapeType="1"/>
          </p:cNvSpPr>
          <p:nvPr/>
        </p:nvSpPr>
        <p:spPr bwMode="auto">
          <a:xfrm>
            <a:off x="8172474" y="2831432"/>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64" name="Oval 32"/>
          <p:cNvSpPr>
            <a:spLocks noChangeArrowheads="1"/>
          </p:cNvSpPr>
          <p:nvPr/>
        </p:nvSpPr>
        <p:spPr bwMode="auto">
          <a:xfrm>
            <a:off x="8001024" y="3166212"/>
            <a:ext cx="114300" cy="152400"/>
          </a:xfrm>
          <a:prstGeom prst="ellipse">
            <a:avLst/>
          </a:prstGeom>
          <a:noFill/>
          <a:ln w="9525">
            <a:solidFill>
              <a:schemeClr val="tx1"/>
            </a:solidFill>
            <a:round/>
            <a:headEnd/>
            <a:tailEnd/>
          </a:ln>
          <a:effectLst/>
        </p:spPr>
        <p:txBody>
          <a:bodyPr wrap="none" anchor="ctr"/>
          <a:lstStyle/>
          <a:p>
            <a:endParaRPr lang="fr-FR"/>
          </a:p>
        </p:txBody>
      </p:sp>
      <p:sp>
        <p:nvSpPr>
          <p:cNvPr id="65" name="Oval 33"/>
          <p:cNvSpPr>
            <a:spLocks noChangeArrowheads="1"/>
          </p:cNvSpPr>
          <p:nvPr/>
        </p:nvSpPr>
        <p:spPr bwMode="auto">
          <a:xfrm>
            <a:off x="7800998" y="2679032"/>
            <a:ext cx="57150" cy="76200"/>
          </a:xfrm>
          <a:prstGeom prst="ellipse">
            <a:avLst/>
          </a:prstGeom>
          <a:noFill/>
          <a:ln w="9525">
            <a:solidFill>
              <a:schemeClr val="tx1"/>
            </a:solidFill>
            <a:round/>
            <a:headEnd/>
            <a:tailEnd/>
          </a:ln>
          <a:effectLst/>
        </p:spPr>
        <p:txBody>
          <a:bodyPr wrap="none" anchor="ctr"/>
          <a:lstStyle/>
          <a:p>
            <a:endParaRPr lang="fr-FR"/>
          </a:p>
        </p:txBody>
      </p:sp>
      <p:sp>
        <p:nvSpPr>
          <p:cNvPr id="66" name="Oval 34"/>
          <p:cNvSpPr>
            <a:spLocks noChangeArrowheads="1"/>
          </p:cNvSpPr>
          <p:nvPr/>
        </p:nvSpPr>
        <p:spPr bwMode="auto">
          <a:xfrm>
            <a:off x="8229624" y="2679032"/>
            <a:ext cx="57150" cy="76200"/>
          </a:xfrm>
          <a:prstGeom prst="ellipse">
            <a:avLst/>
          </a:prstGeom>
          <a:noFill/>
          <a:ln w="9525">
            <a:solidFill>
              <a:schemeClr val="tx1"/>
            </a:solidFill>
            <a:round/>
            <a:headEnd/>
            <a:tailEnd/>
          </a:ln>
          <a:effectLst/>
        </p:spPr>
        <p:txBody>
          <a:bodyPr wrap="none" anchor="ctr"/>
          <a:lstStyle/>
          <a:p>
            <a:endParaRPr lang="fr-FR"/>
          </a:p>
        </p:txBody>
      </p:sp>
      <p:sp>
        <p:nvSpPr>
          <p:cNvPr id="67" name="Text Box 35"/>
          <p:cNvSpPr txBox="1">
            <a:spLocks noChangeArrowheads="1"/>
          </p:cNvSpPr>
          <p:nvPr/>
        </p:nvSpPr>
        <p:spPr bwMode="auto">
          <a:xfrm>
            <a:off x="7658128"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68" name="Line 29"/>
          <p:cNvSpPr>
            <a:spLocks noChangeShapeType="1"/>
          </p:cNvSpPr>
          <p:nvPr/>
        </p:nvSpPr>
        <p:spPr bwMode="auto">
          <a:xfrm>
            <a:off x="7678044" y="2837678"/>
            <a:ext cx="228600" cy="0"/>
          </a:xfrm>
          <a:prstGeom prst="line">
            <a:avLst/>
          </a:prstGeom>
          <a:noFill/>
          <a:ln w="28575">
            <a:solidFill>
              <a:srgbClr val="00FF00"/>
            </a:solidFill>
            <a:round/>
            <a:headEnd/>
            <a:tailEnd/>
          </a:ln>
          <a:effectLst/>
        </p:spPr>
        <p:txBody>
          <a:bodyPr wrap="none" anchor="ctr"/>
          <a:lstStyle/>
          <a:p>
            <a:endParaRPr lang="fr-FR"/>
          </a:p>
        </p:txBody>
      </p:sp>
      <p:sp>
        <p:nvSpPr>
          <p:cNvPr id="69" name="Oval 32"/>
          <p:cNvSpPr>
            <a:spLocks noChangeArrowheads="1"/>
          </p:cNvSpPr>
          <p:nvPr/>
        </p:nvSpPr>
        <p:spPr bwMode="auto">
          <a:xfrm>
            <a:off x="8001024" y="3078772"/>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Line 29"/>
          <p:cNvSpPr>
            <a:spLocks noChangeShapeType="1"/>
          </p:cNvSpPr>
          <p:nvPr/>
        </p:nvSpPr>
        <p:spPr bwMode="auto">
          <a:xfrm>
            <a:off x="7929586" y="3047540"/>
            <a:ext cx="228600" cy="0"/>
          </a:xfrm>
          <a:prstGeom prst="line">
            <a:avLst/>
          </a:prstGeom>
          <a:noFill/>
          <a:ln w="28575">
            <a:solidFill>
              <a:srgbClr val="00FF00"/>
            </a:solidFill>
            <a:round/>
            <a:headEnd/>
            <a:tailEnd/>
          </a:ln>
          <a:effectLst/>
        </p:spPr>
        <p:txBody>
          <a:bodyPr wrap="none" anchor="ctr"/>
          <a:lstStyle/>
          <a:p>
            <a:endParaRPr lang="fr-FR"/>
          </a:p>
        </p:txBody>
      </p:sp>
      <p:sp>
        <p:nvSpPr>
          <p:cNvPr id="71" name="Line 70"/>
          <p:cNvSpPr>
            <a:spLocks noChangeShapeType="1"/>
          </p:cNvSpPr>
          <p:nvPr/>
        </p:nvSpPr>
        <p:spPr bwMode="auto">
          <a:xfrm>
            <a:off x="5712468" y="2831430"/>
            <a:ext cx="400050" cy="0"/>
          </a:xfrm>
          <a:prstGeom prst="line">
            <a:avLst/>
          </a:prstGeom>
          <a:noFill/>
          <a:ln w="28575">
            <a:solidFill>
              <a:srgbClr val="00FF00"/>
            </a:solidFill>
            <a:round/>
            <a:headEnd/>
            <a:tailEnd/>
          </a:ln>
          <a:effectLst/>
        </p:spPr>
        <p:txBody>
          <a:bodyPr wrap="none" anchor="ctr"/>
          <a:lstStyle/>
          <a:p>
            <a:endParaRPr lang="fr-FR"/>
          </a:p>
        </p:txBody>
      </p:sp>
      <p:sp>
        <p:nvSpPr>
          <p:cNvPr id="72" name="Line 70"/>
          <p:cNvSpPr>
            <a:spLocks noChangeShapeType="1"/>
          </p:cNvSpPr>
          <p:nvPr/>
        </p:nvSpPr>
        <p:spPr bwMode="auto">
          <a:xfrm>
            <a:off x="3386132" y="2860706"/>
            <a:ext cx="400050" cy="0"/>
          </a:xfrm>
          <a:prstGeom prst="line">
            <a:avLst/>
          </a:prstGeom>
          <a:noFill/>
          <a:ln w="28575">
            <a:solidFill>
              <a:srgbClr val="00FF00"/>
            </a:solidFill>
            <a:round/>
            <a:headEnd/>
            <a:tailEnd/>
          </a:ln>
          <a:effectLst/>
        </p:spPr>
        <p:txBody>
          <a:bodyPr wrap="none" anchor="ctr"/>
          <a:lstStyle/>
          <a:p>
            <a:endParaRPr lang="fr-FR"/>
          </a:p>
        </p:txBody>
      </p:sp>
      <p:sp>
        <p:nvSpPr>
          <p:cNvPr id="73" name="Line 70"/>
          <p:cNvSpPr>
            <a:spLocks noChangeShapeType="1"/>
          </p:cNvSpPr>
          <p:nvPr/>
        </p:nvSpPr>
        <p:spPr bwMode="auto">
          <a:xfrm>
            <a:off x="4949841" y="2848918"/>
            <a:ext cx="400050" cy="0"/>
          </a:xfrm>
          <a:prstGeom prst="line">
            <a:avLst/>
          </a:prstGeom>
          <a:noFill/>
          <a:ln w="28575">
            <a:solidFill>
              <a:srgbClr val="00FF00"/>
            </a:solidFill>
            <a:round/>
            <a:headEnd/>
            <a:tailEnd/>
          </a:ln>
          <a:effectLst/>
        </p:spPr>
        <p:txBody>
          <a:bodyPr wrap="none" anchor="ctr"/>
          <a:lstStyle/>
          <a:p>
            <a:endParaRPr lang="fr-FR"/>
          </a:p>
        </p:txBody>
      </p:sp>
      <p:sp>
        <p:nvSpPr>
          <p:cNvPr id="74" name="Line 70"/>
          <p:cNvSpPr>
            <a:spLocks noChangeShapeType="1"/>
          </p:cNvSpPr>
          <p:nvPr/>
        </p:nvSpPr>
        <p:spPr bwMode="auto">
          <a:xfrm>
            <a:off x="4572000" y="2848918"/>
            <a:ext cx="936000" cy="0"/>
          </a:xfrm>
          <a:prstGeom prst="line">
            <a:avLst/>
          </a:prstGeom>
          <a:noFill/>
          <a:ln w="28575">
            <a:solidFill>
              <a:srgbClr val="00FF00"/>
            </a:solidFill>
            <a:round/>
            <a:headEnd/>
            <a:tailEnd/>
          </a:ln>
          <a:effectLst/>
        </p:spPr>
        <p:txBody>
          <a:bodyPr wrap="none" anchor="ctr"/>
          <a:lstStyle/>
          <a:p>
            <a:endParaRPr lang="fr-FR"/>
          </a:p>
        </p:txBody>
      </p:sp>
      <p:sp>
        <p:nvSpPr>
          <p:cNvPr id="75" name="Line 3"/>
          <p:cNvSpPr>
            <a:spLocks noChangeShapeType="1"/>
          </p:cNvSpPr>
          <p:nvPr/>
        </p:nvSpPr>
        <p:spPr bwMode="auto">
          <a:xfrm>
            <a:off x="6892011" y="2848918"/>
            <a:ext cx="342900" cy="0"/>
          </a:xfrm>
          <a:prstGeom prst="line">
            <a:avLst/>
          </a:prstGeom>
          <a:noFill/>
          <a:ln w="28575">
            <a:solidFill>
              <a:srgbClr val="00FF00"/>
            </a:solidFill>
            <a:round/>
            <a:headEnd/>
            <a:tailEnd/>
          </a:ln>
          <a:effectLst/>
        </p:spPr>
        <p:txBody>
          <a:bodyPr wrap="none" anchor="ctr"/>
          <a:lstStyle/>
          <a:p>
            <a:endParaRPr lang="fr-FR"/>
          </a:p>
        </p:txBody>
      </p:sp>
      <p:sp>
        <p:nvSpPr>
          <p:cNvPr id="76" name="Line 70"/>
          <p:cNvSpPr>
            <a:spLocks noChangeShapeType="1"/>
          </p:cNvSpPr>
          <p:nvPr/>
        </p:nvSpPr>
        <p:spPr bwMode="auto">
          <a:xfrm>
            <a:off x="8143900" y="2851416"/>
            <a:ext cx="400050" cy="0"/>
          </a:xfrm>
          <a:prstGeom prst="line">
            <a:avLst/>
          </a:prstGeom>
          <a:noFill/>
          <a:ln w="28575">
            <a:solidFill>
              <a:srgbClr val="00FF00"/>
            </a:solidFill>
            <a:round/>
            <a:headEnd/>
            <a:tailEnd/>
          </a:ln>
          <a:effectLst/>
        </p:spPr>
        <p:txBody>
          <a:bodyPr wrap="none" anchor="ctr"/>
          <a:lstStyle/>
          <a:p>
            <a:endParaRPr lang="fr-FR"/>
          </a:p>
        </p:txBody>
      </p:sp>
      <p:sp>
        <p:nvSpPr>
          <p:cNvPr id="77" name="Line 70"/>
          <p:cNvSpPr>
            <a:spLocks noChangeShapeType="1"/>
          </p:cNvSpPr>
          <p:nvPr/>
        </p:nvSpPr>
        <p:spPr bwMode="auto">
          <a:xfrm>
            <a:off x="8435388" y="2851416"/>
            <a:ext cx="612000" cy="0"/>
          </a:xfrm>
          <a:prstGeom prst="line">
            <a:avLst/>
          </a:prstGeom>
          <a:noFill/>
          <a:ln w="28575">
            <a:solidFill>
              <a:srgbClr val="00FF00"/>
            </a:solidFill>
            <a:prstDash val="sysDash"/>
            <a:round/>
            <a:headEnd/>
            <a:tailEnd/>
          </a:ln>
          <a:effectLst/>
        </p:spPr>
        <p:txBody>
          <a:bodyPr wrap="none" anchor="ctr"/>
          <a:lstStyle/>
          <a:p>
            <a:endParaRPr lang="fr-FR"/>
          </a:p>
        </p:txBody>
      </p:sp>
      <p:sp>
        <p:nvSpPr>
          <p:cNvPr id="84" name="Oval 10"/>
          <p:cNvSpPr>
            <a:spLocks noChangeArrowheads="1"/>
          </p:cNvSpPr>
          <p:nvPr/>
        </p:nvSpPr>
        <p:spPr bwMode="auto">
          <a:xfrm>
            <a:off x="1943082" y="2714620"/>
            <a:ext cx="57150" cy="76200"/>
          </a:xfrm>
          <a:prstGeom prst="ellipse">
            <a:avLst/>
          </a:prstGeom>
          <a:noFill/>
          <a:ln w="9525">
            <a:solidFill>
              <a:schemeClr val="tx1"/>
            </a:solidFill>
            <a:round/>
            <a:headEnd/>
            <a:tailEnd/>
          </a:ln>
          <a:effectLst/>
        </p:spPr>
        <p:txBody>
          <a:bodyPr wrap="none" anchor="ctr"/>
          <a:lstStyle/>
          <a:p>
            <a:endParaRPr lang="fr-FR"/>
          </a:p>
        </p:txBody>
      </p:sp>
      <p:sp>
        <p:nvSpPr>
          <p:cNvPr id="85" name="Rectangle 27"/>
          <p:cNvSpPr>
            <a:spLocks noChangeArrowheads="1"/>
          </p:cNvSpPr>
          <p:nvPr/>
        </p:nvSpPr>
        <p:spPr bwMode="auto">
          <a:xfrm>
            <a:off x="4055078"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86" name="Line 28"/>
          <p:cNvSpPr>
            <a:spLocks noChangeShapeType="1"/>
          </p:cNvSpPr>
          <p:nvPr/>
        </p:nvSpPr>
        <p:spPr bwMode="auto">
          <a:xfrm>
            <a:off x="4340828" y="2828915"/>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87" name="Line 29"/>
          <p:cNvSpPr>
            <a:spLocks noChangeShapeType="1"/>
          </p:cNvSpPr>
          <p:nvPr/>
        </p:nvSpPr>
        <p:spPr bwMode="auto">
          <a:xfrm>
            <a:off x="4329585" y="3057515"/>
            <a:ext cx="228600" cy="0"/>
          </a:xfrm>
          <a:prstGeom prst="line">
            <a:avLst/>
          </a:prstGeom>
          <a:noFill/>
          <a:ln w="28575">
            <a:solidFill>
              <a:srgbClr val="00FF00"/>
            </a:solidFill>
            <a:round/>
            <a:headEnd/>
            <a:tailEnd/>
          </a:ln>
          <a:effectLst/>
        </p:spPr>
        <p:txBody>
          <a:bodyPr wrap="none" anchor="ctr"/>
          <a:lstStyle/>
          <a:p>
            <a:endParaRPr lang="fr-FR"/>
          </a:p>
        </p:txBody>
      </p:sp>
      <p:sp>
        <p:nvSpPr>
          <p:cNvPr id="88" name="Line 30"/>
          <p:cNvSpPr>
            <a:spLocks noChangeShapeType="1"/>
          </p:cNvSpPr>
          <p:nvPr/>
        </p:nvSpPr>
        <p:spPr bwMode="auto">
          <a:xfrm>
            <a:off x="4569428" y="2828915"/>
            <a:ext cx="0" cy="228600"/>
          </a:xfrm>
          <a:prstGeom prst="line">
            <a:avLst/>
          </a:prstGeom>
          <a:noFill/>
          <a:ln w="38100" cmpd="dbl">
            <a:solidFill>
              <a:srgbClr val="00FF00"/>
            </a:solidFill>
            <a:round/>
            <a:headEnd/>
            <a:tailEnd/>
          </a:ln>
          <a:effectLst/>
        </p:spPr>
        <p:txBody>
          <a:bodyPr wrap="none" anchor="ctr"/>
          <a:lstStyle/>
          <a:p>
            <a:endParaRPr lang="fr-FR"/>
          </a:p>
        </p:txBody>
      </p:sp>
      <p:sp>
        <p:nvSpPr>
          <p:cNvPr id="89" name="Oval 31"/>
          <p:cNvSpPr>
            <a:spLocks noChangeArrowheads="1"/>
          </p:cNvSpPr>
          <p:nvPr/>
        </p:nvSpPr>
        <p:spPr bwMode="auto">
          <a:xfrm>
            <a:off x="4397978" y="3057515"/>
            <a:ext cx="114300" cy="152400"/>
          </a:xfrm>
          <a:prstGeom prst="ellipse">
            <a:avLst/>
          </a:prstGeom>
          <a:noFill/>
          <a:ln w="9525">
            <a:solidFill>
              <a:schemeClr val="tx1"/>
            </a:solidFill>
            <a:round/>
            <a:headEnd/>
            <a:tailEnd/>
          </a:ln>
          <a:effectLst/>
        </p:spPr>
        <p:txBody>
          <a:bodyPr wrap="none" anchor="ctr"/>
          <a:lstStyle/>
          <a:p>
            <a:endParaRPr lang="fr-FR"/>
          </a:p>
        </p:txBody>
      </p:sp>
      <p:sp>
        <p:nvSpPr>
          <p:cNvPr id="90" name="Oval 32"/>
          <p:cNvSpPr>
            <a:spLocks noChangeArrowheads="1"/>
          </p:cNvSpPr>
          <p:nvPr/>
        </p:nvSpPr>
        <p:spPr bwMode="auto">
          <a:xfrm>
            <a:off x="4397978" y="3133715"/>
            <a:ext cx="114300" cy="152400"/>
          </a:xfrm>
          <a:prstGeom prst="ellipse">
            <a:avLst/>
          </a:prstGeom>
          <a:noFill/>
          <a:ln w="9525">
            <a:solidFill>
              <a:schemeClr val="tx1"/>
            </a:solidFill>
            <a:round/>
            <a:headEnd/>
            <a:tailEnd/>
          </a:ln>
          <a:effectLst/>
        </p:spPr>
        <p:txBody>
          <a:bodyPr wrap="none" anchor="ctr"/>
          <a:lstStyle/>
          <a:p>
            <a:endParaRPr lang="fr-FR"/>
          </a:p>
        </p:txBody>
      </p:sp>
      <p:sp>
        <p:nvSpPr>
          <p:cNvPr id="91" name="Oval 33"/>
          <p:cNvSpPr>
            <a:spLocks noChangeArrowheads="1"/>
          </p:cNvSpPr>
          <p:nvPr/>
        </p:nvSpPr>
        <p:spPr bwMode="auto">
          <a:xfrm>
            <a:off x="4112228" y="2676515"/>
            <a:ext cx="57150" cy="76200"/>
          </a:xfrm>
          <a:prstGeom prst="ellipse">
            <a:avLst/>
          </a:prstGeom>
          <a:noFill/>
          <a:ln w="9525">
            <a:solidFill>
              <a:schemeClr val="tx1"/>
            </a:solidFill>
            <a:round/>
            <a:headEnd/>
            <a:tailEnd/>
          </a:ln>
          <a:effectLst/>
        </p:spPr>
        <p:txBody>
          <a:bodyPr wrap="none" anchor="ctr"/>
          <a:lstStyle/>
          <a:p>
            <a:endParaRPr lang="fr-FR"/>
          </a:p>
        </p:txBody>
      </p:sp>
      <p:sp>
        <p:nvSpPr>
          <p:cNvPr id="92" name="Oval 34"/>
          <p:cNvSpPr>
            <a:spLocks noChangeArrowheads="1"/>
          </p:cNvSpPr>
          <p:nvPr/>
        </p:nvSpPr>
        <p:spPr bwMode="auto">
          <a:xfrm>
            <a:off x="4626578" y="2676515"/>
            <a:ext cx="57150" cy="76200"/>
          </a:xfrm>
          <a:prstGeom prst="ellipse">
            <a:avLst/>
          </a:prstGeom>
          <a:noFill/>
          <a:ln w="9525">
            <a:solidFill>
              <a:schemeClr val="tx1"/>
            </a:solidFill>
            <a:round/>
            <a:headEnd/>
            <a:tailEnd/>
          </a:ln>
          <a:effectLst/>
        </p:spPr>
        <p:txBody>
          <a:bodyPr wrap="none" anchor="ctr"/>
          <a:lstStyle/>
          <a:p>
            <a:endParaRPr lang="fr-FR"/>
          </a:p>
        </p:txBody>
      </p:sp>
      <p:sp>
        <p:nvSpPr>
          <p:cNvPr id="93" name="Text Box 35"/>
          <p:cNvSpPr txBox="1">
            <a:spLocks noChangeArrowheads="1"/>
          </p:cNvSpPr>
          <p:nvPr/>
        </p:nvSpPr>
        <p:spPr bwMode="auto">
          <a:xfrm>
            <a:off x="4055078"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94" name="Line 70"/>
          <p:cNvSpPr>
            <a:spLocks noChangeShapeType="1"/>
          </p:cNvSpPr>
          <p:nvPr/>
        </p:nvSpPr>
        <p:spPr bwMode="auto">
          <a:xfrm>
            <a:off x="3786182" y="2848901"/>
            <a:ext cx="400050" cy="0"/>
          </a:xfrm>
          <a:prstGeom prst="line">
            <a:avLst/>
          </a:prstGeom>
          <a:noFill/>
          <a:ln w="28575">
            <a:solidFill>
              <a:srgbClr val="00FF00"/>
            </a:solidFill>
            <a:round/>
            <a:headEnd/>
            <a:tailEnd/>
          </a:ln>
          <a:effectLst/>
        </p:spPr>
        <p:txBody>
          <a:bodyPr wrap="none" anchor="ctr"/>
          <a:lstStyle/>
          <a:p>
            <a:endParaRPr lang="fr-FR"/>
          </a:p>
        </p:txBody>
      </p:sp>
      <p:sp>
        <p:nvSpPr>
          <p:cNvPr id="95" name="Line 70"/>
          <p:cNvSpPr>
            <a:spLocks noChangeShapeType="1"/>
          </p:cNvSpPr>
          <p:nvPr/>
        </p:nvSpPr>
        <p:spPr bwMode="auto">
          <a:xfrm>
            <a:off x="3932336" y="2848901"/>
            <a:ext cx="400050" cy="0"/>
          </a:xfrm>
          <a:prstGeom prst="line">
            <a:avLst/>
          </a:prstGeom>
          <a:noFill/>
          <a:ln w="28575">
            <a:solidFill>
              <a:srgbClr val="00FF00"/>
            </a:solidFill>
            <a:round/>
            <a:headEnd/>
            <a:tailEnd/>
          </a:ln>
          <a:effectLst/>
        </p:spPr>
        <p:txBody>
          <a:bodyPr wrap="none" anchor="ctr"/>
          <a:lstStyle/>
          <a:p>
            <a:endParaRPr lang="fr-FR"/>
          </a:p>
        </p:txBody>
      </p:sp>
      <p:sp>
        <p:nvSpPr>
          <p:cNvPr id="96" name="Ellipse 95"/>
          <p:cNvSpPr/>
          <p:nvPr/>
        </p:nvSpPr>
        <p:spPr>
          <a:xfrm>
            <a:off x="1902194"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97" name="Corde 96"/>
          <p:cNvSpPr/>
          <p:nvPr/>
        </p:nvSpPr>
        <p:spPr>
          <a:xfrm rot="10489255">
            <a:off x="1802269"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8" name="Ellipse 97"/>
          <p:cNvSpPr/>
          <p:nvPr/>
        </p:nvSpPr>
        <p:spPr>
          <a:xfrm>
            <a:off x="3173167"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99" name="Corde 98"/>
          <p:cNvSpPr/>
          <p:nvPr/>
        </p:nvSpPr>
        <p:spPr>
          <a:xfrm rot="10489255">
            <a:off x="3073242"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0" name="Ellipse 99"/>
          <p:cNvSpPr/>
          <p:nvPr/>
        </p:nvSpPr>
        <p:spPr>
          <a:xfrm>
            <a:off x="4188210"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01" name="Corde 100"/>
          <p:cNvSpPr/>
          <p:nvPr/>
        </p:nvSpPr>
        <p:spPr>
          <a:xfrm rot="10489255">
            <a:off x="4088285"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2" name="Rectangle 101"/>
          <p:cNvSpPr/>
          <p:nvPr/>
        </p:nvSpPr>
        <p:spPr>
          <a:xfrm>
            <a:off x="71406" y="2357430"/>
            <a:ext cx="928694" cy="7858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285720" y="2571744"/>
            <a:ext cx="285752" cy="3571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p:cNvSpPr/>
          <p:nvPr/>
        </p:nvSpPr>
        <p:spPr>
          <a:xfrm>
            <a:off x="500034" y="2571744"/>
            <a:ext cx="285752" cy="3571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5" name="Connecteur droit 104"/>
          <p:cNvCxnSpPr/>
          <p:nvPr/>
        </p:nvCxnSpPr>
        <p:spPr>
          <a:xfrm>
            <a:off x="785786" y="2786058"/>
            <a:ext cx="18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ZoneTexte 105"/>
          <p:cNvSpPr txBox="1"/>
          <p:nvPr/>
        </p:nvSpPr>
        <p:spPr>
          <a:xfrm>
            <a:off x="142844" y="2714620"/>
            <a:ext cx="785818" cy="461665"/>
          </a:xfrm>
          <a:prstGeom prst="rect">
            <a:avLst/>
          </a:prstGeom>
          <a:noFill/>
          <a:ln>
            <a:noFill/>
          </a:ln>
        </p:spPr>
        <p:txBody>
          <a:bodyPr wrap="square" rtlCol="0">
            <a:spAutoFit/>
          </a:bodyPr>
          <a:lstStyle/>
          <a:p>
            <a:endParaRPr lang="fr-FR" sz="1200" b="1" dirty="0" smtClean="0"/>
          </a:p>
          <a:p>
            <a:r>
              <a:rPr lang="fr-FR" sz="1200" b="1" dirty="0" smtClean="0"/>
              <a:t>HTB/HTA</a:t>
            </a:r>
            <a:endParaRPr lang="fr-FR" sz="1200" b="1" dirty="0"/>
          </a:p>
        </p:txBody>
      </p:sp>
      <p:sp>
        <p:nvSpPr>
          <p:cNvPr id="107" name="Ellipse 106"/>
          <p:cNvSpPr/>
          <p:nvPr/>
        </p:nvSpPr>
        <p:spPr>
          <a:xfrm>
            <a:off x="5331218" y="1714488"/>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08" name="Corde 107"/>
          <p:cNvSpPr/>
          <p:nvPr/>
        </p:nvSpPr>
        <p:spPr>
          <a:xfrm rot="10489255">
            <a:off x="5231293" y="1868766"/>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9" name="Ellipse 108"/>
          <p:cNvSpPr/>
          <p:nvPr/>
        </p:nvSpPr>
        <p:spPr>
          <a:xfrm>
            <a:off x="6474226"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0" name="Corde 109"/>
          <p:cNvSpPr/>
          <p:nvPr/>
        </p:nvSpPr>
        <p:spPr>
          <a:xfrm rot="10489255">
            <a:off x="6374301"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2" name="Ellipse 111"/>
          <p:cNvSpPr/>
          <p:nvPr/>
        </p:nvSpPr>
        <p:spPr>
          <a:xfrm>
            <a:off x="330558" y="1714488"/>
            <a:ext cx="275586" cy="202143"/>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3" name="Corde 112"/>
          <p:cNvSpPr/>
          <p:nvPr/>
        </p:nvSpPr>
        <p:spPr>
          <a:xfrm rot="10489255">
            <a:off x="230633" y="1868766"/>
            <a:ext cx="482275" cy="384071"/>
          </a:xfrm>
          <a:prstGeom prst="chord">
            <a:avLst>
              <a:gd name="adj1" fmla="val 18847017"/>
              <a:gd name="adj2" fmla="val 13964517"/>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5" name="Ellipse 114"/>
          <p:cNvSpPr/>
          <p:nvPr/>
        </p:nvSpPr>
        <p:spPr>
          <a:xfrm>
            <a:off x="7831548" y="1714488"/>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6" name="Corde 115"/>
          <p:cNvSpPr/>
          <p:nvPr/>
        </p:nvSpPr>
        <p:spPr>
          <a:xfrm rot="10489255">
            <a:off x="7731623" y="1868766"/>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8" name="ZoneTexte 117"/>
          <p:cNvSpPr txBox="1"/>
          <p:nvPr/>
        </p:nvSpPr>
        <p:spPr>
          <a:xfrm>
            <a:off x="1857356" y="1857364"/>
            <a:ext cx="357190" cy="369332"/>
          </a:xfrm>
          <a:prstGeom prst="rect">
            <a:avLst/>
          </a:prstGeom>
          <a:noFill/>
        </p:spPr>
        <p:txBody>
          <a:bodyPr wrap="square" rtlCol="0">
            <a:spAutoFit/>
          </a:bodyPr>
          <a:lstStyle/>
          <a:p>
            <a:r>
              <a:rPr lang="fr-FR" b="1" dirty="0" smtClean="0"/>
              <a:t>1</a:t>
            </a:r>
            <a:endParaRPr lang="fr-FR" b="1" dirty="0"/>
          </a:p>
        </p:txBody>
      </p:sp>
      <p:sp>
        <p:nvSpPr>
          <p:cNvPr id="119" name="ZoneTexte 118"/>
          <p:cNvSpPr txBox="1"/>
          <p:nvPr/>
        </p:nvSpPr>
        <p:spPr>
          <a:xfrm>
            <a:off x="3143240" y="1857364"/>
            <a:ext cx="357190" cy="369332"/>
          </a:xfrm>
          <a:prstGeom prst="rect">
            <a:avLst/>
          </a:prstGeom>
          <a:noFill/>
        </p:spPr>
        <p:txBody>
          <a:bodyPr wrap="square" rtlCol="0">
            <a:spAutoFit/>
          </a:bodyPr>
          <a:lstStyle/>
          <a:p>
            <a:r>
              <a:rPr lang="fr-FR" b="1" dirty="0" smtClean="0"/>
              <a:t>2</a:t>
            </a:r>
            <a:endParaRPr lang="fr-FR" b="1" dirty="0"/>
          </a:p>
        </p:txBody>
      </p:sp>
      <p:sp>
        <p:nvSpPr>
          <p:cNvPr id="120" name="ZoneTexte 119"/>
          <p:cNvSpPr txBox="1"/>
          <p:nvPr/>
        </p:nvSpPr>
        <p:spPr>
          <a:xfrm>
            <a:off x="4143372" y="1857364"/>
            <a:ext cx="357190" cy="369332"/>
          </a:xfrm>
          <a:prstGeom prst="rect">
            <a:avLst/>
          </a:prstGeom>
          <a:noFill/>
        </p:spPr>
        <p:txBody>
          <a:bodyPr wrap="square" rtlCol="0">
            <a:spAutoFit/>
          </a:bodyPr>
          <a:lstStyle/>
          <a:p>
            <a:r>
              <a:rPr lang="fr-FR" b="1" dirty="0" smtClean="0"/>
              <a:t>3</a:t>
            </a:r>
            <a:endParaRPr lang="fr-FR" b="1" dirty="0"/>
          </a:p>
        </p:txBody>
      </p:sp>
      <p:sp>
        <p:nvSpPr>
          <p:cNvPr id="121" name="ZoneTexte 120"/>
          <p:cNvSpPr txBox="1"/>
          <p:nvPr/>
        </p:nvSpPr>
        <p:spPr>
          <a:xfrm>
            <a:off x="5286380" y="1857364"/>
            <a:ext cx="357190" cy="369332"/>
          </a:xfrm>
          <a:prstGeom prst="rect">
            <a:avLst/>
          </a:prstGeom>
          <a:noFill/>
        </p:spPr>
        <p:txBody>
          <a:bodyPr wrap="square" rtlCol="0">
            <a:spAutoFit/>
          </a:bodyPr>
          <a:lstStyle/>
          <a:p>
            <a:r>
              <a:rPr lang="fr-FR" b="1" dirty="0" smtClean="0"/>
              <a:t>4</a:t>
            </a:r>
            <a:endParaRPr lang="fr-FR" b="1" dirty="0"/>
          </a:p>
        </p:txBody>
      </p:sp>
      <p:sp>
        <p:nvSpPr>
          <p:cNvPr id="122" name="ZoneTexte 121"/>
          <p:cNvSpPr txBox="1"/>
          <p:nvPr/>
        </p:nvSpPr>
        <p:spPr>
          <a:xfrm>
            <a:off x="6429388" y="1857364"/>
            <a:ext cx="357190" cy="369332"/>
          </a:xfrm>
          <a:prstGeom prst="rect">
            <a:avLst/>
          </a:prstGeom>
          <a:noFill/>
        </p:spPr>
        <p:txBody>
          <a:bodyPr wrap="square" rtlCol="0">
            <a:spAutoFit/>
          </a:bodyPr>
          <a:lstStyle/>
          <a:p>
            <a:r>
              <a:rPr lang="fr-FR" b="1" dirty="0" smtClean="0"/>
              <a:t>5</a:t>
            </a:r>
            <a:endParaRPr lang="fr-FR" b="1" dirty="0"/>
          </a:p>
        </p:txBody>
      </p:sp>
      <p:sp>
        <p:nvSpPr>
          <p:cNvPr id="124" name="ZoneTexte 123"/>
          <p:cNvSpPr txBox="1"/>
          <p:nvPr/>
        </p:nvSpPr>
        <p:spPr>
          <a:xfrm>
            <a:off x="7786710" y="1857364"/>
            <a:ext cx="357190" cy="369332"/>
          </a:xfrm>
          <a:prstGeom prst="rect">
            <a:avLst/>
          </a:prstGeom>
          <a:noFill/>
        </p:spPr>
        <p:txBody>
          <a:bodyPr wrap="square" rtlCol="0">
            <a:spAutoFit/>
          </a:bodyPr>
          <a:lstStyle/>
          <a:p>
            <a:r>
              <a:rPr lang="fr-FR" b="1" dirty="0" smtClean="0"/>
              <a:t>6</a:t>
            </a:r>
            <a:endParaRPr lang="fr-FR" b="1" dirty="0"/>
          </a:p>
        </p:txBody>
      </p:sp>
      <p:cxnSp>
        <p:nvCxnSpPr>
          <p:cNvPr id="125" name="Connecteur droit avec flèche 124"/>
          <p:cNvCxnSpPr/>
          <p:nvPr/>
        </p:nvCxnSpPr>
        <p:spPr>
          <a:xfrm rot="10800000">
            <a:off x="2109666" y="3406381"/>
            <a:ext cx="2520000" cy="1728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p:cNvCxnSpPr/>
          <p:nvPr/>
        </p:nvCxnSpPr>
        <p:spPr>
          <a:xfrm rot="10800000">
            <a:off x="3181488" y="3334942"/>
            <a:ext cx="1512000" cy="1728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7" name="Connecteur droit avec flèche 126"/>
          <p:cNvCxnSpPr/>
          <p:nvPr/>
        </p:nvCxnSpPr>
        <p:spPr>
          <a:xfrm rot="10800000">
            <a:off x="4462314" y="3381760"/>
            <a:ext cx="324000" cy="1656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8" name="Connecteur droit avec flèche 127"/>
          <p:cNvCxnSpPr/>
          <p:nvPr/>
        </p:nvCxnSpPr>
        <p:spPr>
          <a:xfrm rot="12360000">
            <a:off x="5249035" y="3277988"/>
            <a:ext cx="0" cy="1800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9" name="Connecteur droit avec flèche 128"/>
          <p:cNvCxnSpPr/>
          <p:nvPr/>
        </p:nvCxnSpPr>
        <p:spPr>
          <a:xfrm rot="13980000">
            <a:off x="5921535" y="2921692"/>
            <a:ext cx="0" cy="2664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0" name="Connecteur droit avec flèche 129"/>
          <p:cNvCxnSpPr/>
          <p:nvPr/>
        </p:nvCxnSpPr>
        <p:spPr>
          <a:xfrm rot="14580000">
            <a:off x="6397413" y="2561819"/>
            <a:ext cx="0" cy="3456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1" name="Connecteur droit avec flèche 130"/>
          <p:cNvCxnSpPr/>
          <p:nvPr/>
        </p:nvCxnSpPr>
        <p:spPr>
          <a:xfrm>
            <a:off x="1857356" y="3452074"/>
            <a:ext cx="2484000" cy="16200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2" name="Connecteur droit avec flèche 131"/>
          <p:cNvCxnSpPr/>
          <p:nvPr/>
        </p:nvCxnSpPr>
        <p:spPr>
          <a:xfrm rot="16200000" flipH="1">
            <a:off x="3024562" y="3453198"/>
            <a:ext cx="1512000" cy="14400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3" name="Connecteur droit avec flèche 132"/>
          <p:cNvCxnSpPr/>
          <p:nvPr/>
        </p:nvCxnSpPr>
        <p:spPr>
          <a:xfrm rot="16200000" flipH="1">
            <a:off x="3786182" y="4023578"/>
            <a:ext cx="1428760" cy="285752"/>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4" name="Connecteur droit avec flèche 133"/>
          <p:cNvCxnSpPr/>
          <p:nvPr/>
        </p:nvCxnSpPr>
        <p:spPr>
          <a:xfrm rot="5400000">
            <a:off x="4500562" y="3809264"/>
            <a:ext cx="1357322" cy="642942"/>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5" name="Connecteur droit avec flèche 134"/>
          <p:cNvCxnSpPr/>
          <p:nvPr/>
        </p:nvCxnSpPr>
        <p:spPr>
          <a:xfrm rot="5400000">
            <a:off x="5288066" y="3284438"/>
            <a:ext cx="1260000" cy="16920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36" name="Connecteur droit avec flèche 135"/>
          <p:cNvCxnSpPr/>
          <p:nvPr/>
        </p:nvCxnSpPr>
        <p:spPr>
          <a:xfrm rot="10800000" flipV="1">
            <a:off x="5046776" y="3439148"/>
            <a:ext cx="3240000" cy="16560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37" name="ZoneTexte 136"/>
          <p:cNvSpPr txBox="1"/>
          <p:nvPr/>
        </p:nvSpPr>
        <p:spPr>
          <a:xfrm>
            <a:off x="5715008" y="4925809"/>
            <a:ext cx="3214710" cy="92333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fr-FR" b="1" dirty="0" smtClean="0"/>
              <a:t>À chaque moment l’Agent Manager demande les informations des Postes Agents</a:t>
            </a:r>
            <a:endParaRPr lang="fr-FR" b="1" dirty="0"/>
          </a:p>
        </p:txBody>
      </p:sp>
      <p:sp>
        <p:nvSpPr>
          <p:cNvPr id="138" name="ZoneTexte 137"/>
          <p:cNvSpPr txBox="1"/>
          <p:nvPr/>
        </p:nvSpPr>
        <p:spPr>
          <a:xfrm>
            <a:off x="5715008" y="5720380"/>
            <a:ext cx="3214710" cy="923330"/>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r>
              <a:rPr lang="fr-FR" b="1" dirty="0" smtClean="0"/>
              <a:t>Les Postes Agents répond   à la demande en  lui envoyant leurs informations </a:t>
            </a:r>
            <a:endParaRPr lang="fr-FR" b="1" dirty="0"/>
          </a:p>
        </p:txBody>
      </p:sp>
      <p:cxnSp>
        <p:nvCxnSpPr>
          <p:cNvPr id="141" name="Connecteur droit avec flèche 140"/>
          <p:cNvCxnSpPr/>
          <p:nvPr/>
        </p:nvCxnSpPr>
        <p:spPr>
          <a:xfrm>
            <a:off x="757686" y="3214686"/>
            <a:ext cx="3600000" cy="19440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2" name="Connecteur droit avec flèche 141"/>
          <p:cNvCxnSpPr/>
          <p:nvPr/>
        </p:nvCxnSpPr>
        <p:spPr>
          <a:xfrm rot="10800000">
            <a:off x="1000101" y="3251248"/>
            <a:ext cx="3456000" cy="1872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135171" name="Object 2"/>
          <p:cNvGraphicFramePr>
            <a:graphicFrameLocks noChangeAspect="1"/>
          </p:cNvGraphicFramePr>
          <p:nvPr/>
        </p:nvGraphicFramePr>
        <p:xfrm>
          <a:off x="4143375" y="5059363"/>
          <a:ext cx="1357313" cy="1447800"/>
        </p:xfrm>
        <a:graphic>
          <a:graphicData uri="http://schemas.openxmlformats.org/presentationml/2006/ole">
            <p:oleObj spid="_x0000_s135171" name="Image" r:id="rId5" imgW="1168254" imgH="1777778" progId="">
              <p:embed/>
            </p:oleObj>
          </a:graphicData>
        </a:graphic>
      </p:graphicFrame>
      <p:pic>
        <p:nvPicPr>
          <p:cNvPr id="139" name="Picture 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572000" y="64291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40" name="Picture 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43" name="TextBox 7"/>
          <p:cNvSpPr txBox="1"/>
          <p:nvPr/>
        </p:nvSpPr>
        <p:spPr>
          <a:xfrm flipH="1">
            <a:off x="5072066" y="71435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44"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45"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46" name="Picture 2"/>
          <p:cNvPicPr>
            <a:picLocks noChangeAspect="1" noChangeArrowheads="1"/>
          </p:cNvPicPr>
          <p:nvPr/>
        </p:nvPicPr>
        <p:blipFill>
          <a:blip r:embed="rId8"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7"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48"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49"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50"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51"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52"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53" name="Connecteur droit 152"/>
          <p:cNvCxnSpPr/>
          <p:nvPr/>
        </p:nvCxnSpPr>
        <p:spPr>
          <a:xfrm>
            <a:off x="6072198" y="928670"/>
            <a:ext cx="302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4" name="Connecteur droit 153"/>
          <p:cNvCxnSpPr/>
          <p:nvPr/>
        </p:nvCxnSpPr>
        <p:spPr>
          <a:xfrm>
            <a:off x="0" y="998520"/>
            <a:ext cx="424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8" name="Espace réservé de la date 157"/>
          <p:cNvSpPr>
            <a:spLocks noGrp="1"/>
          </p:cNvSpPr>
          <p:nvPr>
            <p:ph type="dt" sz="half" idx="10"/>
          </p:nvPr>
        </p:nvSpPr>
        <p:spPr/>
        <p:txBody>
          <a:bodyPr/>
          <a:lstStyle/>
          <a:p>
            <a:fld id="{72A3A02B-53F5-4ED6-96C7-59524743CCF1}" type="datetime1">
              <a:rPr lang="fr-FR" smtClean="0"/>
              <a:pPr/>
              <a:t>19/06/2016</a:t>
            </a:fld>
            <a:endParaRPr lang="fr-BE"/>
          </a:p>
        </p:txBody>
      </p:sp>
      <p:sp>
        <p:nvSpPr>
          <p:cNvPr id="159" name="Espace réservé du numéro de diapositive 158"/>
          <p:cNvSpPr>
            <a:spLocks noGrp="1"/>
          </p:cNvSpPr>
          <p:nvPr>
            <p:ph type="sldNum" sz="quarter" idx="12"/>
          </p:nvPr>
        </p:nvSpPr>
        <p:spPr/>
        <p:txBody>
          <a:bodyPr/>
          <a:lstStyle/>
          <a:p>
            <a:fld id="{CF4668DC-857F-487D-BFFA-8C0CA5037977}" type="slidenum">
              <a:rPr lang="fr-BE" smtClean="0"/>
              <a:pPr/>
              <a:t>31</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wipe(down)">
                                      <p:cBhvr>
                                        <p:cTn id="7" dur="500"/>
                                        <p:tgtEl>
                                          <p:spTgt spid="125"/>
                                        </p:tgtEl>
                                      </p:cBhvr>
                                    </p:animEffect>
                                  </p:childTnLst>
                                </p:cTn>
                              </p:par>
                              <p:par>
                                <p:cTn id="8" presetID="22" presetClass="entr" presetSubtype="4"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wipe(down)">
                                      <p:cBhvr>
                                        <p:cTn id="10" dur="500"/>
                                        <p:tgtEl>
                                          <p:spTgt spid="126"/>
                                        </p:tgtEl>
                                      </p:cBhvr>
                                    </p:animEffect>
                                  </p:childTnLst>
                                </p:cTn>
                              </p:par>
                              <p:par>
                                <p:cTn id="11" presetID="22" presetClass="entr" presetSubtype="4" fill="hold" nodeType="withEffect">
                                  <p:stCondLst>
                                    <p:cond delay="0"/>
                                  </p:stCondLst>
                                  <p:childTnLst>
                                    <p:set>
                                      <p:cBhvr>
                                        <p:cTn id="12" dur="1" fill="hold">
                                          <p:stCondLst>
                                            <p:cond delay="0"/>
                                          </p:stCondLst>
                                        </p:cTn>
                                        <p:tgtEl>
                                          <p:spTgt spid="127"/>
                                        </p:tgtEl>
                                        <p:attrNameLst>
                                          <p:attrName>style.visibility</p:attrName>
                                        </p:attrNameLst>
                                      </p:cBhvr>
                                      <p:to>
                                        <p:strVal val="visible"/>
                                      </p:to>
                                    </p:set>
                                    <p:animEffect transition="in" filter="wipe(down)">
                                      <p:cBhvr>
                                        <p:cTn id="13" dur="500"/>
                                        <p:tgtEl>
                                          <p:spTgt spid="127"/>
                                        </p:tgtEl>
                                      </p:cBhvr>
                                    </p:animEffect>
                                  </p:childTnLst>
                                </p:cTn>
                              </p:par>
                              <p:par>
                                <p:cTn id="14" presetID="22" presetClass="entr" presetSubtype="4" fill="hold" nodeType="withEffect">
                                  <p:stCondLst>
                                    <p:cond delay="0"/>
                                  </p:stCondLst>
                                  <p:childTnLst>
                                    <p:set>
                                      <p:cBhvr>
                                        <p:cTn id="15" dur="1" fill="hold">
                                          <p:stCondLst>
                                            <p:cond delay="0"/>
                                          </p:stCondLst>
                                        </p:cTn>
                                        <p:tgtEl>
                                          <p:spTgt spid="128"/>
                                        </p:tgtEl>
                                        <p:attrNameLst>
                                          <p:attrName>style.visibility</p:attrName>
                                        </p:attrNameLst>
                                      </p:cBhvr>
                                      <p:to>
                                        <p:strVal val="visible"/>
                                      </p:to>
                                    </p:set>
                                    <p:animEffect transition="in" filter="wipe(down)">
                                      <p:cBhvr>
                                        <p:cTn id="16" dur="500"/>
                                        <p:tgtEl>
                                          <p:spTgt spid="128"/>
                                        </p:tgtEl>
                                      </p:cBhvr>
                                    </p:animEffect>
                                  </p:childTnLst>
                                </p:cTn>
                              </p:par>
                              <p:par>
                                <p:cTn id="17" presetID="22" presetClass="entr" presetSubtype="4" fill="hold" nodeType="with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wipe(down)">
                                      <p:cBhvr>
                                        <p:cTn id="19" dur="500"/>
                                        <p:tgtEl>
                                          <p:spTgt spid="130"/>
                                        </p:tgtEl>
                                      </p:cBhvr>
                                    </p:animEffect>
                                  </p:childTnLst>
                                </p:cTn>
                              </p:par>
                              <p:par>
                                <p:cTn id="20" presetID="22" presetClass="entr" presetSubtype="4" fill="hold" nodeType="withEffect">
                                  <p:stCondLst>
                                    <p:cond delay="0"/>
                                  </p:stCondLst>
                                  <p:childTnLst>
                                    <p:set>
                                      <p:cBhvr>
                                        <p:cTn id="21" dur="1" fill="hold">
                                          <p:stCondLst>
                                            <p:cond delay="0"/>
                                          </p:stCondLst>
                                        </p:cTn>
                                        <p:tgtEl>
                                          <p:spTgt spid="129"/>
                                        </p:tgtEl>
                                        <p:attrNameLst>
                                          <p:attrName>style.visibility</p:attrName>
                                        </p:attrNameLst>
                                      </p:cBhvr>
                                      <p:to>
                                        <p:strVal val="visible"/>
                                      </p:to>
                                    </p:set>
                                    <p:animEffect transition="in" filter="wipe(down)">
                                      <p:cBhvr>
                                        <p:cTn id="22" dur="500"/>
                                        <p:tgtEl>
                                          <p:spTgt spid="129"/>
                                        </p:tgtEl>
                                      </p:cBhvr>
                                    </p:animEffect>
                                  </p:childTnLst>
                                </p:cTn>
                              </p:par>
                              <p:par>
                                <p:cTn id="23" presetID="22" presetClass="entr" presetSubtype="4" fill="hold" nodeType="withEffect">
                                  <p:stCondLst>
                                    <p:cond delay="0"/>
                                  </p:stCondLst>
                                  <p:childTnLst>
                                    <p:set>
                                      <p:cBhvr>
                                        <p:cTn id="24" dur="1" fill="hold">
                                          <p:stCondLst>
                                            <p:cond delay="0"/>
                                          </p:stCondLst>
                                        </p:cTn>
                                        <p:tgtEl>
                                          <p:spTgt spid="142"/>
                                        </p:tgtEl>
                                        <p:attrNameLst>
                                          <p:attrName>style.visibility</p:attrName>
                                        </p:attrNameLst>
                                      </p:cBhvr>
                                      <p:to>
                                        <p:strVal val="visible"/>
                                      </p:to>
                                    </p:set>
                                    <p:animEffect transition="in" filter="wipe(down)">
                                      <p:cBhvr>
                                        <p:cTn id="25" dur="500"/>
                                        <p:tgtEl>
                                          <p:spTgt spid="142"/>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36"/>
                                        </p:tgtEl>
                                        <p:attrNameLst>
                                          <p:attrName>style.visibility</p:attrName>
                                        </p:attrNameLst>
                                      </p:cBhvr>
                                      <p:to>
                                        <p:strVal val="visible"/>
                                      </p:to>
                                    </p:set>
                                    <p:animEffect transition="in" filter="wipe(up)">
                                      <p:cBhvr>
                                        <p:cTn id="29" dur="500"/>
                                        <p:tgtEl>
                                          <p:spTgt spid="136"/>
                                        </p:tgtEl>
                                      </p:cBhvr>
                                    </p:animEffect>
                                  </p:childTnLst>
                                </p:cTn>
                              </p:par>
                              <p:par>
                                <p:cTn id="30" presetID="22" presetClass="entr" presetSubtype="1" fill="hold" nodeType="with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wipe(up)">
                                      <p:cBhvr>
                                        <p:cTn id="32" dur="500"/>
                                        <p:tgtEl>
                                          <p:spTgt spid="141"/>
                                        </p:tgtEl>
                                      </p:cBhvr>
                                    </p:animEffect>
                                  </p:childTnLst>
                                </p:cTn>
                              </p:par>
                              <p:par>
                                <p:cTn id="33" presetID="22" presetClass="entr" presetSubtype="1" fill="hold" nodeType="withEffect">
                                  <p:stCondLst>
                                    <p:cond delay="0"/>
                                  </p:stCondLst>
                                  <p:childTnLst>
                                    <p:set>
                                      <p:cBhvr>
                                        <p:cTn id="34" dur="1" fill="hold">
                                          <p:stCondLst>
                                            <p:cond delay="0"/>
                                          </p:stCondLst>
                                        </p:cTn>
                                        <p:tgtEl>
                                          <p:spTgt spid="135"/>
                                        </p:tgtEl>
                                        <p:attrNameLst>
                                          <p:attrName>style.visibility</p:attrName>
                                        </p:attrNameLst>
                                      </p:cBhvr>
                                      <p:to>
                                        <p:strVal val="visible"/>
                                      </p:to>
                                    </p:set>
                                    <p:animEffect transition="in" filter="wipe(up)">
                                      <p:cBhvr>
                                        <p:cTn id="35" dur="500"/>
                                        <p:tgtEl>
                                          <p:spTgt spid="135"/>
                                        </p:tgtEl>
                                      </p:cBhvr>
                                    </p:animEffect>
                                  </p:childTnLst>
                                </p:cTn>
                              </p:par>
                              <p:par>
                                <p:cTn id="36" presetID="22" presetClass="entr" presetSubtype="1" fill="hold" nodeType="withEffect">
                                  <p:stCondLst>
                                    <p:cond delay="0"/>
                                  </p:stCondLst>
                                  <p:childTnLst>
                                    <p:set>
                                      <p:cBhvr>
                                        <p:cTn id="37" dur="1" fill="hold">
                                          <p:stCondLst>
                                            <p:cond delay="0"/>
                                          </p:stCondLst>
                                        </p:cTn>
                                        <p:tgtEl>
                                          <p:spTgt spid="134"/>
                                        </p:tgtEl>
                                        <p:attrNameLst>
                                          <p:attrName>style.visibility</p:attrName>
                                        </p:attrNameLst>
                                      </p:cBhvr>
                                      <p:to>
                                        <p:strVal val="visible"/>
                                      </p:to>
                                    </p:set>
                                    <p:animEffect transition="in" filter="wipe(up)">
                                      <p:cBhvr>
                                        <p:cTn id="38" dur="500"/>
                                        <p:tgtEl>
                                          <p:spTgt spid="134"/>
                                        </p:tgtEl>
                                      </p:cBhvr>
                                    </p:animEffect>
                                  </p:childTnLst>
                                </p:cTn>
                              </p:par>
                              <p:par>
                                <p:cTn id="39" presetID="22" presetClass="entr" presetSubtype="1" fill="hold" nodeType="withEffect">
                                  <p:stCondLst>
                                    <p:cond delay="0"/>
                                  </p:stCondLst>
                                  <p:childTnLst>
                                    <p:set>
                                      <p:cBhvr>
                                        <p:cTn id="40" dur="1" fill="hold">
                                          <p:stCondLst>
                                            <p:cond delay="0"/>
                                          </p:stCondLst>
                                        </p:cTn>
                                        <p:tgtEl>
                                          <p:spTgt spid="133"/>
                                        </p:tgtEl>
                                        <p:attrNameLst>
                                          <p:attrName>style.visibility</p:attrName>
                                        </p:attrNameLst>
                                      </p:cBhvr>
                                      <p:to>
                                        <p:strVal val="visible"/>
                                      </p:to>
                                    </p:set>
                                    <p:animEffect transition="in" filter="wipe(up)">
                                      <p:cBhvr>
                                        <p:cTn id="41" dur="500"/>
                                        <p:tgtEl>
                                          <p:spTgt spid="133"/>
                                        </p:tgtEl>
                                      </p:cBhvr>
                                    </p:animEffect>
                                  </p:childTnLst>
                                </p:cTn>
                              </p:par>
                              <p:par>
                                <p:cTn id="42" presetID="22" presetClass="entr" presetSubtype="1" fill="hold" nodeType="withEffect">
                                  <p:stCondLst>
                                    <p:cond delay="0"/>
                                  </p:stCondLst>
                                  <p:childTnLst>
                                    <p:set>
                                      <p:cBhvr>
                                        <p:cTn id="43" dur="1" fill="hold">
                                          <p:stCondLst>
                                            <p:cond delay="0"/>
                                          </p:stCondLst>
                                        </p:cTn>
                                        <p:tgtEl>
                                          <p:spTgt spid="132"/>
                                        </p:tgtEl>
                                        <p:attrNameLst>
                                          <p:attrName>style.visibility</p:attrName>
                                        </p:attrNameLst>
                                      </p:cBhvr>
                                      <p:to>
                                        <p:strVal val="visible"/>
                                      </p:to>
                                    </p:set>
                                    <p:animEffect transition="in" filter="wipe(up)">
                                      <p:cBhvr>
                                        <p:cTn id="44" dur="500"/>
                                        <p:tgtEl>
                                          <p:spTgt spid="132"/>
                                        </p:tgtEl>
                                      </p:cBhvr>
                                    </p:animEffect>
                                  </p:childTnLst>
                                </p:cTn>
                              </p:par>
                              <p:par>
                                <p:cTn id="45" presetID="22" presetClass="entr" presetSubtype="1"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wipe(up)">
                                      <p:cBhvr>
                                        <p:cTn id="47" dur="500"/>
                                        <p:tgtEl>
                                          <p:spTgt spid="131"/>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137"/>
                                        </p:tgtEl>
                                        <p:attrNameLst>
                                          <p:attrName>style.visibility</p:attrName>
                                        </p:attrNameLst>
                                      </p:cBhvr>
                                      <p:to>
                                        <p:strVal val="visible"/>
                                      </p:to>
                                    </p:set>
                                    <p:animEffect transition="in" filter="wipe(down)">
                                      <p:cBhvr>
                                        <p:cTn id="50" dur="500"/>
                                        <p:tgtEl>
                                          <p:spTgt spid="137"/>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4" fill="hold" grpId="1" nodeType="clickEffect">
                                  <p:stCondLst>
                                    <p:cond delay="0"/>
                                  </p:stCondLst>
                                  <p:childTnLst>
                                    <p:animEffect transition="out" filter="wipe(down)">
                                      <p:cBhvr>
                                        <p:cTn id="54" dur="500"/>
                                        <p:tgtEl>
                                          <p:spTgt spid="137"/>
                                        </p:tgtEl>
                                      </p:cBhvr>
                                    </p:animEffect>
                                    <p:set>
                                      <p:cBhvr>
                                        <p:cTn id="55" dur="1" fill="hold">
                                          <p:stCondLst>
                                            <p:cond delay="499"/>
                                          </p:stCondLst>
                                        </p:cTn>
                                        <p:tgtEl>
                                          <p:spTgt spid="137"/>
                                        </p:tgtEl>
                                        <p:attrNameLst>
                                          <p:attrName>style.visibility</p:attrName>
                                        </p:attrNameLst>
                                      </p:cBhvr>
                                      <p:to>
                                        <p:strVal val="hidden"/>
                                      </p:to>
                                    </p:set>
                                  </p:childTnLst>
                                </p:cTn>
                              </p:par>
                              <p:par>
                                <p:cTn id="56" presetID="1" presetClass="entr" presetSubtype="0" fill="hold" grpId="0" nodeType="withEffect">
                                  <p:stCondLst>
                                    <p:cond delay="0"/>
                                  </p:stCondLst>
                                  <p:childTnLst>
                                    <p:set>
                                      <p:cBhvr>
                                        <p:cTn id="57"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7" grpId="1" animBg="1"/>
      <p:bldP spid="13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929058" y="6417254"/>
            <a:ext cx="1785950" cy="369332"/>
          </a:xfrm>
          <a:prstGeom prst="rect">
            <a:avLst/>
          </a:prstGeom>
          <a:noFill/>
        </p:spPr>
        <p:txBody>
          <a:bodyPr wrap="square" rtlCol="0">
            <a:spAutoFit/>
          </a:bodyPr>
          <a:lstStyle/>
          <a:p>
            <a:r>
              <a:rPr lang="fr-FR" b="1" dirty="0" smtClean="0"/>
              <a:t>Agent Manager</a:t>
            </a:r>
            <a:endParaRPr lang="fr-FR" b="1" dirty="0"/>
          </a:p>
        </p:txBody>
      </p:sp>
      <p:pic>
        <p:nvPicPr>
          <p:cNvPr id="4" name="Image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143240" y="5488560"/>
            <a:ext cx="940600" cy="806229"/>
          </a:xfrm>
          <a:prstGeom prst="rect">
            <a:avLst/>
          </a:prstGeom>
        </p:spPr>
      </p:pic>
      <p:sp>
        <p:nvSpPr>
          <p:cNvPr id="7" name="Line 4"/>
          <p:cNvSpPr>
            <a:spLocks noChangeShapeType="1"/>
          </p:cNvSpPr>
          <p:nvPr/>
        </p:nvSpPr>
        <p:spPr bwMode="auto">
          <a:xfrm flipV="1">
            <a:off x="1142976" y="2676532"/>
            <a:ext cx="228600" cy="152400"/>
          </a:xfrm>
          <a:prstGeom prst="line">
            <a:avLst/>
          </a:prstGeom>
          <a:noFill/>
          <a:ln w="28575">
            <a:solidFill>
              <a:srgbClr val="00FF00"/>
            </a:solidFill>
            <a:round/>
            <a:headEnd/>
            <a:tailEnd/>
          </a:ln>
          <a:effectLst/>
        </p:spPr>
        <p:txBody>
          <a:bodyPr wrap="none" anchor="ctr"/>
          <a:lstStyle/>
          <a:p>
            <a:endParaRPr lang="fr-FR"/>
          </a:p>
        </p:txBody>
      </p:sp>
      <p:sp>
        <p:nvSpPr>
          <p:cNvPr id="8" name="Rectangle 5"/>
          <p:cNvSpPr>
            <a:spLocks noChangeArrowheads="1"/>
          </p:cNvSpPr>
          <p:nvPr/>
        </p:nvSpPr>
        <p:spPr bwMode="auto">
          <a:xfrm>
            <a:off x="1785918"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9" name="Rectangle 6"/>
          <p:cNvSpPr>
            <a:spLocks noChangeArrowheads="1"/>
          </p:cNvSpPr>
          <p:nvPr/>
        </p:nvSpPr>
        <p:spPr bwMode="auto">
          <a:xfrm rot="14766614">
            <a:off x="1203949" y="2686057"/>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0" name="Oval 7"/>
          <p:cNvSpPr>
            <a:spLocks noChangeArrowheads="1"/>
          </p:cNvSpPr>
          <p:nvPr/>
        </p:nvSpPr>
        <p:spPr bwMode="auto">
          <a:xfrm>
            <a:off x="2071670" y="31242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 name="Oval 8"/>
          <p:cNvSpPr>
            <a:spLocks noChangeArrowheads="1"/>
          </p:cNvSpPr>
          <p:nvPr/>
        </p:nvSpPr>
        <p:spPr bwMode="auto">
          <a:xfrm>
            <a:off x="2071670" y="3200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 name="Oval 10"/>
          <p:cNvSpPr>
            <a:spLocks noChangeArrowheads="1"/>
          </p:cNvSpPr>
          <p:nvPr/>
        </p:nvSpPr>
        <p:spPr bwMode="auto">
          <a:xfrm>
            <a:off x="2285984" y="2714620"/>
            <a:ext cx="57150" cy="76200"/>
          </a:xfrm>
          <a:prstGeom prst="ellipse">
            <a:avLst/>
          </a:prstGeom>
          <a:noFill/>
          <a:ln w="9525">
            <a:solidFill>
              <a:schemeClr val="tx1"/>
            </a:solidFill>
            <a:round/>
            <a:headEnd/>
            <a:tailEnd/>
          </a:ln>
          <a:effectLst/>
        </p:spPr>
        <p:txBody>
          <a:bodyPr wrap="none" anchor="ctr"/>
          <a:lstStyle/>
          <a:p>
            <a:endParaRPr lang="fr-FR"/>
          </a:p>
        </p:txBody>
      </p:sp>
      <p:sp>
        <p:nvSpPr>
          <p:cNvPr id="13" name="Text Box 11"/>
          <p:cNvSpPr txBox="1">
            <a:spLocks noChangeArrowheads="1"/>
          </p:cNvSpPr>
          <p:nvPr/>
        </p:nvSpPr>
        <p:spPr bwMode="auto">
          <a:xfrm>
            <a:off x="1714480"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 </a:t>
            </a:r>
            <a:r>
              <a:rPr lang="en-US" sz="1000" b="1" dirty="0">
                <a:latin typeface="Arial" charset="0"/>
              </a:rPr>
              <a:t>HTA/BT</a:t>
            </a:r>
          </a:p>
        </p:txBody>
      </p:sp>
      <p:sp>
        <p:nvSpPr>
          <p:cNvPr id="14" name="Rectangle 12"/>
          <p:cNvSpPr>
            <a:spLocks noChangeArrowheads="1"/>
          </p:cNvSpPr>
          <p:nvPr/>
        </p:nvSpPr>
        <p:spPr bwMode="auto">
          <a:xfrm>
            <a:off x="2928926"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2" name="Group 13"/>
          <p:cNvGrpSpPr>
            <a:grpSpLocks/>
          </p:cNvGrpSpPr>
          <p:nvPr/>
        </p:nvGrpSpPr>
        <p:grpSpPr bwMode="auto">
          <a:xfrm>
            <a:off x="1357290" y="2828932"/>
            <a:ext cx="2001206" cy="314316"/>
            <a:chOff x="1680" y="1152"/>
            <a:chExt cx="2236" cy="144"/>
          </a:xfrm>
        </p:grpSpPr>
        <p:sp>
          <p:nvSpPr>
            <p:cNvPr id="16" name="Line 14"/>
            <p:cNvSpPr>
              <a:spLocks noChangeShapeType="1"/>
            </p:cNvSpPr>
            <p:nvPr/>
          </p:nvSpPr>
          <p:spPr bwMode="auto">
            <a:xfrm>
              <a:off x="1680" y="1152"/>
              <a:ext cx="684" cy="0"/>
            </a:xfrm>
            <a:prstGeom prst="line">
              <a:avLst/>
            </a:prstGeom>
            <a:noFill/>
            <a:ln w="28575">
              <a:solidFill>
                <a:srgbClr val="4EFB25"/>
              </a:solidFill>
              <a:round/>
              <a:headEnd/>
              <a:tailEnd/>
            </a:ln>
            <a:effectLst/>
          </p:spPr>
          <p:txBody>
            <a:bodyPr wrap="none" anchor="ctr"/>
            <a:lstStyle/>
            <a:p>
              <a:endParaRPr lang="fr-FR"/>
            </a:p>
          </p:txBody>
        </p:sp>
        <p:sp>
          <p:nvSpPr>
            <p:cNvPr id="17" name="Line 15"/>
            <p:cNvSpPr>
              <a:spLocks noChangeShapeType="1"/>
            </p:cNvSpPr>
            <p:nvPr/>
          </p:nvSpPr>
          <p:spPr bwMode="auto">
            <a:xfrm>
              <a:off x="2398"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18" name="Line 16"/>
            <p:cNvSpPr>
              <a:spLocks noChangeShapeType="1"/>
            </p:cNvSpPr>
            <p:nvPr/>
          </p:nvSpPr>
          <p:spPr bwMode="auto">
            <a:xfrm>
              <a:off x="2398" y="1296"/>
              <a:ext cx="282" cy="0"/>
            </a:xfrm>
            <a:prstGeom prst="line">
              <a:avLst/>
            </a:prstGeom>
            <a:noFill/>
            <a:ln w="28575">
              <a:solidFill>
                <a:srgbClr val="4EFB25"/>
              </a:solidFill>
              <a:round/>
              <a:headEnd/>
              <a:tailEnd/>
            </a:ln>
            <a:effectLst/>
          </p:spPr>
          <p:txBody>
            <a:bodyPr wrap="none" anchor="ctr"/>
            <a:lstStyle/>
            <a:p>
              <a:endParaRPr lang="fr-FR"/>
            </a:p>
          </p:txBody>
        </p:sp>
        <p:sp>
          <p:nvSpPr>
            <p:cNvPr id="19" name="Line 17"/>
            <p:cNvSpPr>
              <a:spLocks noChangeShapeType="1"/>
            </p:cNvSpPr>
            <p:nvPr/>
          </p:nvSpPr>
          <p:spPr bwMode="auto">
            <a:xfrm>
              <a:off x="2718"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0" name="Line 18"/>
            <p:cNvSpPr>
              <a:spLocks noChangeShapeType="1"/>
            </p:cNvSpPr>
            <p:nvPr/>
          </p:nvSpPr>
          <p:spPr bwMode="auto">
            <a:xfrm>
              <a:off x="2750" y="1152"/>
              <a:ext cx="965" cy="0"/>
            </a:xfrm>
            <a:prstGeom prst="line">
              <a:avLst/>
            </a:prstGeom>
            <a:noFill/>
            <a:ln w="28575">
              <a:solidFill>
                <a:srgbClr val="4EFB25"/>
              </a:solidFill>
              <a:round/>
              <a:headEnd/>
              <a:tailEnd/>
            </a:ln>
            <a:effectLst/>
          </p:spPr>
          <p:txBody>
            <a:bodyPr wrap="none" anchor="ctr"/>
            <a:lstStyle/>
            <a:p>
              <a:endParaRPr lang="fr-FR"/>
            </a:p>
          </p:txBody>
        </p:sp>
        <p:sp>
          <p:nvSpPr>
            <p:cNvPr id="21" name="Line 19"/>
            <p:cNvSpPr>
              <a:spLocks noChangeShapeType="1"/>
            </p:cNvSpPr>
            <p:nvPr/>
          </p:nvSpPr>
          <p:spPr bwMode="auto">
            <a:xfrm>
              <a:off x="3675"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2" name="Line 20"/>
            <p:cNvSpPr>
              <a:spLocks noChangeShapeType="1"/>
            </p:cNvSpPr>
            <p:nvPr/>
          </p:nvSpPr>
          <p:spPr bwMode="auto">
            <a:xfrm>
              <a:off x="3675" y="1296"/>
              <a:ext cx="241" cy="0"/>
            </a:xfrm>
            <a:prstGeom prst="line">
              <a:avLst/>
            </a:prstGeom>
            <a:noFill/>
            <a:ln w="28575">
              <a:solidFill>
                <a:srgbClr val="4EFB25"/>
              </a:solidFill>
              <a:round/>
              <a:headEnd/>
              <a:tailEnd/>
            </a:ln>
            <a:effectLst/>
          </p:spPr>
          <p:txBody>
            <a:bodyPr wrap="none" anchor="ctr"/>
            <a:lstStyle/>
            <a:p>
              <a:endParaRPr lang="fr-FR"/>
            </a:p>
          </p:txBody>
        </p:sp>
      </p:grpSp>
      <p:sp>
        <p:nvSpPr>
          <p:cNvPr id="23" name="Line 21"/>
          <p:cNvSpPr>
            <a:spLocks noChangeShapeType="1"/>
          </p:cNvSpPr>
          <p:nvPr/>
        </p:nvSpPr>
        <p:spPr bwMode="auto">
          <a:xfrm>
            <a:off x="3386132" y="2857496"/>
            <a:ext cx="0" cy="252000"/>
          </a:xfrm>
          <a:prstGeom prst="line">
            <a:avLst/>
          </a:prstGeom>
          <a:noFill/>
          <a:ln w="38100" cmpd="dbl">
            <a:solidFill>
              <a:srgbClr val="4EFB25"/>
            </a:solidFill>
            <a:round/>
            <a:headEnd/>
            <a:tailEnd/>
          </a:ln>
          <a:effectLst/>
        </p:spPr>
        <p:txBody>
          <a:bodyPr wrap="none" anchor="ctr"/>
          <a:lstStyle/>
          <a:p>
            <a:endParaRPr lang="fr-FR"/>
          </a:p>
        </p:txBody>
      </p:sp>
      <p:sp>
        <p:nvSpPr>
          <p:cNvPr id="24" name="Oval 22"/>
          <p:cNvSpPr>
            <a:spLocks noChangeArrowheads="1"/>
          </p:cNvSpPr>
          <p:nvPr/>
        </p:nvSpPr>
        <p:spPr bwMode="auto">
          <a:xfrm>
            <a:off x="3214678" y="3128962"/>
            <a:ext cx="114300" cy="152400"/>
          </a:xfrm>
          <a:prstGeom prst="ellipse">
            <a:avLst/>
          </a:prstGeom>
          <a:noFill/>
          <a:ln w="9525">
            <a:solidFill>
              <a:schemeClr val="tx1"/>
            </a:solidFill>
            <a:round/>
            <a:headEnd/>
            <a:tailEnd/>
          </a:ln>
          <a:effectLst/>
        </p:spPr>
        <p:txBody>
          <a:bodyPr wrap="none" anchor="ctr"/>
          <a:lstStyle/>
          <a:p>
            <a:endParaRPr lang="fr-FR"/>
          </a:p>
        </p:txBody>
      </p:sp>
      <p:sp>
        <p:nvSpPr>
          <p:cNvPr id="25" name="Oval 23"/>
          <p:cNvSpPr>
            <a:spLocks noChangeArrowheads="1"/>
          </p:cNvSpPr>
          <p:nvPr/>
        </p:nvSpPr>
        <p:spPr bwMode="auto">
          <a:xfrm>
            <a:off x="3214678" y="3205162"/>
            <a:ext cx="114300" cy="152400"/>
          </a:xfrm>
          <a:prstGeom prst="ellipse">
            <a:avLst/>
          </a:prstGeom>
          <a:noFill/>
          <a:ln w="9525">
            <a:solidFill>
              <a:schemeClr val="tx1"/>
            </a:solidFill>
            <a:round/>
            <a:headEnd/>
            <a:tailEnd/>
          </a:ln>
          <a:effectLst/>
        </p:spPr>
        <p:txBody>
          <a:bodyPr wrap="none" anchor="ctr"/>
          <a:lstStyle/>
          <a:p>
            <a:endParaRPr lang="fr-FR"/>
          </a:p>
        </p:txBody>
      </p:sp>
      <p:sp>
        <p:nvSpPr>
          <p:cNvPr id="26" name="Oval 24"/>
          <p:cNvSpPr>
            <a:spLocks noChangeArrowheads="1"/>
          </p:cNvSpPr>
          <p:nvPr/>
        </p:nvSpPr>
        <p:spPr bwMode="auto">
          <a:xfrm>
            <a:off x="3060668"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27" name="Oval 25"/>
          <p:cNvSpPr>
            <a:spLocks noChangeArrowheads="1"/>
          </p:cNvSpPr>
          <p:nvPr/>
        </p:nvSpPr>
        <p:spPr bwMode="auto">
          <a:xfrm>
            <a:off x="3575018"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28" name="Text Box 26"/>
          <p:cNvSpPr txBox="1">
            <a:spLocks noChangeArrowheads="1"/>
          </p:cNvSpPr>
          <p:nvPr/>
        </p:nvSpPr>
        <p:spPr bwMode="auto">
          <a:xfrm>
            <a:off x="2928926"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29" name="Rectangle 27"/>
          <p:cNvSpPr>
            <a:spLocks noChangeArrowheads="1"/>
          </p:cNvSpPr>
          <p:nvPr/>
        </p:nvSpPr>
        <p:spPr bwMode="auto">
          <a:xfrm>
            <a:off x="5218737"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0" name="Line 28"/>
          <p:cNvSpPr>
            <a:spLocks noChangeShapeType="1"/>
          </p:cNvSpPr>
          <p:nvPr/>
        </p:nvSpPr>
        <p:spPr bwMode="auto">
          <a:xfrm>
            <a:off x="5504487" y="2828932"/>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31" name="Line 29"/>
          <p:cNvSpPr>
            <a:spLocks noChangeShapeType="1"/>
          </p:cNvSpPr>
          <p:nvPr/>
        </p:nvSpPr>
        <p:spPr bwMode="auto">
          <a:xfrm>
            <a:off x="5493244" y="3057532"/>
            <a:ext cx="228600" cy="0"/>
          </a:xfrm>
          <a:prstGeom prst="line">
            <a:avLst/>
          </a:prstGeom>
          <a:noFill/>
          <a:ln w="28575">
            <a:solidFill>
              <a:srgbClr val="4EFB25"/>
            </a:solidFill>
            <a:round/>
            <a:headEnd/>
            <a:tailEnd/>
          </a:ln>
          <a:effectLst/>
        </p:spPr>
        <p:txBody>
          <a:bodyPr wrap="none" anchor="ctr"/>
          <a:lstStyle/>
          <a:p>
            <a:endParaRPr lang="fr-FR"/>
          </a:p>
        </p:txBody>
      </p:sp>
      <p:sp>
        <p:nvSpPr>
          <p:cNvPr id="32" name="Line 30"/>
          <p:cNvSpPr>
            <a:spLocks noChangeShapeType="1"/>
          </p:cNvSpPr>
          <p:nvPr/>
        </p:nvSpPr>
        <p:spPr bwMode="auto">
          <a:xfrm>
            <a:off x="5733087" y="2828932"/>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33" name="Oval 31"/>
          <p:cNvSpPr>
            <a:spLocks noChangeArrowheads="1"/>
          </p:cNvSpPr>
          <p:nvPr/>
        </p:nvSpPr>
        <p:spPr bwMode="auto">
          <a:xfrm>
            <a:off x="5561637" y="3057532"/>
            <a:ext cx="114300" cy="152400"/>
          </a:xfrm>
          <a:prstGeom prst="ellipse">
            <a:avLst/>
          </a:prstGeom>
          <a:noFill/>
          <a:ln w="9525">
            <a:solidFill>
              <a:schemeClr val="tx1"/>
            </a:solidFill>
            <a:round/>
            <a:headEnd/>
            <a:tailEnd/>
          </a:ln>
          <a:effectLst/>
        </p:spPr>
        <p:txBody>
          <a:bodyPr wrap="none" anchor="ctr"/>
          <a:lstStyle/>
          <a:p>
            <a:endParaRPr lang="fr-FR"/>
          </a:p>
        </p:txBody>
      </p:sp>
      <p:sp>
        <p:nvSpPr>
          <p:cNvPr id="34" name="Oval 32"/>
          <p:cNvSpPr>
            <a:spLocks noChangeArrowheads="1"/>
          </p:cNvSpPr>
          <p:nvPr/>
        </p:nvSpPr>
        <p:spPr bwMode="auto">
          <a:xfrm>
            <a:off x="5561637" y="3133732"/>
            <a:ext cx="114300" cy="152400"/>
          </a:xfrm>
          <a:prstGeom prst="ellipse">
            <a:avLst/>
          </a:prstGeom>
          <a:noFill/>
          <a:ln w="9525">
            <a:solidFill>
              <a:schemeClr val="tx1"/>
            </a:solidFill>
            <a:round/>
            <a:headEnd/>
            <a:tailEnd/>
          </a:ln>
          <a:effectLst/>
        </p:spPr>
        <p:txBody>
          <a:bodyPr wrap="none" anchor="ctr"/>
          <a:lstStyle/>
          <a:p>
            <a:endParaRPr lang="fr-FR"/>
          </a:p>
        </p:txBody>
      </p:sp>
      <p:sp>
        <p:nvSpPr>
          <p:cNvPr id="35" name="Oval 33"/>
          <p:cNvSpPr>
            <a:spLocks noChangeArrowheads="1"/>
          </p:cNvSpPr>
          <p:nvPr/>
        </p:nvSpPr>
        <p:spPr bwMode="auto">
          <a:xfrm>
            <a:off x="5275887"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36" name="Oval 34"/>
          <p:cNvSpPr>
            <a:spLocks noChangeArrowheads="1"/>
          </p:cNvSpPr>
          <p:nvPr/>
        </p:nvSpPr>
        <p:spPr bwMode="auto">
          <a:xfrm>
            <a:off x="5790237"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37" name="Text Box 35"/>
          <p:cNvSpPr txBox="1">
            <a:spLocks noChangeArrowheads="1"/>
          </p:cNvSpPr>
          <p:nvPr/>
        </p:nvSpPr>
        <p:spPr bwMode="auto">
          <a:xfrm>
            <a:off x="5143504"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38" name="Line 70"/>
          <p:cNvSpPr>
            <a:spLocks noChangeShapeType="1"/>
          </p:cNvSpPr>
          <p:nvPr/>
        </p:nvSpPr>
        <p:spPr bwMode="auto">
          <a:xfrm>
            <a:off x="6081604" y="2828932"/>
            <a:ext cx="400050" cy="0"/>
          </a:xfrm>
          <a:prstGeom prst="line">
            <a:avLst/>
          </a:prstGeom>
          <a:noFill/>
          <a:ln w="28575">
            <a:solidFill>
              <a:srgbClr val="4EFB25"/>
            </a:solidFill>
            <a:round/>
            <a:headEnd/>
            <a:tailEnd/>
          </a:ln>
          <a:effectLst/>
        </p:spPr>
        <p:txBody>
          <a:bodyPr wrap="none" anchor="ctr"/>
          <a:lstStyle/>
          <a:p>
            <a:endParaRPr lang="fr-FR"/>
          </a:p>
        </p:txBody>
      </p:sp>
      <p:sp>
        <p:nvSpPr>
          <p:cNvPr id="40" name="Text Box 73"/>
          <p:cNvSpPr txBox="1">
            <a:spLocks noChangeArrowheads="1"/>
          </p:cNvSpPr>
          <p:nvPr/>
        </p:nvSpPr>
        <p:spPr bwMode="auto">
          <a:xfrm>
            <a:off x="928662" y="2828932"/>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42" name="Line 3"/>
          <p:cNvSpPr>
            <a:spLocks noChangeShapeType="1"/>
          </p:cNvSpPr>
          <p:nvPr/>
        </p:nvSpPr>
        <p:spPr bwMode="auto">
          <a:xfrm>
            <a:off x="926976" y="2828932"/>
            <a:ext cx="216000" cy="0"/>
          </a:xfrm>
          <a:prstGeom prst="line">
            <a:avLst/>
          </a:prstGeom>
          <a:noFill/>
          <a:ln w="28575">
            <a:solidFill>
              <a:srgbClr val="00FF00"/>
            </a:solidFill>
            <a:round/>
            <a:headEnd/>
            <a:tailEnd/>
          </a:ln>
          <a:effectLst/>
        </p:spPr>
        <p:txBody>
          <a:bodyPr wrap="none" anchor="ctr"/>
          <a:lstStyle/>
          <a:p>
            <a:endParaRPr lang="fr-FR" dirty="0"/>
          </a:p>
        </p:txBody>
      </p:sp>
      <p:sp>
        <p:nvSpPr>
          <p:cNvPr id="47" name="Rectangle 27"/>
          <p:cNvSpPr>
            <a:spLocks noChangeArrowheads="1"/>
          </p:cNvSpPr>
          <p:nvPr/>
        </p:nvSpPr>
        <p:spPr bwMode="auto">
          <a:xfrm>
            <a:off x="6365472"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8" name="Line 28"/>
          <p:cNvSpPr>
            <a:spLocks noChangeShapeType="1"/>
          </p:cNvSpPr>
          <p:nvPr/>
        </p:nvSpPr>
        <p:spPr bwMode="auto">
          <a:xfrm>
            <a:off x="6651222" y="2828932"/>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49" name="Line 30"/>
          <p:cNvSpPr>
            <a:spLocks noChangeShapeType="1"/>
          </p:cNvSpPr>
          <p:nvPr/>
        </p:nvSpPr>
        <p:spPr bwMode="auto">
          <a:xfrm>
            <a:off x="6879822" y="2828932"/>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50" name="Oval 32"/>
          <p:cNvSpPr>
            <a:spLocks noChangeArrowheads="1"/>
          </p:cNvSpPr>
          <p:nvPr/>
        </p:nvSpPr>
        <p:spPr bwMode="auto">
          <a:xfrm>
            <a:off x="6708372" y="3163712"/>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33"/>
          <p:cNvSpPr>
            <a:spLocks noChangeArrowheads="1"/>
          </p:cNvSpPr>
          <p:nvPr/>
        </p:nvSpPr>
        <p:spPr bwMode="auto">
          <a:xfrm>
            <a:off x="6422622"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34"/>
          <p:cNvSpPr>
            <a:spLocks noChangeArrowheads="1"/>
          </p:cNvSpPr>
          <p:nvPr/>
        </p:nvSpPr>
        <p:spPr bwMode="auto">
          <a:xfrm>
            <a:off x="6936972"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Text Box 35"/>
          <p:cNvSpPr txBox="1">
            <a:spLocks noChangeArrowheads="1"/>
          </p:cNvSpPr>
          <p:nvPr/>
        </p:nvSpPr>
        <p:spPr bwMode="auto">
          <a:xfrm>
            <a:off x="6286512"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 </a:t>
            </a:r>
            <a:r>
              <a:rPr lang="en-US" sz="1000" b="1" dirty="0">
                <a:latin typeface="Arial" charset="0"/>
              </a:rPr>
              <a:t>HTA/BT</a:t>
            </a:r>
          </a:p>
        </p:txBody>
      </p:sp>
      <p:sp>
        <p:nvSpPr>
          <p:cNvPr id="54" name="Line 29"/>
          <p:cNvSpPr>
            <a:spLocks noChangeShapeType="1"/>
          </p:cNvSpPr>
          <p:nvPr/>
        </p:nvSpPr>
        <p:spPr bwMode="auto">
          <a:xfrm>
            <a:off x="6653097" y="3090012"/>
            <a:ext cx="228600" cy="0"/>
          </a:xfrm>
          <a:prstGeom prst="line">
            <a:avLst/>
          </a:prstGeom>
          <a:noFill/>
          <a:ln w="28575">
            <a:solidFill>
              <a:srgbClr val="4EFB25"/>
            </a:solidFill>
            <a:round/>
            <a:headEnd/>
            <a:tailEnd/>
          </a:ln>
          <a:effectLst/>
        </p:spPr>
        <p:txBody>
          <a:bodyPr wrap="none" anchor="ctr"/>
          <a:lstStyle/>
          <a:p>
            <a:endParaRPr lang="fr-FR"/>
          </a:p>
        </p:txBody>
      </p:sp>
      <p:sp>
        <p:nvSpPr>
          <p:cNvPr id="55" name="Line 29"/>
          <p:cNvSpPr>
            <a:spLocks noChangeShapeType="1"/>
          </p:cNvSpPr>
          <p:nvPr/>
        </p:nvSpPr>
        <p:spPr bwMode="auto">
          <a:xfrm>
            <a:off x="6428252" y="2835178"/>
            <a:ext cx="228600" cy="0"/>
          </a:xfrm>
          <a:prstGeom prst="line">
            <a:avLst/>
          </a:prstGeom>
          <a:noFill/>
          <a:ln w="28575">
            <a:solidFill>
              <a:srgbClr val="4EFB25"/>
            </a:solidFill>
            <a:round/>
            <a:headEnd/>
            <a:tailEnd/>
          </a:ln>
          <a:effectLst/>
        </p:spPr>
        <p:txBody>
          <a:bodyPr wrap="none" anchor="ctr"/>
          <a:lstStyle/>
          <a:p>
            <a:endParaRPr lang="fr-FR"/>
          </a:p>
        </p:txBody>
      </p:sp>
      <p:sp>
        <p:nvSpPr>
          <p:cNvPr id="56" name="Oval 32"/>
          <p:cNvSpPr>
            <a:spLocks noChangeArrowheads="1"/>
          </p:cNvSpPr>
          <p:nvPr/>
        </p:nvSpPr>
        <p:spPr bwMode="auto">
          <a:xfrm>
            <a:off x="6710247" y="3076272"/>
            <a:ext cx="114300" cy="152400"/>
          </a:xfrm>
          <a:prstGeom prst="ellipse">
            <a:avLst/>
          </a:prstGeom>
          <a:noFill/>
          <a:ln w="9525">
            <a:solidFill>
              <a:schemeClr val="tx1"/>
            </a:solidFill>
            <a:round/>
            <a:headEnd/>
            <a:tailEnd/>
          </a:ln>
          <a:effectLst/>
        </p:spPr>
        <p:txBody>
          <a:bodyPr wrap="none" anchor="ctr"/>
          <a:lstStyle/>
          <a:p>
            <a:endParaRPr lang="fr-FR"/>
          </a:p>
        </p:txBody>
      </p:sp>
      <p:sp>
        <p:nvSpPr>
          <p:cNvPr id="59" name="Line 3"/>
          <p:cNvSpPr>
            <a:spLocks noChangeShapeType="1"/>
          </p:cNvSpPr>
          <p:nvPr/>
        </p:nvSpPr>
        <p:spPr bwMode="auto">
          <a:xfrm>
            <a:off x="7126232" y="2846420"/>
            <a:ext cx="342900" cy="0"/>
          </a:xfrm>
          <a:prstGeom prst="line">
            <a:avLst/>
          </a:prstGeom>
          <a:noFill/>
          <a:ln w="28575">
            <a:solidFill>
              <a:srgbClr val="4EFB25"/>
            </a:solidFill>
            <a:round/>
            <a:headEnd/>
            <a:tailEnd/>
          </a:ln>
          <a:effectLst/>
        </p:spPr>
        <p:txBody>
          <a:bodyPr wrap="none" anchor="ctr"/>
          <a:lstStyle/>
          <a:p>
            <a:endParaRPr lang="fr-FR"/>
          </a:p>
        </p:txBody>
      </p:sp>
      <p:sp>
        <p:nvSpPr>
          <p:cNvPr id="60" name="Line 3"/>
          <p:cNvSpPr>
            <a:spLocks noChangeShapeType="1"/>
          </p:cNvSpPr>
          <p:nvPr/>
        </p:nvSpPr>
        <p:spPr bwMode="auto">
          <a:xfrm>
            <a:off x="7351084" y="2846420"/>
            <a:ext cx="342900" cy="0"/>
          </a:xfrm>
          <a:prstGeom prst="line">
            <a:avLst/>
          </a:prstGeom>
          <a:noFill/>
          <a:ln w="28575">
            <a:solidFill>
              <a:srgbClr val="4EFB25"/>
            </a:solidFill>
            <a:round/>
            <a:headEnd/>
            <a:tailEnd/>
          </a:ln>
          <a:effectLst/>
        </p:spPr>
        <p:txBody>
          <a:bodyPr wrap="none" anchor="ctr"/>
          <a:lstStyle/>
          <a:p>
            <a:endParaRPr lang="fr-FR"/>
          </a:p>
        </p:txBody>
      </p:sp>
      <p:sp>
        <p:nvSpPr>
          <p:cNvPr id="61" name="Rectangle 27"/>
          <p:cNvSpPr>
            <a:spLocks noChangeArrowheads="1"/>
          </p:cNvSpPr>
          <p:nvPr/>
        </p:nvSpPr>
        <p:spPr bwMode="auto">
          <a:xfrm>
            <a:off x="7686702"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3" name="Line 30"/>
          <p:cNvSpPr>
            <a:spLocks noChangeShapeType="1"/>
          </p:cNvSpPr>
          <p:nvPr/>
        </p:nvSpPr>
        <p:spPr bwMode="auto">
          <a:xfrm>
            <a:off x="8172474" y="2831432"/>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64" name="Oval 32"/>
          <p:cNvSpPr>
            <a:spLocks noChangeArrowheads="1"/>
          </p:cNvSpPr>
          <p:nvPr/>
        </p:nvSpPr>
        <p:spPr bwMode="auto">
          <a:xfrm>
            <a:off x="8001024" y="3166212"/>
            <a:ext cx="114300" cy="152400"/>
          </a:xfrm>
          <a:prstGeom prst="ellipse">
            <a:avLst/>
          </a:prstGeom>
          <a:noFill/>
          <a:ln w="9525">
            <a:solidFill>
              <a:schemeClr val="tx1"/>
            </a:solidFill>
            <a:round/>
            <a:headEnd/>
            <a:tailEnd/>
          </a:ln>
          <a:effectLst/>
        </p:spPr>
        <p:txBody>
          <a:bodyPr wrap="none" anchor="ctr"/>
          <a:lstStyle/>
          <a:p>
            <a:endParaRPr lang="fr-FR"/>
          </a:p>
        </p:txBody>
      </p:sp>
      <p:sp>
        <p:nvSpPr>
          <p:cNvPr id="65" name="Oval 33"/>
          <p:cNvSpPr>
            <a:spLocks noChangeArrowheads="1"/>
          </p:cNvSpPr>
          <p:nvPr/>
        </p:nvSpPr>
        <p:spPr bwMode="auto">
          <a:xfrm>
            <a:off x="7800998" y="2679032"/>
            <a:ext cx="57150" cy="76200"/>
          </a:xfrm>
          <a:prstGeom prst="ellipse">
            <a:avLst/>
          </a:prstGeom>
          <a:noFill/>
          <a:ln w="9525">
            <a:solidFill>
              <a:schemeClr val="tx1"/>
            </a:solidFill>
            <a:round/>
            <a:headEnd/>
            <a:tailEnd/>
          </a:ln>
          <a:effectLst/>
        </p:spPr>
        <p:txBody>
          <a:bodyPr wrap="none" anchor="ctr"/>
          <a:lstStyle/>
          <a:p>
            <a:endParaRPr lang="fr-FR"/>
          </a:p>
        </p:txBody>
      </p:sp>
      <p:sp>
        <p:nvSpPr>
          <p:cNvPr id="66" name="Oval 34"/>
          <p:cNvSpPr>
            <a:spLocks noChangeArrowheads="1"/>
          </p:cNvSpPr>
          <p:nvPr/>
        </p:nvSpPr>
        <p:spPr bwMode="auto">
          <a:xfrm>
            <a:off x="8229624" y="2679032"/>
            <a:ext cx="57150" cy="76200"/>
          </a:xfrm>
          <a:prstGeom prst="ellipse">
            <a:avLst/>
          </a:prstGeom>
          <a:noFill/>
          <a:ln w="9525">
            <a:solidFill>
              <a:schemeClr val="tx1"/>
            </a:solidFill>
            <a:round/>
            <a:headEnd/>
            <a:tailEnd/>
          </a:ln>
          <a:effectLst/>
        </p:spPr>
        <p:txBody>
          <a:bodyPr wrap="none" anchor="ctr"/>
          <a:lstStyle/>
          <a:p>
            <a:endParaRPr lang="fr-FR"/>
          </a:p>
        </p:txBody>
      </p:sp>
      <p:sp>
        <p:nvSpPr>
          <p:cNvPr id="67" name="Text Box 35"/>
          <p:cNvSpPr txBox="1">
            <a:spLocks noChangeArrowheads="1"/>
          </p:cNvSpPr>
          <p:nvPr/>
        </p:nvSpPr>
        <p:spPr bwMode="auto">
          <a:xfrm>
            <a:off x="7658128"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68" name="Line 29"/>
          <p:cNvSpPr>
            <a:spLocks noChangeShapeType="1"/>
          </p:cNvSpPr>
          <p:nvPr/>
        </p:nvSpPr>
        <p:spPr bwMode="auto">
          <a:xfrm>
            <a:off x="7678044" y="2837678"/>
            <a:ext cx="228600" cy="0"/>
          </a:xfrm>
          <a:prstGeom prst="line">
            <a:avLst/>
          </a:prstGeom>
          <a:noFill/>
          <a:ln w="28575">
            <a:solidFill>
              <a:srgbClr val="4EFB25"/>
            </a:solidFill>
            <a:round/>
            <a:headEnd/>
            <a:tailEnd/>
          </a:ln>
          <a:effectLst/>
        </p:spPr>
        <p:txBody>
          <a:bodyPr wrap="none" anchor="ctr"/>
          <a:lstStyle/>
          <a:p>
            <a:endParaRPr lang="fr-FR"/>
          </a:p>
        </p:txBody>
      </p:sp>
      <p:sp>
        <p:nvSpPr>
          <p:cNvPr id="69" name="Oval 32"/>
          <p:cNvSpPr>
            <a:spLocks noChangeArrowheads="1"/>
          </p:cNvSpPr>
          <p:nvPr/>
        </p:nvSpPr>
        <p:spPr bwMode="auto">
          <a:xfrm>
            <a:off x="8001024" y="3078772"/>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Line 29"/>
          <p:cNvSpPr>
            <a:spLocks noChangeShapeType="1"/>
          </p:cNvSpPr>
          <p:nvPr/>
        </p:nvSpPr>
        <p:spPr bwMode="auto">
          <a:xfrm>
            <a:off x="7929586" y="3047540"/>
            <a:ext cx="228600" cy="0"/>
          </a:xfrm>
          <a:prstGeom prst="line">
            <a:avLst/>
          </a:prstGeom>
          <a:noFill/>
          <a:ln w="28575">
            <a:solidFill>
              <a:srgbClr val="4EFB25"/>
            </a:solidFill>
            <a:round/>
            <a:headEnd/>
            <a:tailEnd/>
          </a:ln>
          <a:effectLst/>
        </p:spPr>
        <p:txBody>
          <a:bodyPr wrap="none" anchor="ctr"/>
          <a:lstStyle/>
          <a:p>
            <a:endParaRPr lang="fr-FR"/>
          </a:p>
        </p:txBody>
      </p:sp>
      <p:sp>
        <p:nvSpPr>
          <p:cNvPr id="71" name="Line 70"/>
          <p:cNvSpPr>
            <a:spLocks noChangeShapeType="1"/>
          </p:cNvSpPr>
          <p:nvPr/>
        </p:nvSpPr>
        <p:spPr bwMode="auto">
          <a:xfrm>
            <a:off x="5712468" y="2831430"/>
            <a:ext cx="400050" cy="0"/>
          </a:xfrm>
          <a:prstGeom prst="line">
            <a:avLst/>
          </a:prstGeom>
          <a:noFill/>
          <a:ln w="28575">
            <a:solidFill>
              <a:srgbClr val="4EFB25"/>
            </a:solidFill>
            <a:round/>
            <a:headEnd/>
            <a:tailEnd/>
          </a:ln>
          <a:effectLst/>
        </p:spPr>
        <p:txBody>
          <a:bodyPr wrap="none" anchor="ctr"/>
          <a:lstStyle/>
          <a:p>
            <a:endParaRPr lang="fr-FR"/>
          </a:p>
        </p:txBody>
      </p:sp>
      <p:sp>
        <p:nvSpPr>
          <p:cNvPr id="72" name="Line 70"/>
          <p:cNvSpPr>
            <a:spLocks noChangeShapeType="1"/>
          </p:cNvSpPr>
          <p:nvPr/>
        </p:nvSpPr>
        <p:spPr bwMode="auto">
          <a:xfrm>
            <a:off x="3386132" y="2860706"/>
            <a:ext cx="400050" cy="0"/>
          </a:xfrm>
          <a:prstGeom prst="line">
            <a:avLst/>
          </a:prstGeom>
          <a:noFill/>
          <a:ln w="28575">
            <a:solidFill>
              <a:srgbClr val="4EFB25"/>
            </a:solidFill>
            <a:round/>
            <a:headEnd/>
            <a:tailEnd/>
          </a:ln>
          <a:effectLst/>
        </p:spPr>
        <p:txBody>
          <a:bodyPr wrap="none" anchor="ctr"/>
          <a:lstStyle/>
          <a:p>
            <a:endParaRPr lang="fr-FR"/>
          </a:p>
        </p:txBody>
      </p:sp>
      <p:sp>
        <p:nvSpPr>
          <p:cNvPr id="73" name="Line 70"/>
          <p:cNvSpPr>
            <a:spLocks noChangeShapeType="1"/>
          </p:cNvSpPr>
          <p:nvPr/>
        </p:nvSpPr>
        <p:spPr bwMode="auto">
          <a:xfrm>
            <a:off x="4949841" y="2848918"/>
            <a:ext cx="400050" cy="0"/>
          </a:xfrm>
          <a:prstGeom prst="line">
            <a:avLst/>
          </a:prstGeom>
          <a:noFill/>
          <a:ln w="28575">
            <a:solidFill>
              <a:srgbClr val="00FF00"/>
            </a:solidFill>
            <a:round/>
            <a:headEnd/>
            <a:tailEnd/>
          </a:ln>
          <a:effectLst/>
        </p:spPr>
        <p:txBody>
          <a:bodyPr wrap="none" anchor="ctr"/>
          <a:lstStyle/>
          <a:p>
            <a:endParaRPr lang="fr-FR"/>
          </a:p>
        </p:txBody>
      </p:sp>
      <p:sp>
        <p:nvSpPr>
          <p:cNvPr id="74" name="Line 70"/>
          <p:cNvSpPr>
            <a:spLocks noChangeShapeType="1"/>
          </p:cNvSpPr>
          <p:nvPr/>
        </p:nvSpPr>
        <p:spPr bwMode="auto">
          <a:xfrm>
            <a:off x="4572000" y="2848918"/>
            <a:ext cx="936000" cy="0"/>
          </a:xfrm>
          <a:prstGeom prst="line">
            <a:avLst/>
          </a:prstGeom>
          <a:noFill/>
          <a:ln w="28575">
            <a:solidFill>
              <a:schemeClr val="tx1"/>
            </a:solidFill>
            <a:round/>
            <a:headEnd/>
            <a:tailEnd/>
          </a:ln>
          <a:effectLst/>
        </p:spPr>
        <p:txBody>
          <a:bodyPr wrap="none" anchor="ctr"/>
          <a:lstStyle/>
          <a:p>
            <a:endParaRPr lang="fr-FR"/>
          </a:p>
        </p:txBody>
      </p:sp>
      <p:sp>
        <p:nvSpPr>
          <p:cNvPr id="75" name="Line 3"/>
          <p:cNvSpPr>
            <a:spLocks noChangeShapeType="1"/>
          </p:cNvSpPr>
          <p:nvPr/>
        </p:nvSpPr>
        <p:spPr bwMode="auto">
          <a:xfrm>
            <a:off x="6892011" y="2848918"/>
            <a:ext cx="342900" cy="0"/>
          </a:xfrm>
          <a:prstGeom prst="line">
            <a:avLst/>
          </a:prstGeom>
          <a:noFill/>
          <a:ln w="28575">
            <a:solidFill>
              <a:srgbClr val="4EFB25"/>
            </a:solidFill>
            <a:round/>
            <a:headEnd/>
            <a:tailEnd/>
          </a:ln>
          <a:effectLst/>
        </p:spPr>
        <p:txBody>
          <a:bodyPr wrap="none" anchor="ctr"/>
          <a:lstStyle/>
          <a:p>
            <a:endParaRPr lang="fr-FR"/>
          </a:p>
        </p:txBody>
      </p:sp>
      <p:sp>
        <p:nvSpPr>
          <p:cNvPr id="76" name="Line 70"/>
          <p:cNvSpPr>
            <a:spLocks noChangeShapeType="1"/>
          </p:cNvSpPr>
          <p:nvPr/>
        </p:nvSpPr>
        <p:spPr bwMode="auto">
          <a:xfrm>
            <a:off x="8143900" y="2851416"/>
            <a:ext cx="400050" cy="0"/>
          </a:xfrm>
          <a:prstGeom prst="line">
            <a:avLst/>
          </a:prstGeom>
          <a:noFill/>
          <a:ln w="28575">
            <a:solidFill>
              <a:srgbClr val="4EFB25"/>
            </a:solidFill>
            <a:round/>
            <a:headEnd/>
            <a:tailEnd/>
          </a:ln>
          <a:effectLst/>
        </p:spPr>
        <p:txBody>
          <a:bodyPr wrap="none" anchor="ctr"/>
          <a:lstStyle/>
          <a:p>
            <a:endParaRPr lang="fr-FR"/>
          </a:p>
        </p:txBody>
      </p:sp>
      <p:sp>
        <p:nvSpPr>
          <p:cNvPr id="77" name="Line 70"/>
          <p:cNvSpPr>
            <a:spLocks noChangeShapeType="1"/>
          </p:cNvSpPr>
          <p:nvPr/>
        </p:nvSpPr>
        <p:spPr bwMode="auto">
          <a:xfrm>
            <a:off x="8435388" y="2851416"/>
            <a:ext cx="612000" cy="0"/>
          </a:xfrm>
          <a:prstGeom prst="line">
            <a:avLst/>
          </a:prstGeom>
          <a:noFill/>
          <a:ln w="28575">
            <a:solidFill>
              <a:srgbClr val="4EFB25"/>
            </a:solidFill>
            <a:prstDash val="sysDash"/>
            <a:round/>
            <a:headEnd/>
            <a:tailEnd/>
          </a:ln>
          <a:effectLst/>
        </p:spPr>
        <p:txBody>
          <a:bodyPr wrap="none" anchor="ctr"/>
          <a:lstStyle/>
          <a:p>
            <a:endParaRPr lang="fr-FR"/>
          </a:p>
        </p:txBody>
      </p:sp>
      <p:sp>
        <p:nvSpPr>
          <p:cNvPr id="84" name="Oval 10"/>
          <p:cNvSpPr>
            <a:spLocks noChangeArrowheads="1"/>
          </p:cNvSpPr>
          <p:nvPr/>
        </p:nvSpPr>
        <p:spPr bwMode="auto">
          <a:xfrm>
            <a:off x="1943082" y="2714620"/>
            <a:ext cx="57150" cy="76200"/>
          </a:xfrm>
          <a:prstGeom prst="ellipse">
            <a:avLst/>
          </a:prstGeom>
          <a:noFill/>
          <a:ln w="9525">
            <a:solidFill>
              <a:schemeClr val="tx1"/>
            </a:solidFill>
            <a:round/>
            <a:headEnd/>
            <a:tailEnd/>
          </a:ln>
          <a:effectLst/>
        </p:spPr>
        <p:txBody>
          <a:bodyPr wrap="none" anchor="ctr"/>
          <a:lstStyle/>
          <a:p>
            <a:endParaRPr lang="fr-FR"/>
          </a:p>
        </p:txBody>
      </p:sp>
      <p:sp>
        <p:nvSpPr>
          <p:cNvPr id="85" name="Rectangle 27"/>
          <p:cNvSpPr>
            <a:spLocks noChangeArrowheads="1"/>
          </p:cNvSpPr>
          <p:nvPr/>
        </p:nvSpPr>
        <p:spPr bwMode="auto">
          <a:xfrm>
            <a:off x="4055078"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86" name="Line 28"/>
          <p:cNvSpPr>
            <a:spLocks noChangeShapeType="1"/>
          </p:cNvSpPr>
          <p:nvPr/>
        </p:nvSpPr>
        <p:spPr bwMode="auto">
          <a:xfrm>
            <a:off x="4340828" y="2828915"/>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87" name="Line 29"/>
          <p:cNvSpPr>
            <a:spLocks noChangeShapeType="1"/>
          </p:cNvSpPr>
          <p:nvPr/>
        </p:nvSpPr>
        <p:spPr bwMode="auto">
          <a:xfrm>
            <a:off x="4329585" y="3057515"/>
            <a:ext cx="228600" cy="0"/>
          </a:xfrm>
          <a:prstGeom prst="line">
            <a:avLst/>
          </a:prstGeom>
          <a:noFill/>
          <a:ln w="28575">
            <a:solidFill>
              <a:srgbClr val="4EFB25"/>
            </a:solidFill>
            <a:round/>
            <a:headEnd/>
            <a:tailEnd/>
          </a:ln>
          <a:effectLst/>
        </p:spPr>
        <p:txBody>
          <a:bodyPr wrap="none" anchor="ctr"/>
          <a:lstStyle/>
          <a:p>
            <a:endParaRPr lang="fr-FR"/>
          </a:p>
        </p:txBody>
      </p:sp>
      <p:sp>
        <p:nvSpPr>
          <p:cNvPr id="88" name="Line 30"/>
          <p:cNvSpPr>
            <a:spLocks noChangeShapeType="1"/>
          </p:cNvSpPr>
          <p:nvPr/>
        </p:nvSpPr>
        <p:spPr bwMode="auto">
          <a:xfrm>
            <a:off x="4569428" y="2828915"/>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89" name="Oval 31"/>
          <p:cNvSpPr>
            <a:spLocks noChangeArrowheads="1"/>
          </p:cNvSpPr>
          <p:nvPr/>
        </p:nvSpPr>
        <p:spPr bwMode="auto">
          <a:xfrm>
            <a:off x="4397978" y="3057515"/>
            <a:ext cx="114300" cy="152400"/>
          </a:xfrm>
          <a:prstGeom prst="ellipse">
            <a:avLst/>
          </a:prstGeom>
          <a:noFill/>
          <a:ln w="9525">
            <a:solidFill>
              <a:schemeClr val="tx1"/>
            </a:solidFill>
            <a:round/>
            <a:headEnd/>
            <a:tailEnd/>
          </a:ln>
          <a:effectLst/>
        </p:spPr>
        <p:txBody>
          <a:bodyPr wrap="none" anchor="ctr"/>
          <a:lstStyle/>
          <a:p>
            <a:endParaRPr lang="fr-FR"/>
          </a:p>
        </p:txBody>
      </p:sp>
      <p:sp>
        <p:nvSpPr>
          <p:cNvPr id="90" name="Oval 32"/>
          <p:cNvSpPr>
            <a:spLocks noChangeArrowheads="1"/>
          </p:cNvSpPr>
          <p:nvPr/>
        </p:nvSpPr>
        <p:spPr bwMode="auto">
          <a:xfrm>
            <a:off x="4397978" y="3133715"/>
            <a:ext cx="114300" cy="152400"/>
          </a:xfrm>
          <a:prstGeom prst="ellipse">
            <a:avLst/>
          </a:prstGeom>
          <a:noFill/>
          <a:ln w="9525">
            <a:solidFill>
              <a:schemeClr val="tx1"/>
            </a:solidFill>
            <a:round/>
            <a:headEnd/>
            <a:tailEnd/>
          </a:ln>
          <a:effectLst/>
        </p:spPr>
        <p:txBody>
          <a:bodyPr wrap="none" anchor="ctr"/>
          <a:lstStyle/>
          <a:p>
            <a:endParaRPr lang="fr-FR"/>
          </a:p>
        </p:txBody>
      </p:sp>
      <p:sp>
        <p:nvSpPr>
          <p:cNvPr id="91" name="Oval 33"/>
          <p:cNvSpPr>
            <a:spLocks noChangeArrowheads="1"/>
          </p:cNvSpPr>
          <p:nvPr/>
        </p:nvSpPr>
        <p:spPr bwMode="auto">
          <a:xfrm>
            <a:off x="4112228" y="2676515"/>
            <a:ext cx="57150" cy="76200"/>
          </a:xfrm>
          <a:prstGeom prst="ellipse">
            <a:avLst/>
          </a:prstGeom>
          <a:noFill/>
          <a:ln w="9525">
            <a:solidFill>
              <a:schemeClr val="tx1"/>
            </a:solidFill>
            <a:round/>
            <a:headEnd/>
            <a:tailEnd/>
          </a:ln>
          <a:effectLst/>
        </p:spPr>
        <p:txBody>
          <a:bodyPr wrap="none" anchor="ctr"/>
          <a:lstStyle/>
          <a:p>
            <a:endParaRPr lang="fr-FR"/>
          </a:p>
        </p:txBody>
      </p:sp>
      <p:sp>
        <p:nvSpPr>
          <p:cNvPr id="92" name="Oval 34"/>
          <p:cNvSpPr>
            <a:spLocks noChangeArrowheads="1"/>
          </p:cNvSpPr>
          <p:nvPr/>
        </p:nvSpPr>
        <p:spPr bwMode="auto">
          <a:xfrm>
            <a:off x="4626578" y="2676515"/>
            <a:ext cx="57150" cy="76200"/>
          </a:xfrm>
          <a:prstGeom prst="ellipse">
            <a:avLst/>
          </a:prstGeom>
          <a:noFill/>
          <a:ln w="9525">
            <a:solidFill>
              <a:schemeClr val="tx1"/>
            </a:solidFill>
            <a:round/>
            <a:headEnd/>
            <a:tailEnd/>
          </a:ln>
          <a:effectLst/>
        </p:spPr>
        <p:txBody>
          <a:bodyPr wrap="none" anchor="ctr"/>
          <a:lstStyle/>
          <a:p>
            <a:endParaRPr lang="fr-FR"/>
          </a:p>
        </p:txBody>
      </p:sp>
      <p:sp>
        <p:nvSpPr>
          <p:cNvPr id="93" name="Text Box 35"/>
          <p:cNvSpPr txBox="1">
            <a:spLocks noChangeArrowheads="1"/>
          </p:cNvSpPr>
          <p:nvPr/>
        </p:nvSpPr>
        <p:spPr bwMode="auto">
          <a:xfrm>
            <a:off x="4055078"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94" name="Line 70"/>
          <p:cNvSpPr>
            <a:spLocks noChangeShapeType="1"/>
          </p:cNvSpPr>
          <p:nvPr/>
        </p:nvSpPr>
        <p:spPr bwMode="auto">
          <a:xfrm>
            <a:off x="3786182" y="2848901"/>
            <a:ext cx="400050" cy="0"/>
          </a:xfrm>
          <a:prstGeom prst="line">
            <a:avLst/>
          </a:prstGeom>
          <a:noFill/>
          <a:ln w="28575">
            <a:solidFill>
              <a:srgbClr val="4EFB25"/>
            </a:solidFill>
            <a:round/>
            <a:headEnd/>
            <a:tailEnd/>
          </a:ln>
          <a:effectLst/>
        </p:spPr>
        <p:txBody>
          <a:bodyPr wrap="none" anchor="ctr"/>
          <a:lstStyle/>
          <a:p>
            <a:endParaRPr lang="fr-FR"/>
          </a:p>
        </p:txBody>
      </p:sp>
      <p:sp>
        <p:nvSpPr>
          <p:cNvPr id="95" name="Line 70"/>
          <p:cNvSpPr>
            <a:spLocks noChangeShapeType="1"/>
          </p:cNvSpPr>
          <p:nvPr/>
        </p:nvSpPr>
        <p:spPr bwMode="auto">
          <a:xfrm>
            <a:off x="3932336" y="2848901"/>
            <a:ext cx="400050" cy="0"/>
          </a:xfrm>
          <a:prstGeom prst="line">
            <a:avLst/>
          </a:prstGeom>
          <a:noFill/>
          <a:ln w="28575">
            <a:solidFill>
              <a:srgbClr val="4EFB25"/>
            </a:solidFill>
            <a:round/>
            <a:headEnd/>
            <a:tailEnd/>
          </a:ln>
          <a:effectLst/>
        </p:spPr>
        <p:txBody>
          <a:bodyPr wrap="none" anchor="ctr"/>
          <a:lstStyle/>
          <a:p>
            <a:endParaRPr lang="fr-FR"/>
          </a:p>
        </p:txBody>
      </p:sp>
      <p:sp>
        <p:nvSpPr>
          <p:cNvPr id="96" name="Ellipse 95"/>
          <p:cNvSpPr/>
          <p:nvPr/>
        </p:nvSpPr>
        <p:spPr>
          <a:xfrm>
            <a:off x="1902194"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97" name="Corde 96"/>
          <p:cNvSpPr/>
          <p:nvPr/>
        </p:nvSpPr>
        <p:spPr>
          <a:xfrm rot="10489255">
            <a:off x="1802269"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8" name="Ellipse 97"/>
          <p:cNvSpPr/>
          <p:nvPr/>
        </p:nvSpPr>
        <p:spPr>
          <a:xfrm>
            <a:off x="3173167"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99" name="Corde 98"/>
          <p:cNvSpPr/>
          <p:nvPr/>
        </p:nvSpPr>
        <p:spPr>
          <a:xfrm rot="10489255">
            <a:off x="3073242"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0" name="Ellipse 99"/>
          <p:cNvSpPr/>
          <p:nvPr/>
        </p:nvSpPr>
        <p:spPr>
          <a:xfrm>
            <a:off x="4188210"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01" name="Corde 100"/>
          <p:cNvSpPr/>
          <p:nvPr/>
        </p:nvSpPr>
        <p:spPr>
          <a:xfrm rot="10489255">
            <a:off x="4088285"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2" name="Rectangle 101"/>
          <p:cNvSpPr/>
          <p:nvPr/>
        </p:nvSpPr>
        <p:spPr>
          <a:xfrm>
            <a:off x="71406" y="2357430"/>
            <a:ext cx="928694" cy="7858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285720" y="2571744"/>
            <a:ext cx="285752" cy="3571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p:cNvSpPr/>
          <p:nvPr/>
        </p:nvSpPr>
        <p:spPr>
          <a:xfrm>
            <a:off x="500034" y="2571744"/>
            <a:ext cx="285752" cy="3571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5" name="Connecteur droit 104"/>
          <p:cNvCxnSpPr/>
          <p:nvPr/>
        </p:nvCxnSpPr>
        <p:spPr>
          <a:xfrm>
            <a:off x="785786" y="2786058"/>
            <a:ext cx="18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ZoneTexte 105"/>
          <p:cNvSpPr txBox="1"/>
          <p:nvPr/>
        </p:nvSpPr>
        <p:spPr>
          <a:xfrm>
            <a:off x="142844" y="2714620"/>
            <a:ext cx="785818" cy="461665"/>
          </a:xfrm>
          <a:prstGeom prst="rect">
            <a:avLst/>
          </a:prstGeom>
          <a:noFill/>
          <a:ln>
            <a:noFill/>
          </a:ln>
        </p:spPr>
        <p:txBody>
          <a:bodyPr wrap="square" rtlCol="0">
            <a:spAutoFit/>
          </a:bodyPr>
          <a:lstStyle/>
          <a:p>
            <a:endParaRPr lang="fr-FR" sz="1200" b="1" dirty="0" smtClean="0"/>
          </a:p>
          <a:p>
            <a:r>
              <a:rPr lang="fr-FR" sz="1200" b="1" dirty="0" smtClean="0"/>
              <a:t>HTB/HTA</a:t>
            </a:r>
            <a:endParaRPr lang="fr-FR" sz="1200" b="1" dirty="0"/>
          </a:p>
        </p:txBody>
      </p:sp>
      <p:sp>
        <p:nvSpPr>
          <p:cNvPr id="107" name="Ellipse 106"/>
          <p:cNvSpPr/>
          <p:nvPr/>
        </p:nvSpPr>
        <p:spPr>
          <a:xfrm>
            <a:off x="5331218" y="1714488"/>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08" name="Corde 107"/>
          <p:cNvSpPr/>
          <p:nvPr/>
        </p:nvSpPr>
        <p:spPr>
          <a:xfrm rot="10489255">
            <a:off x="5231293" y="1868766"/>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9" name="Ellipse 108"/>
          <p:cNvSpPr/>
          <p:nvPr/>
        </p:nvSpPr>
        <p:spPr>
          <a:xfrm>
            <a:off x="6474226"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0" name="Corde 109"/>
          <p:cNvSpPr/>
          <p:nvPr/>
        </p:nvSpPr>
        <p:spPr>
          <a:xfrm rot="10489255">
            <a:off x="6374301"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1" name="Explosion 2 110"/>
          <p:cNvSpPr/>
          <p:nvPr/>
        </p:nvSpPr>
        <p:spPr>
          <a:xfrm>
            <a:off x="4857752" y="2643182"/>
            <a:ext cx="285752" cy="428628"/>
          </a:xfrm>
          <a:prstGeom prst="irregularSeal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330558" y="1714488"/>
            <a:ext cx="275586" cy="202143"/>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3" name="Corde 112"/>
          <p:cNvSpPr/>
          <p:nvPr/>
        </p:nvSpPr>
        <p:spPr>
          <a:xfrm rot="10489255">
            <a:off x="230633" y="1868766"/>
            <a:ext cx="482275" cy="384071"/>
          </a:xfrm>
          <a:prstGeom prst="chord">
            <a:avLst>
              <a:gd name="adj1" fmla="val 18847017"/>
              <a:gd name="adj2" fmla="val 13964517"/>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5" name="Ellipse 114"/>
          <p:cNvSpPr/>
          <p:nvPr/>
        </p:nvSpPr>
        <p:spPr>
          <a:xfrm>
            <a:off x="7831548" y="1714488"/>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6" name="Corde 115"/>
          <p:cNvSpPr/>
          <p:nvPr/>
        </p:nvSpPr>
        <p:spPr>
          <a:xfrm rot="10489255">
            <a:off x="7731623" y="1868766"/>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14" name="Connecteur droit avec flèche 113"/>
          <p:cNvCxnSpPr/>
          <p:nvPr/>
        </p:nvCxnSpPr>
        <p:spPr>
          <a:xfrm rot="10800000">
            <a:off x="2109666" y="3406381"/>
            <a:ext cx="2520000" cy="1728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7" name="Connecteur droit avec flèche 116"/>
          <p:cNvCxnSpPr/>
          <p:nvPr/>
        </p:nvCxnSpPr>
        <p:spPr>
          <a:xfrm rot="10800000">
            <a:off x="3181488" y="3334942"/>
            <a:ext cx="1512000" cy="1728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8" name="Connecteur droit avec flèche 117"/>
          <p:cNvCxnSpPr/>
          <p:nvPr/>
        </p:nvCxnSpPr>
        <p:spPr>
          <a:xfrm rot="10800000">
            <a:off x="4462314" y="3381760"/>
            <a:ext cx="324000" cy="1656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p:cNvCxnSpPr/>
          <p:nvPr/>
        </p:nvCxnSpPr>
        <p:spPr>
          <a:xfrm rot="12360000">
            <a:off x="5249035" y="3277988"/>
            <a:ext cx="0" cy="1800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0" name="Connecteur droit avec flèche 119"/>
          <p:cNvCxnSpPr/>
          <p:nvPr/>
        </p:nvCxnSpPr>
        <p:spPr>
          <a:xfrm rot="13980000">
            <a:off x="5921535" y="2921692"/>
            <a:ext cx="0" cy="2664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p:cNvCxnSpPr/>
          <p:nvPr/>
        </p:nvCxnSpPr>
        <p:spPr>
          <a:xfrm rot="14580000">
            <a:off x="6397413" y="2561819"/>
            <a:ext cx="0" cy="3456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2" name="Connecteur droit avec flèche 121"/>
          <p:cNvCxnSpPr/>
          <p:nvPr/>
        </p:nvCxnSpPr>
        <p:spPr>
          <a:xfrm>
            <a:off x="1857356" y="3452074"/>
            <a:ext cx="2484000" cy="16200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3" name="Connecteur droit avec flèche 122"/>
          <p:cNvCxnSpPr/>
          <p:nvPr/>
        </p:nvCxnSpPr>
        <p:spPr>
          <a:xfrm rot="16200000" flipH="1">
            <a:off x="3024562" y="3453198"/>
            <a:ext cx="1512000" cy="14400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p:cNvCxnSpPr/>
          <p:nvPr/>
        </p:nvCxnSpPr>
        <p:spPr>
          <a:xfrm rot="16200000" flipH="1">
            <a:off x="3786182" y="4023578"/>
            <a:ext cx="1428760" cy="285752"/>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5" name="Connecteur droit avec flèche 124"/>
          <p:cNvCxnSpPr/>
          <p:nvPr/>
        </p:nvCxnSpPr>
        <p:spPr>
          <a:xfrm rot="5400000">
            <a:off x="4500562" y="3809264"/>
            <a:ext cx="1357322" cy="642942"/>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6" name="Connecteur droit avec flèche 125"/>
          <p:cNvCxnSpPr/>
          <p:nvPr/>
        </p:nvCxnSpPr>
        <p:spPr>
          <a:xfrm rot="5400000">
            <a:off x="5288066" y="3284438"/>
            <a:ext cx="1260000" cy="16920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27" name="Connecteur droit avec flèche 126"/>
          <p:cNvCxnSpPr/>
          <p:nvPr/>
        </p:nvCxnSpPr>
        <p:spPr>
          <a:xfrm rot="10800000" flipV="1">
            <a:off x="5046776" y="3439148"/>
            <a:ext cx="3240000" cy="16560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8" name="ZoneTexte 127"/>
          <p:cNvSpPr txBox="1"/>
          <p:nvPr/>
        </p:nvSpPr>
        <p:spPr>
          <a:xfrm>
            <a:off x="1857356" y="1857364"/>
            <a:ext cx="357190" cy="369332"/>
          </a:xfrm>
          <a:prstGeom prst="rect">
            <a:avLst/>
          </a:prstGeom>
          <a:noFill/>
        </p:spPr>
        <p:txBody>
          <a:bodyPr wrap="square" rtlCol="0">
            <a:spAutoFit/>
          </a:bodyPr>
          <a:lstStyle/>
          <a:p>
            <a:r>
              <a:rPr lang="fr-FR" b="1" dirty="0" smtClean="0"/>
              <a:t>1</a:t>
            </a:r>
            <a:endParaRPr lang="fr-FR" b="1" dirty="0"/>
          </a:p>
        </p:txBody>
      </p:sp>
      <p:sp>
        <p:nvSpPr>
          <p:cNvPr id="129" name="ZoneTexte 128"/>
          <p:cNvSpPr txBox="1"/>
          <p:nvPr/>
        </p:nvSpPr>
        <p:spPr>
          <a:xfrm>
            <a:off x="3143240" y="1857364"/>
            <a:ext cx="357190" cy="369332"/>
          </a:xfrm>
          <a:prstGeom prst="rect">
            <a:avLst/>
          </a:prstGeom>
          <a:noFill/>
        </p:spPr>
        <p:txBody>
          <a:bodyPr wrap="square" rtlCol="0">
            <a:spAutoFit/>
          </a:bodyPr>
          <a:lstStyle/>
          <a:p>
            <a:r>
              <a:rPr lang="fr-FR" b="1" dirty="0" smtClean="0"/>
              <a:t>2</a:t>
            </a:r>
            <a:endParaRPr lang="fr-FR" b="1" dirty="0"/>
          </a:p>
        </p:txBody>
      </p:sp>
      <p:sp>
        <p:nvSpPr>
          <p:cNvPr id="130" name="ZoneTexte 129"/>
          <p:cNvSpPr txBox="1"/>
          <p:nvPr/>
        </p:nvSpPr>
        <p:spPr>
          <a:xfrm>
            <a:off x="4143372" y="1857364"/>
            <a:ext cx="357190" cy="369332"/>
          </a:xfrm>
          <a:prstGeom prst="rect">
            <a:avLst/>
          </a:prstGeom>
          <a:noFill/>
        </p:spPr>
        <p:txBody>
          <a:bodyPr wrap="square" rtlCol="0">
            <a:spAutoFit/>
          </a:bodyPr>
          <a:lstStyle/>
          <a:p>
            <a:r>
              <a:rPr lang="fr-FR" b="1" dirty="0" smtClean="0"/>
              <a:t>3</a:t>
            </a:r>
            <a:endParaRPr lang="fr-FR" b="1" dirty="0"/>
          </a:p>
        </p:txBody>
      </p:sp>
      <p:sp>
        <p:nvSpPr>
          <p:cNvPr id="131" name="ZoneTexte 130"/>
          <p:cNvSpPr txBox="1"/>
          <p:nvPr/>
        </p:nvSpPr>
        <p:spPr>
          <a:xfrm>
            <a:off x="5286380" y="1857364"/>
            <a:ext cx="357190" cy="369332"/>
          </a:xfrm>
          <a:prstGeom prst="rect">
            <a:avLst/>
          </a:prstGeom>
          <a:noFill/>
        </p:spPr>
        <p:txBody>
          <a:bodyPr wrap="square" rtlCol="0">
            <a:spAutoFit/>
          </a:bodyPr>
          <a:lstStyle/>
          <a:p>
            <a:r>
              <a:rPr lang="fr-FR" b="1" dirty="0" smtClean="0"/>
              <a:t>4</a:t>
            </a:r>
            <a:endParaRPr lang="fr-FR" b="1" dirty="0"/>
          </a:p>
        </p:txBody>
      </p:sp>
      <p:sp>
        <p:nvSpPr>
          <p:cNvPr id="132" name="ZoneTexte 131"/>
          <p:cNvSpPr txBox="1"/>
          <p:nvPr/>
        </p:nvSpPr>
        <p:spPr>
          <a:xfrm>
            <a:off x="6429388" y="1857364"/>
            <a:ext cx="357190" cy="369332"/>
          </a:xfrm>
          <a:prstGeom prst="rect">
            <a:avLst/>
          </a:prstGeom>
          <a:noFill/>
        </p:spPr>
        <p:txBody>
          <a:bodyPr wrap="square" rtlCol="0">
            <a:spAutoFit/>
          </a:bodyPr>
          <a:lstStyle/>
          <a:p>
            <a:r>
              <a:rPr lang="fr-FR" b="1" dirty="0" smtClean="0"/>
              <a:t>5</a:t>
            </a:r>
            <a:endParaRPr lang="fr-FR" b="1" dirty="0"/>
          </a:p>
        </p:txBody>
      </p:sp>
      <p:sp>
        <p:nvSpPr>
          <p:cNvPr id="133" name="ZoneTexte 132"/>
          <p:cNvSpPr txBox="1"/>
          <p:nvPr/>
        </p:nvSpPr>
        <p:spPr>
          <a:xfrm>
            <a:off x="7786710" y="1857364"/>
            <a:ext cx="357190" cy="369332"/>
          </a:xfrm>
          <a:prstGeom prst="rect">
            <a:avLst/>
          </a:prstGeom>
          <a:noFill/>
        </p:spPr>
        <p:txBody>
          <a:bodyPr wrap="square" rtlCol="0">
            <a:spAutoFit/>
          </a:bodyPr>
          <a:lstStyle/>
          <a:p>
            <a:r>
              <a:rPr lang="fr-FR" b="1" dirty="0" smtClean="0"/>
              <a:t>6</a:t>
            </a:r>
            <a:endParaRPr lang="fr-FR" b="1" dirty="0"/>
          </a:p>
        </p:txBody>
      </p:sp>
      <p:cxnSp>
        <p:nvCxnSpPr>
          <p:cNvPr id="139" name="Connecteur droit avec flèche 138"/>
          <p:cNvCxnSpPr/>
          <p:nvPr/>
        </p:nvCxnSpPr>
        <p:spPr>
          <a:xfrm>
            <a:off x="757686" y="3214686"/>
            <a:ext cx="3600000" cy="194400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40" name="Connecteur droit avec flèche 139"/>
          <p:cNvCxnSpPr/>
          <p:nvPr/>
        </p:nvCxnSpPr>
        <p:spPr>
          <a:xfrm rot="10800000">
            <a:off x="1000101" y="3251248"/>
            <a:ext cx="3456000" cy="1872000"/>
          </a:xfrm>
          <a:prstGeom prst="straightConnector1">
            <a:avLst/>
          </a:prstGeom>
          <a:ln w="1905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graphicFrame>
        <p:nvGraphicFramePr>
          <p:cNvPr id="136195" name="Object 2"/>
          <p:cNvGraphicFramePr>
            <a:graphicFrameLocks noChangeAspect="1"/>
          </p:cNvGraphicFramePr>
          <p:nvPr/>
        </p:nvGraphicFramePr>
        <p:xfrm>
          <a:off x="4143375" y="5059363"/>
          <a:ext cx="1357313" cy="1447800"/>
        </p:xfrm>
        <a:graphic>
          <a:graphicData uri="http://schemas.openxmlformats.org/presentationml/2006/ole">
            <p:oleObj spid="_x0000_s136195" name="Image" r:id="rId5" imgW="1168254" imgH="1777778" progId="">
              <p:embed/>
            </p:oleObj>
          </a:graphicData>
        </a:graphic>
      </p:graphicFrame>
      <p:sp>
        <p:nvSpPr>
          <p:cNvPr id="134" name="Line 21"/>
          <p:cNvSpPr>
            <a:spLocks noChangeShapeType="1"/>
          </p:cNvSpPr>
          <p:nvPr/>
        </p:nvSpPr>
        <p:spPr bwMode="auto">
          <a:xfrm>
            <a:off x="1357290" y="2714620"/>
            <a:ext cx="0" cy="108000"/>
          </a:xfrm>
          <a:prstGeom prst="line">
            <a:avLst/>
          </a:prstGeom>
          <a:noFill/>
          <a:ln w="38100" cmpd="dbl">
            <a:solidFill>
              <a:srgbClr val="4EFB25"/>
            </a:solidFill>
            <a:round/>
            <a:headEnd/>
            <a:tailEnd/>
          </a:ln>
          <a:effectLst/>
        </p:spPr>
        <p:txBody>
          <a:bodyPr wrap="none" anchor="ctr"/>
          <a:lstStyle/>
          <a:p>
            <a:endParaRPr lang="fr-FR"/>
          </a:p>
        </p:txBody>
      </p:sp>
      <p:pic>
        <p:nvPicPr>
          <p:cNvPr id="135" name="Picture 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572000" y="64291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36" name="Picture 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37" name="TextBox 7"/>
          <p:cNvSpPr txBox="1"/>
          <p:nvPr/>
        </p:nvSpPr>
        <p:spPr>
          <a:xfrm flipH="1">
            <a:off x="5072066" y="71435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38"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41"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42" name="Picture 2"/>
          <p:cNvPicPr>
            <a:picLocks noChangeAspect="1" noChangeArrowheads="1"/>
          </p:cNvPicPr>
          <p:nvPr/>
        </p:nvPicPr>
        <p:blipFill>
          <a:blip r:embed="rId8"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3"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44"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45"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46"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47"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48"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49" name="Connecteur droit 148"/>
          <p:cNvCxnSpPr/>
          <p:nvPr/>
        </p:nvCxnSpPr>
        <p:spPr>
          <a:xfrm>
            <a:off x="6072198" y="928670"/>
            <a:ext cx="302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0" name="Connecteur droit 149"/>
          <p:cNvCxnSpPr/>
          <p:nvPr/>
        </p:nvCxnSpPr>
        <p:spPr>
          <a:xfrm>
            <a:off x="0" y="998520"/>
            <a:ext cx="424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4" name="Espace réservé de la date 153"/>
          <p:cNvSpPr>
            <a:spLocks noGrp="1"/>
          </p:cNvSpPr>
          <p:nvPr>
            <p:ph type="dt" sz="half" idx="10"/>
          </p:nvPr>
        </p:nvSpPr>
        <p:spPr/>
        <p:txBody>
          <a:bodyPr/>
          <a:lstStyle/>
          <a:p>
            <a:fld id="{6745FA62-7B08-46F9-8DB0-7CED6EDEDF81}" type="datetime1">
              <a:rPr lang="fr-FR" smtClean="0"/>
              <a:pPr/>
              <a:t>19/06/2016</a:t>
            </a:fld>
            <a:endParaRPr lang="fr-BE"/>
          </a:p>
        </p:txBody>
      </p:sp>
      <p:sp>
        <p:nvSpPr>
          <p:cNvPr id="155" name="Espace réservé du numéro de diapositive 154"/>
          <p:cNvSpPr>
            <a:spLocks noGrp="1"/>
          </p:cNvSpPr>
          <p:nvPr>
            <p:ph type="sldNum" sz="quarter" idx="12"/>
          </p:nvPr>
        </p:nvSpPr>
        <p:spPr/>
        <p:txBody>
          <a:bodyPr/>
          <a:lstStyle/>
          <a:p>
            <a:fld id="{CF4668DC-857F-487D-BFFA-8C0CA5037977}" type="slidenum">
              <a:rPr lang="fr-BE" smtClean="0"/>
              <a:pPr/>
              <a:t>32</a:t>
            </a:fld>
            <a:endParaRPr lang="fr-BE"/>
          </a:p>
        </p:txBody>
      </p:sp>
    </p:spTree>
  </p:cSld>
  <p:clrMapOvr>
    <a:masterClrMapping/>
  </p:clrMapOvr>
  <p:transition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down)">
                                      <p:cBhvr>
                                        <p:cTn id="7" dur="500"/>
                                        <p:tgtEl>
                                          <p:spTgt spid="114"/>
                                        </p:tgtEl>
                                      </p:cBhvr>
                                    </p:animEffect>
                                  </p:childTnLst>
                                </p:cTn>
                              </p:par>
                              <p:par>
                                <p:cTn id="8" presetID="22" presetClass="entr" presetSubtype="4" fill="hold" nodeType="withEffect">
                                  <p:stCondLst>
                                    <p:cond delay="0"/>
                                  </p:stCondLst>
                                  <p:childTnLst>
                                    <p:set>
                                      <p:cBhvr>
                                        <p:cTn id="9" dur="1" fill="hold">
                                          <p:stCondLst>
                                            <p:cond delay="0"/>
                                          </p:stCondLst>
                                        </p:cTn>
                                        <p:tgtEl>
                                          <p:spTgt spid="117"/>
                                        </p:tgtEl>
                                        <p:attrNameLst>
                                          <p:attrName>style.visibility</p:attrName>
                                        </p:attrNameLst>
                                      </p:cBhvr>
                                      <p:to>
                                        <p:strVal val="visible"/>
                                      </p:to>
                                    </p:set>
                                    <p:animEffect transition="in" filter="wipe(down)">
                                      <p:cBhvr>
                                        <p:cTn id="10" dur="500"/>
                                        <p:tgtEl>
                                          <p:spTgt spid="117"/>
                                        </p:tgtEl>
                                      </p:cBhvr>
                                    </p:animEffect>
                                  </p:childTnLst>
                                </p:cTn>
                              </p:par>
                              <p:par>
                                <p:cTn id="11" presetID="22" presetClass="entr" presetSubtype="4" fill="hold"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wipe(down)">
                                      <p:cBhvr>
                                        <p:cTn id="13" dur="500"/>
                                        <p:tgtEl>
                                          <p:spTgt spid="118"/>
                                        </p:tgtEl>
                                      </p:cBhvr>
                                    </p:animEffect>
                                  </p:childTnLst>
                                </p:cTn>
                              </p:par>
                              <p:par>
                                <p:cTn id="14" presetID="22" presetClass="entr" presetSubtype="4" fill="hold" nodeType="with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down)">
                                      <p:cBhvr>
                                        <p:cTn id="16" dur="500"/>
                                        <p:tgtEl>
                                          <p:spTgt spid="119"/>
                                        </p:tgtEl>
                                      </p:cBhvr>
                                    </p:animEffect>
                                  </p:childTnLst>
                                </p:cTn>
                              </p:par>
                              <p:par>
                                <p:cTn id="17" presetID="22" presetClass="entr" presetSubtype="4" fill="hold"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wipe(down)">
                                      <p:cBhvr>
                                        <p:cTn id="19" dur="500"/>
                                        <p:tgtEl>
                                          <p:spTgt spid="121"/>
                                        </p:tgtEl>
                                      </p:cBhvr>
                                    </p:animEffect>
                                  </p:childTnLst>
                                </p:cTn>
                              </p:par>
                              <p:par>
                                <p:cTn id="20" presetID="22" presetClass="entr" presetSubtype="4" fill="hold" nodeType="withEffect">
                                  <p:stCondLst>
                                    <p:cond delay="0"/>
                                  </p:stCondLst>
                                  <p:childTnLst>
                                    <p:set>
                                      <p:cBhvr>
                                        <p:cTn id="21" dur="1" fill="hold">
                                          <p:stCondLst>
                                            <p:cond delay="0"/>
                                          </p:stCondLst>
                                        </p:cTn>
                                        <p:tgtEl>
                                          <p:spTgt spid="120"/>
                                        </p:tgtEl>
                                        <p:attrNameLst>
                                          <p:attrName>style.visibility</p:attrName>
                                        </p:attrNameLst>
                                      </p:cBhvr>
                                      <p:to>
                                        <p:strVal val="visible"/>
                                      </p:to>
                                    </p:set>
                                    <p:animEffect transition="in" filter="wipe(down)">
                                      <p:cBhvr>
                                        <p:cTn id="22" dur="500"/>
                                        <p:tgtEl>
                                          <p:spTgt spid="120"/>
                                        </p:tgtEl>
                                      </p:cBhvr>
                                    </p:animEffect>
                                  </p:childTnLst>
                                </p:cTn>
                              </p:par>
                              <p:par>
                                <p:cTn id="23" presetID="22" presetClass="entr" presetSubtype="4" fill="hold" nodeType="withEffect">
                                  <p:stCondLst>
                                    <p:cond delay="0"/>
                                  </p:stCondLst>
                                  <p:childTnLst>
                                    <p:set>
                                      <p:cBhvr>
                                        <p:cTn id="24" dur="1" fill="hold">
                                          <p:stCondLst>
                                            <p:cond delay="0"/>
                                          </p:stCondLst>
                                        </p:cTn>
                                        <p:tgtEl>
                                          <p:spTgt spid="140"/>
                                        </p:tgtEl>
                                        <p:attrNameLst>
                                          <p:attrName>style.visibility</p:attrName>
                                        </p:attrNameLst>
                                      </p:cBhvr>
                                      <p:to>
                                        <p:strVal val="visible"/>
                                      </p:to>
                                    </p:set>
                                    <p:animEffect transition="in" filter="wipe(down)">
                                      <p:cBhvr>
                                        <p:cTn id="25" dur="500"/>
                                        <p:tgtEl>
                                          <p:spTgt spid="140"/>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27"/>
                                        </p:tgtEl>
                                        <p:attrNameLst>
                                          <p:attrName>style.visibility</p:attrName>
                                        </p:attrNameLst>
                                      </p:cBhvr>
                                      <p:to>
                                        <p:strVal val="visible"/>
                                      </p:to>
                                    </p:set>
                                    <p:animEffect transition="in" filter="wipe(up)">
                                      <p:cBhvr>
                                        <p:cTn id="29" dur="500"/>
                                        <p:tgtEl>
                                          <p:spTgt spid="127"/>
                                        </p:tgtEl>
                                      </p:cBhvr>
                                    </p:animEffect>
                                  </p:childTnLst>
                                </p:cTn>
                              </p:par>
                              <p:par>
                                <p:cTn id="30" presetID="22" presetClass="entr" presetSubtype="1" fill="hold" nodeType="with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wipe(up)">
                                      <p:cBhvr>
                                        <p:cTn id="32" dur="500"/>
                                        <p:tgtEl>
                                          <p:spTgt spid="139"/>
                                        </p:tgtEl>
                                      </p:cBhvr>
                                    </p:animEffect>
                                  </p:childTnLst>
                                </p:cTn>
                              </p:par>
                              <p:par>
                                <p:cTn id="33" presetID="22" presetClass="entr" presetSubtype="1" fill="hold" nodeType="withEffect">
                                  <p:stCondLst>
                                    <p:cond delay="0"/>
                                  </p:stCondLst>
                                  <p:childTnLst>
                                    <p:set>
                                      <p:cBhvr>
                                        <p:cTn id="34" dur="1" fill="hold">
                                          <p:stCondLst>
                                            <p:cond delay="0"/>
                                          </p:stCondLst>
                                        </p:cTn>
                                        <p:tgtEl>
                                          <p:spTgt spid="126"/>
                                        </p:tgtEl>
                                        <p:attrNameLst>
                                          <p:attrName>style.visibility</p:attrName>
                                        </p:attrNameLst>
                                      </p:cBhvr>
                                      <p:to>
                                        <p:strVal val="visible"/>
                                      </p:to>
                                    </p:set>
                                    <p:animEffect transition="in" filter="wipe(up)">
                                      <p:cBhvr>
                                        <p:cTn id="35" dur="500"/>
                                        <p:tgtEl>
                                          <p:spTgt spid="126"/>
                                        </p:tgtEl>
                                      </p:cBhvr>
                                    </p:animEffect>
                                  </p:childTnLst>
                                </p:cTn>
                              </p:par>
                              <p:par>
                                <p:cTn id="36" presetID="22" presetClass="entr" presetSubtype="1" fill="hold" nodeType="withEffect">
                                  <p:stCondLst>
                                    <p:cond delay="0"/>
                                  </p:stCondLst>
                                  <p:childTnLst>
                                    <p:set>
                                      <p:cBhvr>
                                        <p:cTn id="37" dur="1" fill="hold">
                                          <p:stCondLst>
                                            <p:cond delay="0"/>
                                          </p:stCondLst>
                                        </p:cTn>
                                        <p:tgtEl>
                                          <p:spTgt spid="125"/>
                                        </p:tgtEl>
                                        <p:attrNameLst>
                                          <p:attrName>style.visibility</p:attrName>
                                        </p:attrNameLst>
                                      </p:cBhvr>
                                      <p:to>
                                        <p:strVal val="visible"/>
                                      </p:to>
                                    </p:set>
                                    <p:animEffect transition="in" filter="wipe(up)">
                                      <p:cBhvr>
                                        <p:cTn id="38" dur="500"/>
                                        <p:tgtEl>
                                          <p:spTgt spid="125"/>
                                        </p:tgtEl>
                                      </p:cBhvr>
                                    </p:animEffect>
                                  </p:childTnLst>
                                </p:cTn>
                              </p:par>
                              <p:par>
                                <p:cTn id="39" presetID="22" presetClass="entr" presetSubtype="1" fill="hold" nodeType="withEffect">
                                  <p:stCondLst>
                                    <p:cond delay="0"/>
                                  </p:stCondLst>
                                  <p:childTnLst>
                                    <p:set>
                                      <p:cBhvr>
                                        <p:cTn id="40" dur="1" fill="hold">
                                          <p:stCondLst>
                                            <p:cond delay="0"/>
                                          </p:stCondLst>
                                        </p:cTn>
                                        <p:tgtEl>
                                          <p:spTgt spid="124"/>
                                        </p:tgtEl>
                                        <p:attrNameLst>
                                          <p:attrName>style.visibility</p:attrName>
                                        </p:attrNameLst>
                                      </p:cBhvr>
                                      <p:to>
                                        <p:strVal val="visible"/>
                                      </p:to>
                                    </p:set>
                                    <p:animEffect transition="in" filter="wipe(up)">
                                      <p:cBhvr>
                                        <p:cTn id="41" dur="500"/>
                                        <p:tgtEl>
                                          <p:spTgt spid="124"/>
                                        </p:tgtEl>
                                      </p:cBhvr>
                                    </p:animEffect>
                                  </p:childTnLst>
                                </p:cTn>
                              </p:par>
                              <p:par>
                                <p:cTn id="42" presetID="22" presetClass="entr" presetSubtype="1" fill="hold" nodeType="withEffect">
                                  <p:stCondLst>
                                    <p:cond delay="0"/>
                                  </p:stCondLst>
                                  <p:childTnLst>
                                    <p:set>
                                      <p:cBhvr>
                                        <p:cTn id="43" dur="1" fill="hold">
                                          <p:stCondLst>
                                            <p:cond delay="0"/>
                                          </p:stCondLst>
                                        </p:cTn>
                                        <p:tgtEl>
                                          <p:spTgt spid="123"/>
                                        </p:tgtEl>
                                        <p:attrNameLst>
                                          <p:attrName>style.visibility</p:attrName>
                                        </p:attrNameLst>
                                      </p:cBhvr>
                                      <p:to>
                                        <p:strVal val="visible"/>
                                      </p:to>
                                    </p:set>
                                    <p:animEffect transition="in" filter="wipe(up)">
                                      <p:cBhvr>
                                        <p:cTn id="44" dur="500"/>
                                        <p:tgtEl>
                                          <p:spTgt spid="123"/>
                                        </p:tgtEl>
                                      </p:cBhvr>
                                    </p:animEffect>
                                  </p:childTnLst>
                                </p:cTn>
                              </p:par>
                              <p:par>
                                <p:cTn id="45" presetID="22" presetClass="entr" presetSubtype="1" fill="hold" nodeType="withEffect">
                                  <p:stCondLst>
                                    <p:cond delay="0"/>
                                  </p:stCondLst>
                                  <p:childTnLst>
                                    <p:set>
                                      <p:cBhvr>
                                        <p:cTn id="46" dur="1" fill="hold">
                                          <p:stCondLst>
                                            <p:cond delay="0"/>
                                          </p:stCondLst>
                                        </p:cTn>
                                        <p:tgtEl>
                                          <p:spTgt spid="122"/>
                                        </p:tgtEl>
                                        <p:attrNameLst>
                                          <p:attrName>style.visibility</p:attrName>
                                        </p:attrNameLst>
                                      </p:cBhvr>
                                      <p:to>
                                        <p:strVal val="visible"/>
                                      </p:to>
                                    </p:set>
                                    <p:animEffect transition="in" filter="wipe(up)">
                                      <p:cBhvr>
                                        <p:cTn id="47" dur="500"/>
                                        <p:tgtEl>
                                          <p:spTgt spid="122"/>
                                        </p:tgtEl>
                                      </p:cBhvr>
                                    </p:animEffect>
                                  </p:childTnLst>
                                </p:cTn>
                              </p:par>
                            </p:childTnLst>
                          </p:cTn>
                        </p:par>
                        <p:par>
                          <p:cTn id="48" fill="hold">
                            <p:stCondLst>
                              <p:cond delay="1000"/>
                            </p:stCondLst>
                            <p:childTnLst>
                              <p:par>
                                <p:cTn id="49" presetID="22" presetClass="entr" presetSubtype="8" fill="hold" grpId="0" nodeType="after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wipe(left)">
                                      <p:cBhvr>
                                        <p:cTn id="5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p:cNvSpPr/>
          <p:nvPr/>
        </p:nvSpPr>
        <p:spPr>
          <a:xfrm rot="15742420">
            <a:off x="3828522" y="3783023"/>
            <a:ext cx="1214446" cy="571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Ordre </a:t>
            </a:r>
            <a:endParaRPr lang="fr-FR" dirty="0">
              <a:solidFill>
                <a:schemeClr val="tx1"/>
              </a:solidFill>
            </a:endParaRPr>
          </a:p>
        </p:txBody>
      </p:sp>
      <p:sp>
        <p:nvSpPr>
          <p:cNvPr id="134" name="Rectangle 133"/>
          <p:cNvSpPr/>
          <p:nvPr/>
        </p:nvSpPr>
        <p:spPr>
          <a:xfrm rot="17653220">
            <a:off x="4740951" y="4100001"/>
            <a:ext cx="1214446" cy="571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Ordre </a:t>
            </a:r>
            <a:endParaRPr lang="fr-FR" dirty="0">
              <a:solidFill>
                <a:schemeClr val="tx1"/>
              </a:solidFill>
            </a:endParaRPr>
          </a:p>
        </p:txBody>
      </p:sp>
      <p:sp>
        <p:nvSpPr>
          <p:cNvPr id="3" name="ZoneTexte 2"/>
          <p:cNvSpPr txBox="1"/>
          <p:nvPr/>
        </p:nvSpPr>
        <p:spPr>
          <a:xfrm>
            <a:off x="3929058" y="6417254"/>
            <a:ext cx="1785950" cy="369332"/>
          </a:xfrm>
          <a:prstGeom prst="rect">
            <a:avLst/>
          </a:prstGeom>
          <a:noFill/>
        </p:spPr>
        <p:txBody>
          <a:bodyPr wrap="square" rtlCol="0">
            <a:spAutoFit/>
          </a:bodyPr>
          <a:lstStyle/>
          <a:p>
            <a:r>
              <a:rPr lang="fr-FR" b="1" dirty="0" smtClean="0"/>
              <a:t>Agent Manager</a:t>
            </a:r>
            <a:endParaRPr lang="fr-FR" b="1" dirty="0"/>
          </a:p>
        </p:txBody>
      </p:sp>
      <p:pic>
        <p:nvPicPr>
          <p:cNvPr id="4" name="Imag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143240" y="5488560"/>
            <a:ext cx="940600" cy="806229"/>
          </a:xfrm>
          <a:prstGeom prst="rect">
            <a:avLst/>
          </a:prstGeom>
        </p:spPr>
      </p:pic>
      <p:sp>
        <p:nvSpPr>
          <p:cNvPr id="7" name="Line 4"/>
          <p:cNvSpPr>
            <a:spLocks noChangeShapeType="1"/>
          </p:cNvSpPr>
          <p:nvPr/>
        </p:nvSpPr>
        <p:spPr bwMode="auto">
          <a:xfrm flipV="1">
            <a:off x="1142976" y="2676532"/>
            <a:ext cx="228600" cy="152400"/>
          </a:xfrm>
          <a:prstGeom prst="line">
            <a:avLst/>
          </a:prstGeom>
          <a:noFill/>
          <a:ln w="28575">
            <a:solidFill>
              <a:srgbClr val="00FF00"/>
            </a:solidFill>
            <a:round/>
            <a:headEnd/>
            <a:tailEnd/>
          </a:ln>
          <a:effectLst/>
        </p:spPr>
        <p:txBody>
          <a:bodyPr wrap="none" anchor="ctr"/>
          <a:lstStyle/>
          <a:p>
            <a:endParaRPr lang="fr-FR"/>
          </a:p>
        </p:txBody>
      </p:sp>
      <p:sp>
        <p:nvSpPr>
          <p:cNvPr id="8" name="Rectangle 5"/>
          <p:cNvSpPr>
            <a:spLocks noChangeArrowheads="1"/>
          </p:cNvSpPr>
          <p:nvPr/>
        </p:nvSpPr>
        <p:spPr bwMode="auto">
          <a:xfrm>
            <a:off x="1785918"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9" name="Rectangle 6"/>
          <p:cNvSpPr>
            <a:spLocks noChangeArrowheads="1"/>
          </p:cNvSpPr>
          <p:nvPr/>
        </p:nvSpPr>
        <p:spPr bwMode="auto">
          <a:xfrm rot="14766614">
            <a:off x="1203949" y="2686057"/>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0" name="Oval 7"/>
          <p:cNvSpPr>
            <a:spLocks noChangeArrowheads="1"/>
          </p:cNvSpPr>
          <p:nvPr/>
        </p:nvSpPr>
        <p:spPr bwMode="auto">
          <a:xfrm>
            <a:off x="2071670" y="31242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 name="Oval 8"/>
          <p:cNvSpPr>
            <a:spLocks noChangeArrowheads="1"/>
          </p:cNvSpPr>
          <p:nvPr/>
        </p:nvSpPr>
        <p:spPr bwMode="auto">
          <a:xfrm>
            <a:off x="2071670" y="3200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 name="Oval 10"/>
          <p:cNvSpPr>
            <a:spLocks noChangeArrowheads="1"/>
          </p:cNvSpPr>
          <p:nvPr/>
        </p:nvSpPr>
        <p:spPr bwMode="auto">
          <a:xfrm>
            <a:off x="2285984" y="2714620"/>
            <a:ext cx="57150" cy="76200"/>
          </a:xfrm>
          <a:prstGeom prst="ellipse">
            <a:avLst/>
          </a:prstGeom>
          <a:noFill/>
          <a:ln w="9525">
            <a:solidFill>
              <a:schemeClr val="tx1"/>
            </a:solidFill>
            <a:round/>
            <a:headEnd/>
            <a:tailEnd/>
          </a:ln>
          <a:effectLst/>
        </p:spPr>
        <p:txBody>
          <a:bodyPr wrap="none" anchor="ctr"/>
          <a:lstStyle/>
          <a:p>
            <a:endParaRPr lang="fr-FR"/>
          </a:p>
        </p:txBody>
      </p:sp>
      <p:sp>
        <p:nvSpPr>
          <p:cNvPr id="13" name="Text Box 11"/>
          <p:cNvSpPr txBox="1">
            <a:spLocks noChangeArrowheads="1"/>
          </p:cNvSpPr>
          <p:nvPr/>
        </p:nvSpPr>
        <p:spPr bwMode="auto">
          <a:xfrm>
            <a:off x="1714480"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 </a:t>
            </a:r>
            <a:r>
              <a:rPr lang="en-US" sz="1000" b="1" dirty="0">
                <a:latin typeface="Arial" charset="0"/>
              </a:rPr>
              <a:t>HTA/BT</a:t>
            </a:r>
          </a:p>
        </p:txBody>
      </p:sp>
      <p:sp>
        <p:nvSpPr>
          <p:cNvPr id="14" name="Rectangle 12"/>
          <p:cNvSpPr>
            <a:spLocks noChangeArrowheads="1"/>
          </p:cNvSpPr>
          <p:nvPr/>
        </p:nvSpPr>
        <p:spPr bwMode="auto">
          <a:xfrm>
            <a:off x="2928926"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2" name="Group 13"/>
          <p:cNvGrpSpPr>
            <a:grpSpLocks/>
          </p:cNvGrpSpPr>
          <p:nvPr/>
        </p:nvGrpSpPr>
        <p:grpSpPr bwMode="auto">
          <a:xfrm>
            <a:off x="1357290" y="2828932"/>
            <a:ext cx="2001206" cy="314316"/>
            <a:chOff x="1680" y="1152"/>
            <a:chExt cx="2236" cy="144"/>
          </a:xfrm>
        </p:grpSpPr>
        <p:sp>
          <p:nvSpPr>
            <p:cNvPr id="16" name="Line 14"/>
            <p:cNvSpPr>
              <a:spLocks noChangeShapeType="1"/>
            </p:cNvSpPr>
            <p:nvPr/>
          </p:nvSpPr>
          <p:spPr bwMode="auto">
            <a:xfrm>
              <a:off x="1680" y="1152"/>
              <a:ext cx="684" cy="0"/>
            </a:xfrm>
            <a:prstGeom prst="line">
              <a:avLst/>
            </a:prstGeom>
            <a:noFill/>
            <a:ln w="28575">
              <a:solidFill>
                <a:srgbClr val="4EFB25"/>
              </a:solidFill>
              <a:round/>
              <a:headEnd/>
              <a:tailEnd/>
            </a:ln>
            <a:effectLst/>
          </p:spPr>
          <p:txBody>
            <a:bodyPr wrap="none" anchor="ctr"/>
            <a:lstStyle/>
            <a:p>
              <a:endParaRPr lang="fr-FR"/>
            </a:p>
          </p:txBody>
        </p:sp>
        <p:sp>
          <p:nvSpPr>
            <p:cNvPr id="17" name="Line 15"/>
            <p:cNvSpPr>
              <a:spLocks noChangeShapeType="1"/>
            </p:cNvSpPr>
            <p:nvPr/>
          </p:nvSpPr>
          <p:spPr bwMode="auto">
            <a:xfrm>
              <a:off x="2398"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18" name="Line 16"/>
            <p:cNvSpPr>
              <a:spLocks noChangeShapeType="1"/>
            </p:cNvSpPr>
            <p:nvPr/>
          </p:nvSpPr>
          <p:spPr bwMode="auto">
            <a:xfrm>
              <a:off x="2398" y="1296"/>
              <a:ext cx="282" cy="0"/>
            </a:xfrm>
            <a:prstGeom prst="line">
              <a:avLst/>
            </a:prstGeom>
            <a:noFill/>
            <a:ln w="28575">
              <a:solidFill>
                <a:srgbClr val="4EFB25"/>
              </a:solidFill>
              <a:round/>
              <a:headEnd/>
              <a:tailEnd/>
            </a:ln>
            <a:effectLst/>
          </p:spPr>
          <p:txBody>
            <a:bodyPr wrap="none" anchor="ctr"/>
            <a:lstStyle/>
            <a:p>
              <a:endParaRPr lang="fr-FR"/>
            </a:p>
          </p:txBody>
        </p:sp>
        <p:sp>
          <p:nvSpPr>
            <p:cNvPr id="19" name="Line 17"/>
            <p:cNvSpPr>
              <a:spLocks noChangeShapeType="1"/>
            </p:cNvSpPr>
            <p:nvPr/>
          </p:nvSpPr>
          <p:spPr bwMode="auto">
            <a:xfrm>
              <a:off x="2718"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0" name="Line 18"/>
            <p:cNvSpPr>
              <a:spLocks noChangeShapeType="1"/>
            </p:cNvSpPr>
            <p:nvPr/>
          </p:nvSpPr>
          <p:spPr bwMode="auto">
            <a:xfrm>
              <a:off x="2750" y="1152"/>
              <a:ext cx="965" cy="0"/>
            </a:xfrm>
            <a:prstGeom prst="line">
              <a:avLst/>
            </a:prstGeom>
            <a:noFill/>
            <a:ln w="28575">
              <a:solidFill>
                <a:srgbClr val="4EFB25"/>
              </a:solidFill>
              <a:round/>
              <a:headEnd/>
              <a:tailEnd/>
            </a:ln>
            <a:effectLst/>
          </p:spPr>
          <p:txBody>
            <a:bodyPr wrap="none" anchor="ctr"/>
            <a:lstStyle/>
            <a:p>
              <a:endParaRPr lang="fr-FR"/>
            </a:p>
          </p:txBody>
        </p:sp>
        <p:sp>
          <p:nvSpPr>
            <p:cNvPr id="21" name="Line 19"/>
            <p:cNvSpPr>
              <a:spLocks noChangeShapeType="1"/>
            </p:cNvSpPr>
            <p:nvPr/>
          </p:nvSpPr>
          <p:spPr bwMode="auto">
            <a:xfrm>
              <a:off x="3675"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2" name="Line 20"/>
            <p:cNvSpPr>
              <a:spLocks noChangeShapeType="1"/>
            </p:cNvSpPr>
            <p:nvPr/>
          </p:nvSpPr>
          <p:spPr bwMode="auto">
            <a:xfrm>
              <a:off x="3675" y="1296"/>
              <a:ext cx="241" cy="0"/>
            </a:xfrm>
            <a:prstGeom prst="line">
              <a:avLst/>
            </a:prstGeom>
            <a:noFill/>
            <a:ln w="28575">
              <a:solidFill>
                <a:srgbClr val="4EFB25"/>
              </a:solidFill>
              <a:round/>
              <a:headEnd/>
              <a:tailEnd/>
            </a:ln>
            <a:effectLst/>
          </p:spPr>
          <p:txBody>
            <a:bodyPr wrap="none" anchor="ctr"/>
            <a:lstStyle/>
            <a:p>
              <a:endParaRPr lang="fr-FR"/>
            </a:p>
          </p:txBody>
        </p:sp>
      </p:grpSp>
      <p:sp>
        <p:nvSpPr>
          <p:cNvPr id="23" name="Line 21"/>
          <p:cNvSpPr>
            <a:spLocks noChangeShapeType="1"/>
          </p:cNvSpPr>
          <p:nvPr/>
        </p:nvSpPr>
        <p:spPr bwMode="auto">
          <a:xfrm>
            <a:off x="3386132" y="2857496"/>
            <a:ext cx="0" cy="252000"/>
          </a:xfrm>
          <a:prstGeom prst="line">
            <a:avLst/>
          </a:prstGeom>
          <a:noFill/>
          <a:ln w="38100" cmpd="dbl">
            <a:solidFill>
              <a:srgbClr val="4EFB25"/>
            </a:solidFill>
            <a:round/>
            <a:headEnd/>
            <a:tailEnd/>
          </a:ln>
          <a:effectLst/>
        </p:spPr>
        <p:txBody>
          <a:bodyPr wrap="none" anchor="ctr"/>
          <a:lstStyle/>
          <a:p>
            <a:endParaRPr lang="fr-FR"/>
          </a:p>
        </p:txBody>
      </p:sp>
      <p:sp>
        <p:nvSpPr>
          <p:cNvPr id="24" name="Oval 22"/>
          <p:cNvSpPr>
            <a:spLocks noChangeArrowheads="1"/>
          </p:cNvSpPr>
          <p:nvPr/>
        </p:nvSpPr>
        <p:spPr bwMode="auto">
          <a:xfrm>
            <a:off x="3214678" y="3128962"/>
            <a:ext cx="114300" cy="152400"/>
          </a:xfrm>
          <a:prstGeom prst="ellipse">
            <a:avLst/>
          </a:prstGeom>
          <a:noFill/>
          <a:ln w="9525">
            <a:solidFill>
              <a:schemeClr val="tx1"/>
            </a:solidFill>
            <a:round/>
            <a:headEnd/>
            <a:tailEnd/>
          </a:ln>
          <a:effectLst/>
        </p:spPr>
        <p:txBody>
          <a:bodyPr wrap="none" anchor="ctr"/>
          <a:lstStyle/>
          <a:p>
            <a:endParaRPr lang="fr-FR"/>
          </a:p>
        </p:txBody>
      </p:sp>
      <p:sp>
        <p:nvSpPr>
          <p:cNvPr id="25" name="Oval 23"/>
          <p:cNvSpPr>
            <a:spLocks noChangeArrowheads="1"/>
          </p:cNvSpPr>
          <p:nvPr/>
        </p:nvSpPr>
        <p:spPr bwMode="auto">
          <a:xfrm>
            <a:off x="3214678" y="3205162"/>
            <a:ext cx="114300" cy="152400"/>
          </a:xfrm>
          <a:prstGeom prst="ellipse">
            <a:avLst/>
          </a:prstGeom>
          <a:noFill/>
          <a:ln w="9525">
            <a:solidFill>
              <a:schemeClr val="tx1"/>
            </a:solidFill>
            <a:round/>
            <a:headEnd/>
            <a:tailEnd/>
          </a:ln>
          <a:effectLst/>
        </p:spPr>
        <p:txBody>
          <a:bodyPr wrap="none" anchor="ctr"/>
          <a:lstStyle/>
          <a:p>
            <a:endParaRPr lang="fr-FR"/>
          </a:p>
        </p:txBody>
      </p:sp>
      <p:sp>
        <p:nvSpPr>
          <p:cNvPr id="26" name="Oval 24"/>
          <p:cNvSpPr>
            <a:spLocks noChangeArrowheads="1"/>
          </p:cNvSpPr>
          <p:nvPr/>
        </p:nvSpPr>
        <p:spPr bwMode="auto">
          <a:xfrm>
            <a:off x="3060668"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27" name="Oval 25"/>
          <p:cNvSpPr>
            <a:spLocks noChangeArrowheads="1"/>
          </p:cNvSpPr>
          <p:nvPr/>
        </p:nvSpPr>
        <p:spPr bwMode="auto">
          <a:xfrm>
            <a:off x="3575018"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28" name="Text Box 26"/>
          <p:cNvSpPr txBox="1">
            <a:spLocks noChangeArrowheads="1"/>
          </p:cNvSpPr>
          <p:nvPr/>
        </p:nvSpPr>
        <p:spPr bwMode="auto">
          <a:xfrm>
            <a:off x="2928926"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29" name="Rectangle 27"/>
          <p:cNvSpPr>
            <a:spLocks noChangeArrowheads="1"/>
          </p:cNvSpPr>
          <p:nvPr/>
        </p:nvSpPr>
        <p:spPr bwMode="auto">
          <a:xfrm>
            <a:off x="5218737"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0" name="Line 28"/>
          <p:cNvSpPr>
            <a:spLocks noChangeShapeType="1"/>
          </p:cNvSpPr>
          <p:nvPr/>
        </p:nvSpPr>
        <p:spPr bwMode="auto">
          <a:xfrm>
            <a:off x="5504487" y="2828932"/>
            <a:ext cx="0" cy="228600"/>
          </a:xfrm>
          <a:prstGeom prst="line">
            <a:avLst/>
          </a:prstGeom>
          <a:noFill/>
          <a:ln w="38100" cmpd="dbl">
            <a:solidFill>
              <a:schemeClr val="tx1"/>
            </a:solidFill>
            <a:round/>
            <a:headEnd/>
            <a:tailEnd/>
          </a:ln>
          <a:effectLst/>
        </p:spPr>
        <p:txBody>
          <a:bodyPr wrap="none" anchor="ctr"/>
          <a:lstStyle/>
          <a:p>
            <a:endParaRPr lang="fr-FR"/>
          </a:p>
        </p:txBody>
      </p:sp>
      <p:sp>
        <p:nvSpPr>
          <p:cNvPr id="31" name="Line 29"/>
          <p:cNvSpPr>
            <a:spLocks noChangeShapeType="1"/>
          </p:cNvSpPr>
          <p:nvPr/>
        </p:nvSpPr>
        <p:spPr bwMode="auto">
          <a:xfrm>
            <a:off x="5493244" y="3057532"/>
            <a:ext cx="228600" cy="0"/>
          </a:xfrm>
          <a:prstGeom prst="line">
            <a:avLst/>
          </a:prstGeom>
          <a:noFill/>
          <a:ln w="28575">
            <a:solidFill>
              <a:schemeClr val="tx1"/>
            </a:solidFill>
            <a:round/>
            <a:headEnd/>
            <a:tailEnd/>
          </a:ln>
          <a:effectLst/>
        </p:spPr>
        <p:txBody>
          <a:bodyPr wrap="none" anchor="ctr"/>
          <a:lstStyle/>
          <a:p>
            <a:endParaRPr lang="fr-FR"/>
          </a:p>
        </p:txBody>
      </p:sp>
      <p:sp>
        <p:nvSpPr>
          <p:cNvPr id="32" name="Line 30"/>
          <p:cNvSpPr>
            <a:spLocks noChangeShapeType="1"/>
          </p:cNvSpPr>
          <p:nvPr/>
        </p:nvSpPr>
        <p:spPr bwMode="auto">
          <a:xfrm>
            <a:off x="5733087" y="2828932"/>
            <a:ext cx="0" cy="228600"/>
          </a:xfrm>
          <a:prstGeom prst="line">
            <a:avLst/>
          </a:prstGeom>
          <a:noFill/>
          <a:ln w="38100" cmpd="dbl">
            <a:solidFill>
              <a:schemeClr val="tx1"/>
            </a:solidFill>
            <a:round/>
            <a:headEnd/>
            <a:tailEnd/>
          </a:ln>
          <a:effectLst/>
        </p:spPr>
        <p:txBody>
          <a:bodyPr wrap="none" anchor="ctr"/>
          <a:lstStyle/>
          <a:p>
            <a:endParaRPr lang="fr-FR"/>
          </a:p>
        </p:txBody>
      </p:sp>
      <p:sp>
        <p:nvSpPr>
          <p:cNvPr id="33" name="Oval 31"/>
          <p:cNvSpPr>
            <a:spLocks noChangeArrowheads="1"/>
          </p:cNvSpPr>
          <p:nvPr/>
        </p:nvSpPr>
        <p:spPr bwMode="auto">
          <a:xfrm>
            <a:off x="5561637" y="3057532"/>
            <a:ext cx="114300" cy="152400"/>
          </a:xfrm>
          <a:prstGeom prst="ellipse">
            <a:avLst/>
          </a:prstGeom>
          <a:noFill/>
          <a:ln w="9525">
            <a:solidFill>
              <a:schemeClr val="tx1"/>
            </a:solidFill>
            <a:round/>
            <a:headEnd/>
            <a:tailEnd/>
          </a:ln>
          <a:effectLst/>
        </p:spPr>
        <p:txBody>
          <a:bodyPr wrap="none" anchor="ctr"/>
          <a:lstStyle/>
          <a:p>
            <a:endParaRPr lang="fr-FR"/>
          </a:p>
        </p:txBody>
      </p:sp>
      <p:sp>
        <p:nvSpPr>
          <p:cNvPr id="34" name="Oval 32"/>
          <p:cNvSpPr>
            <a:spLocks noChangeArrowheads="1"/>
          </p:cNvSpPr>
          <p:nvPr/>
        </p:nvSpPr>
        <p:spPr bwMode="auto">
          <a:xfrm>
            <a:off x="5561637" y="3133732"/>
            <a:ext cx="114300" cy="152400"/>
          </a:xfrm>
          <a:prstGeom prst="ellipse">
            <a:avLst/>
          </a:prstGeom>
          <a:noFill/>
          <a:ln w="9525">
            <a:solidFill>
              <a:schemeClr val="tx1"/>
            </a:solidFill>
            <a:round/>
            <a:headEnd/>
            <a:tailEnd/>
          </a:ln>
          <a:effectLst/>
        </p:spPr>
        <p:txBody>
          <a:bodyPr wrap="none" anchor="ctr"/>
          <a:lstStyle/>
          <a:p>
            <a:endParaRPr lang="fr-FR"/>
          </a:p>
        </p:txBody>
      </p:sp>
      <p:sp>
        <p:nvSpPr>
          <p:cNvPr id="35" name="Oval 33"/>
          <p:cNvSpPr>
            <a:spLocks noChangeArrowheads="1"/>
          </p:cNvSpPr>
          <p:nvPr/>
        </p:nvSpPr>
        <p:spPr bwMode="auto">
          <a:xfrm>
            <a:off x="5275887"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36" name="Oval 34"/>
          <p:cNvSpPr>
            <a:spLocks noChangeArrowheads="1"/>
          </p:cNvSpPr>
          <p:nvPr/>
        </p:nvSpPr>
        <p:spPr bwMode="auto">
          <a:xfrm>
            <a:off x="5790237"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37" name="Text Box 35"/>
          <p:cNvSpPr txBox="1">
            <a:spLocks noChangeArrowheads="1"/>
          </p:cNvSpPr>
          <p:nvPr/>
        </p:nvSpPr>
        <p:spPr bwMode="auto">
          <a:xfrm>
            <a:off x="5143504"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38" name="Line 70"/>
          <p:cNvSpPr>
            <a:spLocks noChangeShapeType="1"/>
          </p:cNvSpPr>
          <p:nvPr/>
        </p:nvSpPr>
        <p:spPr bwMode="auto">
          <a:xfrm>
            <a:off x="6081604" y="2828932"/>
            <a:ext cx="400050" cy="0"/>
          </a:xfrm>
          <a:prstGeom prst="line">
            <a:avLst/>
          </a:prstGeom>
          <a:noFill/>
          <a:ln w="28575">
            <a:solidFill>
              <a:schemeClr val="tx1"/>
            </a:solidFill>
            <a:round/>
            <a:headEnd/>
            <a:tailEnd/>
          </a:ln>
          <a:effectLst/>
        </p:spPr>
        <p:txBody>
          <a:bodyPr wrap="none" anchor="ctr"/>
          <a:lstStyle/>
          <a:p>
            <a:endParaRPr lang="fr-FR"/>
          </a:p>
        </p:txBody>
      </p:sp>
      <p:sp>
        <p:nvSpPr>
          <p:cNvPr id="40" name="Text Box 73"/>
          <p:cNvSpPr txBox="1">
            <a:spLocks noChangeArrowheads="1"/>
          </p:cNvSpPr>
          <p:nvPr/>
        </p:nvSpPr>
        <p:spPr bwMode="auto">
          <a:xfrm>
            <a:off x="928662" y="2828932"/>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42" name="Line 3"/>
          <p:cNvSpPr>
            <a:spLocks noChangeShapeType="1"/>
          </p:cNvSpPr>
          <p:nvPr/>
        </p:nvSpPr>
        <p:spPr bwMode="auto">
          <a:xfrm>
            <a:off x="926976" y="2828932"/>
            <a:ext cx="216000" cy="0"/>
          </a:xfrm>
          <a:prstGeom prst="line">
            <a:avLst/>
          </a:prstGeom>
          <a:noFill/>
          <a:ln w="28575">
            <a:solidFill>
              <a:srgbClr val="00FF00"/>
            </a:solidFill>
            <a:round/>
            <a:headEnd/>
            <a:tailEnd/>
          </a:ln>
          <a:effectLst/>
        </p:spPr>
        <p:txBody>
          <a:bodyPr wrap="none" anchor="ctr"/>
          <a:lstStyle/>
          <a:p>
            <a:endParaRPr lang="fr-FR" dirty="0"/>
          </a:p>
        </p:txBody>
      </p:sp>
      <p:sp>
        <p:nvSpPr>
          <p:cNvPr id="47" name="Rectangle 27"/>
          <p:cNvSpPr>
            <a:spLocks noChangeArrowheads="1"/>
          </p:cNvSpPr>
          <p:nvPr/>
        </p:nvSpPr>
        <p:spPr bwMode="auto">
          <a:xfrm>
            <a:off x="6365472"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8" name="Line 28"/>
          <p:cNvSpPr>
            <a:spLocks noChangeShapeType="1"/>
          </p:cNvSpPr>
          <p:nvPr/>
        </p:nvSpPr>
        <p:spPr bwMode="auto">
          <a:xfrm>
            <a:off x="6651222" y="2828932"/>
            <a:ext cx="0" cy="228600"/>
          </a:xfrm>
          <a:prstGeom prst="line">
            <a:avLst/>
          </a:prstGeom>
          <a:noFill/>
          <a:ln w="38100" cmpd="dbl">
            <a:solidFill>
              <a:schemeClr val="tx1"/>
            </a:solidFill>
            <a:round/>
            <a:headEnd/>
            <a:tailEnd/>
          </a:ln>
          <a:effectLst/>
        </p:spPr>
        <p:txBody>
          <a:bodyPr wrap="none" anchor="ctr"/>
          <a:lstStyle/>
          <a:p>
            <a:endParaRPr lang="fr-FR"/>
          </a:p>
        </p:txBody>
      </p:sp>
      <p:sp>
        <p:nvSpPr>
          <p:cNvPr id="49" name="Line 30"/>
          <p:cNvSpPr>
            <a:spLocks noChangeShapeType="1"/>
          </p:cNvSpPr>
          <p:nvPr/>
        </p:nvSpPr>
        <p:spPr bwMode="auto">
          <a:xfrm>
            <a:off x="6879822" y="2828932"/>
            <a:ext cx="0" cy="228600"/>
          </a:xfrm>
          <a:prstGeom prst="line">
            <a:avLst/>
          </a:prstGeom>
          <a:noFill/>
          <a:ln w="38100" cmpd="dbl">
            <a:solidFill>
              <a:schemeClr val="tx1"/>
            </a:solidFill>
            <a:round/>
            <a:headEnd/>
            <a:tailEnd/>
          </a:ln>
          <a:effectLst/>
        </p:spPr>
        <p:txBody>
          <a:bodyPr wrap="none" anchor="ctr"/>
          <a:lstStyle/>
          <a:p>
            <a:endParaRPr lang="fr-FR"/>
          </a:p>
        </p:txBody>
      </p:sp>
      <p:sp>
        <p:nvSpPr>
          <p:cNvPr id="50" name="Oval 32"/>
          <p:cNvSpPr>
            <a:spLocks noChangeArrowheads="1"/>
          </p:cNvSpPr>
          <p:nvPr/>
        </p:nvSpPr>
        <p:spPr bwMode="auto">
          <a:xfrm>
            <a:off x="6708372" y="3163712"/>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33"/>
          <p:cNvSpPr>
            <a:spLocks noChangeArrowheads="1"/>
          </p:cNvSpPr>
          <p:nvPr/>
        </p:nvSpPr>
        <p:spPr bwMode="auto">
          <a:xfrm>
            <a:off x="6422622"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34"/>
          <p:cNvSpPr>
            <a:spLocks noChangeArrowheads="1"/>
          </p:cNvSpPr>
          <p:nvPr/>
        </p:nvSpPr>
        <p:spPr bwMode="auto">
          <a:xfrm>
            <a:off x="6936972"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Text Box 35"/>
          <p:cNvSpPr txBox="1">
            <a:spLocks noChangeArrowheads="1"/>
          </p:cNvSpPr>
          <p:nvPr/>
        </p:nvSpPr>
        <p:spPr bwMode="auto">
          <a:xfrm>
            <a:off x="6286512"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 </a:t>
            </a:r>
            <a:r>
              <a:rPr lang="en-US" sz="1000" b="1" dirty="0">
                <a:latin typeface="Arial" charset="0"/>
              </a:rPr>
              <a:t>HTA/BT</a:t>
            </a:r>
          </a:p>
        </p:txBody>
      </p:sp>
      <p:sp>
        <p:nvSpPr>
          <p:cNvPr id="54" name="Line 29"/>
          <p:cNvSpPr>
            <a:spLocks noChangeShapeType="1"/>
          </p:cNvSpPr>
          <p:nvPr/>
        </p:nvSpPr>
        <p:spPr bwMode="auto">
          <a:xfrm>
            <a:off x="6653097" y="3090012"/>
            <a:ext cx="228600" cy="0"/>
          </a:xfrm>
          <a:prstGeom prst="line">
            <a:avLst/>
          </a:prstGeom>
          <a:noFill/>
          <a:ln w="28575">
            <a:solidFill>
              <a:schemeClr val="tx1"/>
            </a:solidFill>
            <a:round/>
            <a:headEnd/>
            <a:tailEnd/>
          </a:ln>
          <a:effectLst/>
        </p:spPr>
        <p:txBody>
          <a:bodyPr wrap="none" anchor="ctr"/>
          <a:lstStyle/>
          <a:p>
            <a:endParaRPr lang="fr-FR"/>
          </a:p>
        </p:txBody>
      </p:sp>
      <p:sp>
        <p:nvSpPr>
          <p:cNvPr id="55" name="Line 29"/>
          <p:cNvSpPr>
            <a:spLocks noChangeShapeType="1"/>
          </p:cNvSpPr>
          <p:nvPr/>
        </p:nvSpPr>
        <p:spPr bwMode="auto">
          <a:xfrm>
            <a:off x="6428252" y="2835178"/>
            <a:ext cx="228600" cy="0"/>
          </a:xfrm>
          <a:prstGeom prst="line">
            <a:avLst/>
          </a:prstGeom>
          <a:noFill/>
          <a:ln w="28575">
            <a:solidFill>
              <a:schemeClr val="tx1"/>
            </a:solidFill>
            <a:round/>
            <a:headEnd/>
            <a:tailEnd/>
          </a:ln>
          <a:effectLst/>
        </p:spPr>
        <p:txBody>
          <a:bodyPr wrap="none" anchor="ctr"/>
          <a:lstStyle/>
          <a:p>
            <a:endParaRPr lang="fr-FR"/>
          </a:p>
        </p:txBody>
      </p:sp>
      <p:sp>
        <p:nvSpPr>
          <p:cNvPr id="56" name="Oval 32"/>
          <p:cNvSpPr>
            <a:spLocks noChangeArrowheads="1"/>
          </p:cNvSpPr>
          <p:nvPr/>
        </p:nvSpPr>
        <p:spPr bwMode="auto">
          <a:xfrm>
            <a:off x="6710247" y="3076272"/>
            <a:ext cx="114300" cy="152400"/>
          </a:xfrm>
          <a:prstGeom prst="ellipse">
            <a:avLst/>
          </a:prstGeom>
          <a:noFill/>
          <a:ln w="9525">
            <a:solidFill>
              <a:schemeClr val="tx1"/>
            </a:solidFill>
            <a:round/>
            <a:headEnd/>
            <a:tailEnd/>
          </a:ln>
          <a:effectLst/>
        </p:spPr>
        <p:txBody>
          <a:bodyPr wrap="none" anchor="ctr"/>
          <a:lstStyle/>
          <a:p>
            <a:endParaRPr lang="fr-FR"/>
          </a:p>
        </p:txBody>
      </p:sp>
      <p:sp>
        <p:nvSpPr>
          <p:cNvPr id="59" name="Line 3"/>
          <p:cNvSpPr>
            <a:spLocks noChangeShapeType="1"/>
          </p:cNvSpPr>
          <p:nvPr/>
        </p:nvSpPr>
        <p:spPr bwMode="auto">
          <a:xfrm>
            <a:off x="7126232" y="2846420"/>
            <a:ext cx="342900" cy="0"/>
          </a:xfrm>
          <a:prstGeom prst="line">
            <a:avLst/>
          </a:prstGeom>
          <a:noFill/>
          <a:ln w="28575">
            <a:solidFill>
              <a:schemeClr val="tx1"/>
            </a:solidFill>
            <a:round/>
            <a:headEnd/>
            <a:tailEnd/>
          </a:ln>
          <a:effectLst/>
        </p:spPr>
        <p:txBody>
          <a:bodyPr wrap="none" anchor="ctr"/>
          <a:lstStyle/>
          <a:p>
            <a:endParaRPr lang="fr-FR"/>
          </a:p>
        </p:txBody>
      </p:sp>
      <p:sp>
        <p:nvSpPr>
          <p:cNvPr id="60" name="Line 3"/>
          <p:cNvSpPr>
            <a:spLocks noChangeShapeType="1"/>
          </p:cNvSpPr>
          <p:nvPr/>
        </p:nvSpPr>
        <p:spPr bwMode="auto">
          <a:xfrm>
            <a:off x="7351084" y="2846420"/>
            <a:ext cx="342900" cy="0"/>
          </a:xfrm>
          <a:prstGeom prst="line">
            <a:avLst/>
          </a:prstGeom>
          <a:noFill/>
          <a:ln w="28575">
            <a:solidFill>
              <a:schemeClr val="tx1"/>
            </a:solidFill>
            <a:round/>
            <a:headEnd/>
            <a:tailEnd/>
          </a:ln>
          <a:effectLst/>
        </p:spPr>
        <p:txBody>
          <a:bodyPr wrap="none" anchor="ctr"/>
          <a:lstStyle/>
          <a:p>
            <a:endParaRPr lang="fr-FR"/>
          </a:p>
        </p:txBody>
      </p:sp>
      <p:sp>
        <p:nvSpPr>
          <p:cNvPr id="61" name="Rectangle 27"/>
          <p:cNvSpPr>
            <a:spLocks noChangeArrowheads="1"/>
          </p:cNvSpPr>
          <p:nvPr/>
        </p:nvSpPr>
        <p:spPr bwMode="auto">
          <a:xfrm>
            <a:off x="7686702"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3" name="Line 30"/>
          <p:cNvSpPr>
            <a:spLocks noChangeShapeType="1"/>
          </p:cNvSpPr>
          <p:nvPr/>
        </p:nvSpPr>
        <p:spPr bwMode="auto">
          <a:xfrm>
            <a:off x="8172474" y="2831432"/>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64" name="Oval 32"/>
          <p:cNvSpPr>
            <a:spLocks noChangeArrowheads="1"/>
          </p:cNvSpPr>
          <p:nvPr/>
        </p:nvSpPr>
        <p:spPr bwMode="auto">
          <a:xfrm>
            <a:off x="8001024" y="3166212"/>
            <a:ext cx="114300" cy="152400"/>
          </a:xfrm>
          <a:prstGeom prst="ellipse">
            <a:avLst/>
          </a:prstGeom>
          <a:noFill/>
          <a:ln w="9525">
            <a:solidFill>
              <a:schemeClr val="tx1"/>
            </a:solidFill>
            <a:round/>
            <a:headEnd/>
            <a:tailEnd/>
          </a:ln>
          <a:effectLst/>
        </p:spPr>
        <p:txBody>
          <a:bodyPr wrap="none" anchor="ctr"/>
          <a:lstStyle/>
          <a:p>
            <a:endParaRPr lang="fr-FR"/>
          </a:p>
        </p:txBody>
      </p:sp>
      <p:sp>
        <p:nvSpPr>
          <p:cNvPr id="65" name="Oval 33"/>
          <p:cNvSpPr>
            <a:spLocks noChangeArrowheads="1"/>
          </p:cNvSpPr>
          <p:nvPr/>
        </p:nvSpPr>
        <p:spPr bwMode="auto">
          <a:xfrm>
            <a:off x="7800998" y="2679032"/>
            <a:ext cx="57150" cy="76200"/>
          </a:xfrm>
          <a:prstGeom prst="ellipse">
            <a:avLst/>
          </a:prstGeom>
          <a:noFill/>
          <a:ln w="9525">
            <a:solidFill>
              <a:schemeClr val="tx1"/>
            </a:solidFill>
            <a:round/>
            <a:headEnd/>
            <a:tailEnd/>
          </a:ln>
          <a:effectLst/>
        </p:spPr>
        <p:txBody>
          <a:bodyPr wrap="none" anchor="ctr"/>
          <a:lstStyle/>
          <a:p>
            <a:endParaRPr lang="fr-FR"/>
          </a:p>
        </p:txBody>
      </p:sp>
      <p:sp>
        <p:nvSpPr>
          <p:cNvPr id="66" name="Oval 34"/>
          <p:cNvSpPr>
            <a:spLocks noChangeArrowheads="1"/>
          </p:cNvSpPr>
          <p:nvPr/>
        </p:nvSpPr>
        <p:spPr bwMode="auto">
          <a:xfrm>
            <a:off x="8229624" y="2679032"/>
            <a:ext cx="57150" cy="76200"/>
          </a:xfrm>
          <a:prstGeom prst="ellipse">
            <a:avLst/>
          </a:prstGeom>
          <a:noFill/>
          <a:ln w="9525">
            <a:solidFill>
              <a:schemeClr val="tx1"/>
            </a:solidFill>
            <a:round/>
            <a:headEnd/>
            <a:tailEnd/>
          </a:ln>
          <a:effectLst/>
        </p:spPr>
        <p:txBody>
          <a:bodyPr wrap="none" anchor="ctr"/>
          <a:lstStyle/>
          <a:p>
            <a:endParaRPr lang="fr-FR"/>
          </a:p>
        </p:txBody>
      </p:sp>
      <p:sp>
        <p:nvSpPr>
          <p:cNvPr id="67" name="Text Box 35"/>
          <p:cNvSpPr txBox="1">
            <a:spLocks noChangeArrowheads="1"/>
          </p:cNvSpPr>
          <p:nvPr/>
        </p:nvSpPr>
        <p:spPr bwMode="auto">
          <a:xfrm>
            <a:off x="7658128"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68" name="Line 29"/>
          <p:cNvSpPr>
            <a:spLocks noChangeShapeType="1"/>
          </p:cNvSpPr>
          <p:nvPr/>
        </p:nvSpPr>
        <p:spPr bwMode="auto">
          <a:xfrm>
            <a:off x="7678044" y="2837678"/>
            <a:ext cx="228600" cy="0"/>
          </a:xfrm>
          <a:prstGeom prst="line">
            <a:avLst/>
          </a:prstGeom>
          <a:noFill/>
          <a:ln w="28575">
            <a:solidFill>
              <a:srgbClr val="4EFB25"/>
            </a:solidFill>
            <a:round/>
            <a:headEnd/>
            <a:tailEnd/>
          </a:ln>
          <a:effectLst/>
        </p:spPr>
        <p:txBody>
          <a:bodyPr wrap="none" anchor="ctr"/>
          <a:lstStyle/>
          <a:p>
            <a:endParaRPr lang="fr-FR"/>
          </a:p>
        </p:txBody>
      </p:sp>
      <p:sp>
        <p:nvSpPr>
          <p:cNvPr id="69" name="Oval 32"/>
          <p:cNvSpPr>
            <a:spLocks noChangeArrowheads="1"/>
          </p:cNvSpPr>
          <p:nvPr/>
        </p:nvSpPr>
        <p:spPr bwMode="auto">
          <a:xfrm>
            <a:off x="8001024" y="3078772"/>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Line 29"/>
          <p:cNvSpPr>
            <a:spLocks noChangeShapeType="1"/>
          </p:cNvSpPr>
          <p:nvPr/>
        </p:nvSpPr>
        <p:spPr bwMode="auto">
          <a:xfrm>
            <a:off x="7929586" y="3047540"/>
            <a:ext cx="228600" cy="0"/>
          </a:xfrm>
          <a:prstGeom prst="line">
            <a:avLst/>
          </a:prstGeom>
          <a:noFill/>
          <a:ln w="28575">
            <a:solidFill>
              <a:srgbClr val="4EFB25"/>
            </a:solidFill>
            <a:round/>
            <a:headEnd/>
            <a:tailEnd/>
          </a:ln>
          <a:effectLst/>
        </p:spPr>
        <p:txBody>
          <a:bodyPr wrap="none" anchor="ctr"/>
          <a:lstStyle/>
          <a:p>
            <a:endParaRPr lang="fr-FR"/>
          </a:p>
        </p:txBody>
      </p:sp>
      <p:sp>
        <p:nvSpPr>
          <p:cNvPr id="71" name="Line 70"/>
          <p:cNvSpPr>
            <a:spLocks noChangeShapeType="1"/>
          </p:cNvSpPr>
          <p:nvPr/>
        </p:nvSpPr>
        <p:spPr bwMode="auto">
          <a:xfrm>
            <a:off x="5712468" y="2831430"/>
            <a:ext cx="400050" cy="0"/>
          </a:xfrm>
          <a:prstGeom prst="line">
            <a:avLst/>
          </a:prstGeom>
          <a:noFill/>
          <a:ln w="28575">
            <a:solidFill>
              <a:schemeClr val="tx1"/>
            </a:solidFill>
            <a:round/>
            <a:headEnd/>
            <a:tailEnd/>
          </a:ln>
          <a:effectLst/>
        </p:spPr>
        <p:txBody>
          <a:bodyPr wrap="none" anchor="ctr"/>
          <a:lstStyle/>
          <a:p>
            <a:endParaRPr lang="fr-FR"/>
          </a:p>
        </p:txBody>
      </p:sp>
      <p:sp>
        <p:nvSpPr>
          <p:cNvPr id="72" name="Line 70"/>
          <p:cNvSpPr>
            <a:spLocks noChangeShapeType="1"/>
          </p:cNvSpPr>
          <p:nvPr/>
        </p:nvSpPr>
        <p:spPr bwMode="auto">
          <a:xfrm>
            <a:off x="3386132" y="2860706"/>
            <a:ext cx="400050" cy="0"/>
          </a:xfrm>
          <a:prstGeom prst="line">
            <a:avLst/>
          </a:prstGeom>
          <a:noFill/>
          <a:ln w="28575">
            <a:solidFill>
              <a:srgbClr val="4EFB25"/>
            </a:solidFill>
            <a:round/>
            <a:headEnd/>
            <a:tailEnd/>
          </a:ln>
          <a:effectLst/>
        </p:spPr>
        <p:txBody>
          <a:bodyPr wrap="none" anchor="ctr"/>
          <a:lstStyle/>
          <a:p>
            <a:endParaRPr lang="fr-FR"/>
          </a:p>
        </p:txBody>
      </p:sp>
      <p:sp>
        <p:nvSpPr>
          <p:cNvPr id="73" name="Line 70"/>
          <p:cNvSpPr>
            <a:spLocks noChangeShapeType="1"/>
          </p:cNvSpPr>
          <p:nvPr/>
        </p:nvSpPr>
        <p:spPr bwMode="auto">
          <a:xfrm>
            <a:off x="4949841" y="2848918"/>
            <a:ext cx="400050" cy="0"/>
          </a:xfrm>
          <a:prstGeom prst="line">
            <a:avLst/>
          </a:prstGeom>
          <a:noFill/>
          <a:ln w="28575">
            <a:solidFill>
              <a:srgbClr val="00FF00"/>
            </a:solidFill>
            <a:round/>
            <a:headEnd/>
            <a:tailEnd/>
          </a:ln>
          <a:effectLst/>
        </p:spPr>
        <p:txBody>
          <a:bodyPr wrap="none" anchor="ctr"/>
          <a:lstStyle/>
          <a:p>
            <a:endParaRPr lang="fr-FR"/>
          </a:p>
        </p:txBody>
      </p:sp>
      <p:sp>
        <p:nvSpPr>
          <p:cNvPr id="74" name="Line 70"/>
          <p:cNvSpPr>
            <a:spLocks noChangeShapeType="1"/>
          </p:cNvSpPr>
          <p:nvPr/>
        </p:nvSpPr>
        <p:spPr bwMode="auto">
          <a:xfrm>
            <a:off x="4572000" y="2848918"/>
            <a:ext cx="936000" cy="0"/>
          </a:xfrm>
          <a:prstGeom prst="line">
            <a:avLst/>
          </a:prstGeom>
          <a:noFill/>
          <a:ln w="28575">
            <a:solidFill>
              <a:schemeClr val="tx1"/>
            </a:solidFill>
            <a:round/>
            <a:headEnd/>
            <a:tailEnd/>
          </a:ln>
          <a:effectLst/>
        </p:spPr>
        <p:txBody>
          <a:bodyPr wrap="none" anchor="ctr"/>
          <a:lstStyle/>
          <a:p>
            <a:endParaRPr lang="fr-FR"/>
          </a:p>
        </p:txBody>
      </p:sp>
      <p:sp>
        <p:nvSpPr>
          <p:cNvPr id="75" name="Line 3"/>
          <p:cNvSpPr>
            <a:spLocks noChangeShapeType="1"/>
          </p:cNvSpPr>
          <p:nvPr/>
        </p:nvSpPr>
        <p:spPr bwMode="auto">
          <a:xfrm>
            <a:off x="6892011" y="2848918"/>
            <a:ext cx="342900" cy="0"/>
          </a:xfrm>
          <a:prstGeom prst="line">
            <a:avLst/>
          </a:prstGeom>
          <a:noFill/>
          <a:ln w="28575">
            <a:solidFill>
              <a:schemeClr val="tx1"/>
            </a:solidFill>
            <a:round/>
            <a:headEnd/>
            <a:tailEnd/>
          </a:ln>
          <a:effectLst/>
        </p:spPr>
        <p:txBody>
          <a:bodyPr wrap="none" anchor="ctr"/>
          <a:lstStyle/>
          <a:p>
            <a:endParaRPr lang="fr-FR"/>
          </a:p>
        </p:txBody>
      </p:sp>
      <p:sp>
        <p:nvSpPr>
          <p:cNvPr id="76" name="Line 70"/>
          <p:cNvSpPr>
            <a:spLocks noChangeShapeType="1"/>
          </p:cNvSpPr>
          <p:nvPr/>
        </p:nvSpPr>
        <p:spPr bwMode="auto">
          <a:xfrm>
            <a:off x="8143900" y="2851416"/>
            <a:ext cx="400050" cy="0"/>
          </a:xfrm>
          <a:prstGeom prst="line">
            <a:avLst/>
          </a:prstGeom>
          <a:noFill/>
          <a:ln w="28575">
            <a:solidFill>
              <a:srgbClr val="4EFB25"/>
            </a:solidFill>
            <a:round/>
            <a:headEnd/>
            <a:tailEnd/>
          </a:ln>
          <a:effectLst/>
        </p:spPr>
        <p:txBody>
          <a:bodyPr wrap="none" anchor="ctr"/>
          <a:lstStyle/>
          <a:p>
            <a:endParaRPr lang="fr-FR"/>
          </a:p>
        </p:txBody>
      </p:sp>
      <p:sp>
        <p:nvSpPr>
          <p:cNvPr id="77" name="Line 70"/>
          <p:cNvSpPr>
            <a:spLocks noChangeShapeType="1"/>
          </p:cNvSpPr>
          <p:nvPr/>
        </p:nvSpPr>
        <p:spPr bwMode="auto">
          <a:xfrm>
            <a:off x="8435388" y="2851416"/>
            <a:ext cx="612000" cy="0"/>
          </a:xfrm>
          <a:prstGeom prst="line">
            <a:avLst/>
          </a:prstGeom>
          <a:noFill/>
          <a:ln w="28575">
            <a:solidFill>
              <a:srgbClr val="4EFB25"/>
            </a:solidFill>
            <a:prstDash val="sysDash"/>
            <a:round/>
            <a:headEnd/>
            <a:tailEnd/>
          </a:ln>
          <a:effectLst/>
        </p:spPr>
        <p:txBody>
          <a:bodyPr wrap="none" anchor="ctr"/>
          <a:lstStyle/>
          <a:p>
            <a:endParaRPr lang="fr-FR"/>
          </a:p>
        </p:txBody>
      </p:sp>
      <p:sp>
        <p:nvSpPr>
          <p:cNvPr id="84" name="Oval 10"/>
          <p:cNvSpPr>
            <a:spLocks noChangeArrowheads="1"/>
          </p:cNvSpPr>
          <p:nvPr/>
        </p:nvSpPr>
        <p:spPr bwMode="auto">
          <a:xfrm>
            <a:off x="1943082" y="2714620"/>
            <a:ext cx="57150" cy="76200"/>
          </a:xfrm>
          <a:prstGeom prst="ellipse">
            <a:avLst/>
          </a:prstGeom>
          <a:noFill/>
          <a:ln w="9525">
            <a:solidFill>
              <a:schemeClr val="tx1"/>
            </a:solidFill>
            <a:round/>
            <a:headEnd/>
            <a:tailEnd/>
          </a:ln>
          <a:effectLst/>
        </p:spPr>
        <p:txBody>
          <a:bodyPr wrap="none" anchor="ctr"/>
          <a:lstStyle/>
          <a:p>
            <a:endParaRPr lang="fr-FR"/>
          </a:p>
        </p:txBody>
      </p:sp>
      <p:sp>
        <p:nvSpPr>
          <p:cNvPr id="85" name="Rectangle 27"/>
          <p:cNvSpPr>
            <a:spLocks noChangeArrowheads="1"/>
          </p:cNvSpPr>
          <p:nvPr/>
        </p:nvSpPr>
        <p:spPr bwMode="auto">
          <a:xfrm>
            <a:off x="4055078"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86" name="Line 28"/>
          <p:cNvSpPr>
            <a:spLocks noChangeShapeType="1"/>
          </p:cNvSpPr>
          <p:nvPr/>
        </p:nvSpPr>
        <p:spPr bwMode="auto">
          <a:xfrm>
            <a:off x="4340828" y="2828915"/>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87" name="Line 29"/>
          <p:cNvSpPr>
            <a:spLocks noChangeShapeType="1"/>
          </p:cNvSpPr>
          <p:nvPr/>
        </p:nvSpPr>
        <p:spPr bwMode="auto">
          <a:xfrm>
            <a:off x="4329585" y="3057515"/>
            <a:ext cx="228600" cy="0"/>
          </a:xfrm>
          <a:prstGeom prst="line">
            <a:avLst/>
          </a:prstGeom>
          <a:noFill/>
          <a:ln w="28575">
            <a:solidFill>
              <a:srgbClr val="4EFB25"/>
            </a:solidFill>
            <a:round/>
            <a:headEnd/>
            <a:tailEnd/>
          </a:ln>
          <a:effectLst/>
        </p:spPr>
        <p:txBody>
          <a:bodyPr wrap="none" anchor="ctr"/>
          <a:lstStyle/>
          <a:p>
            <a:endParaRPr lang="fr-FR"/>
          </a:p>
        </p:txBody>
      </p:sp>
      <p:sp>
        <p:nvSpPr>
          <p:cNvPr id="88" name="Line 30"/>
          <p:cNvSpPr>
            <a:spLocks noChangeShapeType="1"/>
          </p:cNvSpPr>
          <p:nvPr/>
        </p:nvSpPr>
        <p:spPr bwMode="auto">
          <a:xfrm>
            <a:off x="4569428" y="2828915"/>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89" name="Oval 31"/>
          <p:cNvSpPr>
            <a:spLocks noChangeArrowheads="1"/>
          </p:cNvSpPr>
          <p:nvPr/>
        </p:nvSpPr>
        <p:spPr bwMode="auto">
          <a:xfrm>
            <a:off x="4397978" y="3057515"/>
            <a:ext cx="114300" cy="152400"/>
          </a:xfrm>
          <a:prstGeom prst="ellipse">
            <a:avLst/>
          </a:prstGeom>
          <a:noFill/>
          <a:ln w="9525">
            <a:solidFill>
              <a:schemeClr val="tx1"/>
            </a:solidFill>
            <a:round/>
            <a:headEnd/>
            <a:tailEnd/>
          </a:ln>
          <a:effectLst/>
        </p:spPr>
        <p:txBody>
          <a:bodyPr wrap="none" anchor="ctr"/>
          <a:lstStyle/>
          <a:p>
            <a:endParaRPr lang="fr-FR"/>
          </a:p>
        </p:txBody>
      </p:sp>
      <p:sp>
        <p:nvSpPr>
          <p:cNvPr id="90" name="Oval 32"/>
          <p:cNvSpPr>
            <a:spLocks noChangeArrowheads="1"/>
          </p:cNvSpPr>
          <p:nvPr/>
        </p:nvSpPr>
        <p:spPr bwMode="auto">
          <a:xfrm>
            <a:off x="4397978" y="3133715"/>
            <a:ext cx="114300" cy="152400"/>
          </a:xfrm>
          <a:prstGeom prst="ellipse">
            <a:avLst/>
          </a:prstGeom>
          <a:noFill/>
          <a:ln w="9525">
            <a:solidFill>
              <a:schemeClr val="tx1"/>
            </a:solidFill>
            <a:round/>
            <a:headEnd/>
            <a:tailEnd/>
          </a:ln>
          <a:effectLst/>
        </p:spPr>
        <p:txBody>
          <a:bodyPr wrap="none" anchor="ctr"/>
          <a:lstStyle/>
          <a:p>
            <a:endParaRPr lang="fr-FR"/>
          </a:p>
        </p:txBody>
      </p:sp>
      <p:sp>
        <p:nvSpPr>
          <p:cNvPr id="91" name="Oval 33"/>
          <p:cNvSpPr>
            <a:spLocks noChangeArrowheads="1"/>
          </p:cNvSpPr>
          <p:nvPr/>
        </p:nvSpPr>
        <p:spPr bwMode="auto">
          <a:xfrm>
            <a:off x="4112228" y="2676515"/>
            <a:ext cx="57150" cy="76200"/>
          </a:xfrm>
          <a:prstGeom prst="ellipse">
            <a:avLst/>
          </a:prstGeom>
          <a:noFill/>
          <a:ln w="9525">
            <a:solidFill>
              <a:schemeClr val="tx1"/>
            </a:solidFill>
            <a:round/>
            <a:headEnd/>
            <a:tailEnd/>
          </a:ln>
          <a:effectLst/>
        </p:spPr>
        <p:txBody>
          <a:bodyPr wrap="none" anchor="ctr"/>
          <a:lstStyle/>
          <a:p>
            <a:endParaRPr lang="fr-FR"/>
          </a:p>
        </p:txBody>
      </p:sp>
      <p:sp>
        <p:nvSpPr>
          <p:cNvPr id="92" name="Oval 34"/>
          <p:cNvSpPr>
            <a:spLocks noChangeArrowheads="1"/>
          </p:cNvSpPr>
          <p:nvPr/>
        </p:nvSpPr>
        <p:spPr bwMode="auto">
          <a:xfrm>
            <a:off x="4626578" y="2676515"/>
            <a:ext cx="57150" cy="76200"/>
          </a:xfrm>
          <a:prstGeom prst="ellipse">
            <a:avLst/>
          </a:prstGeom>
          <a:noFill/>
          <a:ln w="9525">
            <a:solidFill>
              <a:schemeClr val="tx1"/>
            </a:solidFill>
            <a:round/>
            <a:headEnd/>
            <a:tailEnd/>
          </a:ln>
          <a:effectLst/>
        </p:spPr>
        <p:txBody>
          <a:bodyPr wrap="none" anchor="ctr"/>
          <a:lstStyle/>
          <a:p>
            <a:endParaRPr lang="fr-FR"/>
          </a:p>
        </p:txBody>
      </p:sp>
      <p:sp>
        <p:nvSpPr>
          <p:cNvPr id="93" name="Text Box 35"/>
          <p:cNvSpPr txBox="1">
            <a:spLocks noChangeArrowheads="1"/>
          </p:cNvSpPr>
          <p:nvPr/>
        </p:nvSpPr>
        <p:spPr bwMode="auto">
          <a:xfrm>
            <a:off x="4055078"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94" name="Line 70"/>
          <p:cNvSpPr>
            <a:spLocks noChangeShapeType="1"/>
          </p:cNvSpPr>
          <p:nvPr/>
        </p:nvSpPr>
        <p:spPr bwMode="auto">
          <a:xfrm>
            <a:off x="3786182" y="2848901"/>
            <a:ext cx="400050" cy="0"/>
          </a:xfrm>
          <a:prstGeom prst="line">
            <a:avLst/>
          </a:prstGeom>
          <a:noFill/>
          <a:ln w="28575">
            <a:solidFill>
              <a:srgbClr val="4EFB25"/>
            </a:solidFill>
            <a:round/>
            <a:headEnd/>
            <a:tailEnd/>
          </a:ln>
          <a:effectLst/>
        </p:spPr>
        <p:txBody>
          <a:bodyPr wrap="none" anchor="ctr"/>
          <a:lstStyle/>
          <a:p>
            <a:endParaRPr lang="fr-FR"/>
          </a:p>
        </p:txBody>
      </p:sp>
      <p:sp>
        <p:nvSpPr>
          <p:cNvPr id="95" name="Line 70"/>
          <p:cNvSpPr>
            <a:spLocks noChangeShapeType="1"/>
          </p:cNvSpPr>
          <p:nvPr/>
        </p:nvSpPr>
        <p:spPr bwMode="auto">
          <a:xfrm>
            <a:off x="3932336" y="2848901"/>
            <a:ext cx="400050" cy="0"/>
          </a:xfrm>
          <a:prstGeom prst="line">
            <a:avLst/>
          </a:prstGeom>
          <a:noFill/>
          <a:ln w="28575">
            <a:solidFill>
              <a:srgbClr val="4EFB25"/>
            </a:solidFill>
            <a:round/>
            <a:headEnd/>
            <a:tailEnd/>
          </a:ln>
          <a:effectLst/>
        </p:spPr>
        <p:txBody>
          <a:bodyPr wrap="none" anchor="ctr"/>
          <a:lstStyle/>
          <a:p>
            <a:endParaRPr lang="fr-FR"/>
          </a:p>
        </p:txBody>
      </p:sp>
      <p:sp>
        <p:nvSpPr>
          <p:cNvPr id="96" name="Ellipse 95"/>
          <p:cNvSpPr/>
          <p:nvPr/>
        </p:nvSpPr>
        <p:spPr>
          <a:xfrm>
            <a:off x="1902194"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97" name="Corde 96"/>
          <p:cNvSpPr/>
          <p:nvPr/>
        </p:nvSpPr>
        <p:spPr>
          <a:xfrm rot="10489255">
            <a:off x="1802269"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8" name="Ellipse 97"/>
          <p:cNvSpPr/>
          <p:nvPr/>
        </p:nvSpPr>
        <p:spPr>
          <a:xfrm>
            <a:off x="3173167"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99" name="Corde 98"/>
          <p:cNvSpPr/>
          <p:nvPr/>
        </p:nvSpPr>
        <p:spPr>
          <a:xfrm rot="10489255">
            <a:off x="3073242"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0" name="Ellipse 99"/>
          <p:cNvSpPr/>
          <p:nvPr/>
        </p:nvSpPr>
        <p:spPr>
          <a:xfrm>
            <a:off x="4188210"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01" name="Corde 100"/>
          <p:cNvSpPr/>
          <p:nvPr/>
        </p:nvSpPr>
        <p:spPr>
          <a:xfrm rot="10489255">
            <a:off x="4088285"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2" name="Rectangle 101"/>
          <p:cNvSpPr/>
          <p:nvPr/>
        </p:nvSpPr>
        <p:spPr>
          <a:xfrm>
            <a:off x="71406" y="2357430"/>
            <a:ext cx="928694" cy="7858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285720" y="2571744"/>
            <a:ext cx="285752" cy="3571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p:cNvSpPr/>
          <p:nvPr/>
        </p:nvSpPr>
        <p:spPr>
          <a:xfrm>
            <a:off x="500034" y="2571744"/>
            <a:ext cx="285752" cy="3571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5" name="Connecteur droit 104"/>
          <p:cNvCxnSpPr/>
          <p:nvPr/>
        </p:nvCxnSpPr>
        <p:spPr>
          <a:xfrm>
            <a:off x="785786" y="2786058"/>
            <a:ext cx="18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ZoneTexte 105"/>
          <p:cNvSpPr txBox="1"/>
          <p:nvPr/>
        </p:nvSpPr>
        <p:spPr>
          <a:xfrm>
            <a:off x="142844" y="2714620"/>
            <a:ext cx="785818" cy="461665"/>
          </a:xfrm>
          <a:prstGeom prst="rect">
            <a:avLst/>
          </a:prstGeom>
          <a:noFill/>
          <a:ln>
            <a:noFill/>
          </a:ln>
        </p:spPr>
        <p:txBody>
          <a:bodyPr wrap="square" rtlCol="0">
            <a:spAutoFit/>
          </a:bodyPr>
          <a:lstStyle/>
          <a:p>
            <a:endParaRPr lang="fr-FR" sz="1200" b="1" dirty="0" smtClean="0"/>
          </a:p>
          <a:p>
            <a:r>
              <a:rPr lang="fr-FR" sz="1200" b="1" dirty="0" smtClean="0"/>
              <a:t>HTB/HTA</a:t>
            </a:r>
            <a:endParaRPr lang="fr-FR" sz="1200" b="1" dirty="0"/>
          </a:p>
        </p:txBody>
      </p:sp>
      <p:sp>
        <p:nvSpPr>
          <p:cNvPr id="107" name="Ellipse 106"/>
          <p:cNvSpPr/>
          <p:nvPr/>
        </p:nvSpPr>
        <p:spPr>
          <a:xfrm>
            <a:off x="5331218" y="1714488"/>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08" name="Corde 107"/>
          <p:cNvSpPr/>
          <p:nvPr/>
        </p:nvSpPr>
        <p:spPr>
          <a:xfrm rot="10489255">
            <a:off x="5231293" y="1868766"/>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9" name="Ellipse 108"/>
          <p:cNvSpPr/>
          <p:nvPr/>
        </p:nvSpPr>
        <p:spPr>
          <a:xfrm>
            <a:off x="6474226"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0" name="Corde 109"/>
          <p:cNvSpPr/>
          <p:nvPr/>
        </p:nvSpPr>
        <p:spPr>
          <a:xfrm rot="10489255">
            <a:off x="6374301"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1" name="Explosion 2 110"/>
          <p:cNvSpPr/>
          <p:nvPr/>
        </p:nvSpPr>
        <p:spPr>
          <a:xfrm>
            <a:off x="4857752" y="2643182"/>
            <a:ext cx="285752" cy="428628"/>
          </a:xfrm>
          <a:prstGeom prst="irregularSeal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330558" y="1714488"/>
            <a:ext cx="275586" cy="202143"/>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3" name="Corde 112"/>
          <p:cNvSpPr/>
          <p:nvPr/>
        </p:nvSpPr>
        <p:spPr>
          <a:xfrm rot="10489255">
            <a:off x="230633" y="1868766"/>
            <a:ext cx="482275" cy="384071"/>
          </a:xfrm>
          <a:prstGeom prst="chord">
            <a:avLst>
              <a:gd name="adj1" fmla="val 18847017"/>
              <a:gd name="adj2" fmla="val 13964517"/>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5" name="Ellipse 114"/>
          <p:cNvSpPr/>
          <p:nvPr/>
        </p:nvSpPr>
        <p:spPr>
          <a:xfrm>
            <a:off x="7831548" y="1714488"/>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6" name="Corde 115"/>
          <p:cNvSpPr/>
          <p:nvPr/>
        </p:nvSpPr>
        <p:spPr>
          <a:xfrm rot="10489255">
            <a:off x="7731623" y="1868766"/>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18" name="Connecteur droit avec flèche 117"/>
          <p:cNvCxnSpPr/>
          <p:nvPr/>
        </p:nvCxnSpPr>
        <p:spPr>
          <a:xfrm rot="10800000">
            <a:off x="4462314" y="3381760"/>
            <a:ext cx="324000" cy="1656000"/>
          </a:xfrm>
          <a:prstGeom prst="straightConnector1">
            <a:avLst/>
          </a:prstGeom>
          <a:ln w="19050">
            <a:solidFill>
              <a:srgbClr val="0051F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19" name="Connecteur droit avec flèche 118"/>
          <p:cNvCxnSpPr/>
          <p:nvPr/>
        </p:nvCxnSpPr>
        <p:spPr>
          <a:xfrm rot="12360000">
            <a:off x="5249035" y="3277988"/>
            <a:ext cx="0" cy="1800000"/>
          </a:xfrm>
          <a:prstGeom prst="straightConnector1">
            <a:avLst/>
          </a:prstGeom>
          <a:ln w="19050">
            <a:solidFill>
              <a:srgbClr val="0051F2"/>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28" name="ZoneTexte 127"/>
          <p:cNvSpPr txBox="1"/>
          <p:nvPr/>
        </p:nvSpPr>
        <p:spPr>
          <a:xfrm>
            <a:off x="1857356" y="1857364"/>
            <a:ext cx="357190" cy="369332"/>
          </a:xfrm>
          <a:prstGeom prst="rect">
            <a:avLst/>
          </a:prstGeom>
          <a:noFill/>
        </p:spPr>
        <p:txBody>
          <a:bodyPr wrap="square" rtlCol="0">
            <a:spAutoFit/>
          </a:bodyPr>
          <a:lstStyle/>
          <a:p>
            <a:r>
              <a:rPr lang="fr-FR" b="1" dirty="0" smtClean="0"/>
              <a:t>1</a:t>
            </a:r>
            <a:endParaRPr lang="fr-FR" b="1" dirty="0"/>
          </a:p>
        </p:txBody>
      </p:sp>
      <p:sp>
        <p:nvSpPr>
          <p:cNvPr id="129" name="ZoneTexte 128"/>
          <p:cNvSpPr txBox="1"/>
          <p:nvPr/>
        </p:nvSpPr>
        <p:spPr>
          <a:xfrm>
            <a:off x="3143240" y="1857364"/>
            <a:ext cx="357190" cy="369332"/>
          </a:xfrm>
          <a:prstGeom prst="rect">
            <a:avLst/>
          </a:prstGeom>
          <a:noFill/>
        </p:spPr>
        <p:txBody>
          <a:bodyPr wrap="square" rtlCol="0">
            <a:spAutoFit/>
          </a:bodyPr>
          <a:lstStyle/>
          <a:p>
            <a:r>
              <a:rPr lang="fr-FR" b="1" dirty="0" smtClean="0"/>
              <a:t>2</a:t>
            </a:r>
            <a:endParaRPr lang="fr-FR" b="1" dirty="0"/>
          </a:p>
        </p:txBody>
      </p:sp>
      <p:sp>
        <p:nvSpPr>
          <p:cNvPr id="130" name="ZoneTexte 129"/>
          <p:cNvSpPr txBox="1"/>
          <p:nvPr/>
        </p:nvSpPr>
        <p:spPr>
          <a:xfrm>
            <a:off x="4143372" y="1857364"/>
            <a:ext cx="357190" cy="369332"/>
          </a:xfrm>
          <a:prstGeom prst="rect">
            <a:avLst/>
          </a:prstGeom>
          <a:noFill/>
        </p:spPr>
        <p:txBody>
          <a:bodyPr wrap="square" rtlCol="0">
            <a:spAutoFit/>
          </a:bodyPr>
          <a:lstStyle/>
          <a:p>
            <a:r>
              <a:rPr lang="fr-FR" b="1" dirty="0" smtClean="0"/>
              <a:t>3</a:t>
            </a:r>
            <a:endParaRPr lang="fr-FR" b="1" dirty="0"/>
          </a:p>
        </p:txBody>
      </p:sp>
      <p:sp>
        <p:nvSpPr>
          <p:cNvPr id="131" name="ZoneTexte 130"/>
          <p:cNvSpPr txBox="1"/>
          <p:nvPr/>
        </p:nvSpPr>
        <p:spPr>
          <a:xfrm>
            <a:off x="5286380" y="1857364"/>
            <a:ext cx="357190" cy="369332"/>
          </a:xfrm>
          <a:prstGeom prst="rect">
            <a:avLst/>
          </a:prstGeom>
          <a:noFill/>
        </p:spPr>
        <p:txBody>
          <a:bodyPr wrap="square" rtlCol="0">
            <a:spAutoFit/>
          </a:bodyPr>
          <a:lstStyle/>
          <a:p>
            <a:r>
              <a:rPr lang="fr-FR" b="1" dirty="0" smtClean="0"/>
              <a:t>4</a:t>
            </a:r>
            <a:endParaRPr lang="fr-FR" b="1" dirty="0"/>
          </a:p>
        </p:txBody>
      </p:sp>
      <p:sp>
        <p:nvSpPr>
          <p:cNvPr id="132" name="ZoneTexte 131"/>
          <p:cNvSpPr txBox="1"/>
          <p:nvPr/>
        </p:nvSpPr>
        <p:spPr>
          <a:xfrm>
            <a:off x="6429388" y="1857364"/>
            <a:ext cx="357190" cy="369332"/>
          </a:xfrm>
          <a:prstGeom prst="rect">
            <a:avLst/>
          </a:prstGeom>
          <a:noFill/>
        </p:spPr>
        <p:txBody>
          <a:bodyPr wrap="square" rtlCol="0">
            <a:spAutoFit/>
          </a:bodyPr>
          <a:lstStyle/>
          <a:p>
            <a:r>
              <a:rPr lang="fr-FR" b="1" dirty="0" smtClean="0"/>
              <a:t>5</a:t>
            </a:r>
            <a:endParaRPr lang="fr-FR" b="1" dirty="0"/>
          </a:p>
        </p:txBody>
      </p:sp>
      <p:sp>
        <p:nvSpPr>
          <p:cNvPr id="133" name="ZoneTexte 132"/>
          <p:cNvSpPr txBox="1"/>
          <p:nvPr/>
        </p:nvSpPr>
        <p:spPr>
          <a:xfrm>
            <a:off x="7786710" y="1857364"/>
            <a:ext cx="357190" cy="369332"/>
          </a:xfrm>
          <a:prstGeom prst="rect">
            <a:avLst/>
          </a:prstGeom>
          <a:noFill/>
        </p:spPr>
        <p:txBody>
          <a:bodyPr wrap="square" rtlCol="0">
            <a:spAutoFit/>
          </a:bodyPr>
          <a:lstStyle/>
          <a:p>
            <a:r>
              <a:rPr lang="fr-FR" b="1" dirty="0" smtClean="0"/>
              <a:t>6</a:t>
            </a:r>
            <a:endParaRPr lang="fr-FR" b="1" dirty="0"/>
          </a:p>
        </p:txBody>
      </p:sp>
      <p:graphicFrame>
        <p:nvGraphicFramePr>
          <p:cNvPr id="138243" name="Object 2"/>
          <p:cNvGraphicFramePr>
            <a:graphicFrameLocks noChangeAspect="1"/>
          </p:cNvGraphicFramePr>
          <p:nvPr/>
        </p:nvGraphicFramePr>
        <p:xfrm>
          <a:off x="4143375" y="5059363"/>
          <a:ext cx="1357313" cy="1447800"/>
        </p:xfrm>
        <a:graphic>
          <a:graphicData uri="http://schemas.openxmlformats.org/presentationml/2006/ole">
            <p:oleObj spid="_x0000_s138243" name="Image" r:id="rId4" imgW="1168254" imgH="1777778" progId="">
              <p:embed/>
            </p:oleObj>
          </a:graphicData>
        </a:graphic>
      </p:graphicFrame>
      <p:sp>
        <p:nvSpPr>
          <p:cNvPr id="114" name="Line 21"/>
          <p:cNvSpPr>
            <a:spLocks noChangeShapeType="1"/>
          </p:cNvSpPr>
          <p:nvPr/>
        </p:nvSpPr>
        <p:spPr bwMode="auto">
          <a:xfrm>
            <a:off x="1357290" y="2714620"/>
            <a:ext cx="0" cy="108000"/>
          </a:xfrm>
          <a:prstGeom prst="line">
            <a:avLst/>
          </a:prstGeom>
          <a:noFill/>
          <a:ln w="38100" cmpd="dbl">
            <a:solidFill>
              <a:srgbClr val="4EFB25"/>
            </a:solidFill>
            <a:round/>
            <a:headEnd/>
            <a:tailEnd/>
          </a:ln>
          <a:effectLst/>
        </p:spPr>
        <p:txBody>
          <a:bodyPr wrap="none" anchor="ctr"/>
          <a:lstStyle/>
          <a:p>
            <a:endParaRPr lang="fr-FR"/>
          </a:p>
        </p:txBody>
      </p:sp>
      <p:sp>
        <p:nvSpPr>
          <p:cNvPr id="117" name="Rectangle 116"/>
          <p:cNvSpPr/>
          <p:nvPr/>
        </p:nvSpPr>
        <p:spPr>
          <a:xfrm rot="18523012">
            <a:off x="6210610" y="3867200"/>
            <a:ext cx="1214446" cy="571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Ordre </a:t>
            </a:r>
            <a:endParaRPr lang="fr-FR" dirty="0">
              <a:solidFill>
                <a:schemeClr val="tx1"/>
              </a:solidFill>
            </a:endParaRPr>
          </a:p>
        </p:txBody>
      </p:sp>
      <p:cxnSp>
        <p:nvCxnSpPr>
          <p:cNvPr id="120" name="Connecteur droit avec flèche 119"/>
          <p:cNvCxnSpPr/>
          <p:nvPr/>
        </p:nvCxnSpPr>
        <p:spPr>
          <a:xfrm rot="16200000">
            <a:off x="5468628" y="2678620"/>
            <a:ext cx="1944000" cy="2880000"/>
          </a:xfrm>
          <a:prstGeom prst="straightConnector1">
            <a:avLst/>
          </a:prstGeom>
          <a:ln w="19050">
            <a:solidFill>
              <a:srgbClr val="0051F2"/>
            </a:solidFill>
            <a:prstDash val="sysDash"/>
            <a:tailEnd type="arrow"/>
          </a:ln>
        </p:spPr>
        <p:style>
          <a:lnRef idx="1">
            <a:schemeClr val="accent1"/>
          </a:lnRef>
          <a:fillRef idx="0">
            <a:schemeClr val="accent1"/>
          </a:fillRef>
          <a:effectRef idx="0">
            <a:schemeClr val="accent1"/>
          </a:effectRef>
          <a:fontRef idx="minor">
            <a:schemeClr val="tx1"/>
          </a:fontRef>
        </p:style>
      </p:cxnSp>
      <p:pic>
        <p:nvPicPr>
          <p:cNvPr id="121"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572000" y="64291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22" name="Picture 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23" name="TextBox 7"/>
          <p:cNvSpPr txBox="1"/>
          <p:nvPr/>
        </p:nvSpPr>
        <p:spPr>
          <a:xfrm flipH="1">
            <a:off x="5072066" y="71435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24"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25"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26" name="Picture 2"/>
          <p:cNvPicPr>
            <a:picLocks noChangeAspect="1" noChangeArrowheads="1"/>
          </p:cNvPicPr>
          <p:nvPr/>
        </p:nvPicPr>
        <p:blipFill>
          <a:blip r:embed="rId7"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7"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37"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38"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39"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41"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42"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43" name="Connecteur droit 142"/>
          <p:cNvCxnSpPr/>
          <p:nvPr/>
        </p:nvCxnSpPr>
        <p:spPr>
          <a:xfrm>
            <a:off x="6072198" y="928670"/>
            <a:ext cx="302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4" name="Connecteur droit 143"/>
          <p:cNvCxnSpPr/>
          <p:nvPr/>
        </p:nvCxnSpPr>
        <p:spPr>
          <a:xfrm>
            <a:off x="0" y="998520"/>
            <a:ext cx="424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6" name="Espace réservé de la date 145"/>
          <p:cNvSpPr>
            <a:spLocks noGrp="1"/>
          </p:cNvSpPr>
          <p:nvPr>
            <p:ph type="dt" sz="half" idx="10"/>
          </p:nvPr>
        </p:nvSpPr>
        <p:spPr/>
        <p:txBody>
          <a:bodyPr/>
          <a:lstStyle/>
          <a:p>
            <a:fld id="{16A00F9D-FE9D-4356-87C9-6FFF9DA9A0C6}" type="datetime1">
              <a:rPr lang="fr-FR" smtClean="0"/>
              <a:pPr/>
              <a:t>19/06/2016</a:t>
            </a:fld>
            <a:endParaRPr lang="fr-BE"/>
          </a:p>
        </p:txBody>
      </p:sp>
      <p:sp>
        <p:nvSpPr>
          <p:cNvPr id="147" name="Espace réservé du numéro de diapositive 146"/>
          <p:cNvSpPr>
            <a:spLocks noGrp="1"/>
          </p:cNvSpPr>
          <p:nvPr>
            <p:ph type="sldNum" sz="quarter" idx="12"/>
          </p:nvPr>
        </p:nvSpPr>
        <p:spPr/>
        <p:txBody>
          <a:bodyPr/>
          <a:lstStyle/>
          <a:p>
            <a:fld id="{CF4668DC-857F-487D-BFFA-8C0CA5037977}" type="slidenum">
              <a:rPr lang="fr-BE" smtClean="0"/>
              <a:pPr/>
              <a:t>33</a:t>
            </a:fld>
            <a:endParaRPr lang="fr-BE"/>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down)">
                                      <p:cBhvr>
                                        <p:cTn id="7" dur="500"/>
                                        <p:tgtEl>
                                          <p:spTgt spid="118"/>
                                        </p:tgtEl>
                                      </p:cBhvr>
                                    </p:animEffect>
                                  </p:childTnLst>
                                </p:cTn>
                              </p:par>
                              <p:par>
                                <p:cTn id="8" presetID="22" presetClass="entr" presetSubtype="4" fill="hold"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wipe(down)">
                                      <p:cBhvr>
                                        <p:cTn id="10" dur="500"/>
                                        <p:tgtEl>
                                          <p:spTgt spid="119"/>
                                        </p:tgtEl>
                                      </p:cBhvr>
                                    </p:animEffect>
                                  </p:childTnLst>
                                </p:cTn>
                              </p:par>
                              <p:par>
                                <p:cTn id="11" presetID="53"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anim calcmode="lin" valueType="num">
                                      <p:cBhvr>
                                        <p:cTn id="13" dur="500" fill="hold"/>
                                        <p:tgtEl>
                                          <p:spTgt spid="134"/>
                                        </p:tgtEl>
                                        <p:attrNameLst>
                                          <p:attrName>ppt_w</p:attrName>
                                        </p:attrNameLst>
                                      </p:cBhvr>
                                      <p:tavLst>
                                        <p:tav tm="0">
                                          <p:val>
                                            <p:fltVal val="0"/>
                                          </p:val>
                                        </p:tav>
                                        <p:tav tm="100000">
                                          <p:val>
                                            <p:strVal val="#ppt_w"/>
                                          </p:val>
                                        </p:tav>
                                      </p:tavLst>
                                    </p:anim>
                                    <p:anim calcmode="lin" valueType="num">
                                      <p:cBhvr>
                                        <p:cTn id="14" dur="500" fill="hold"/>
                                        <p:tgtEl>
                                          <p:spTgt spid="134"/>
                                        </p:tgtEl>
                                        <p:attrNameLst>
                                          <p:attrName>ppt_h</p:attrName>
                                        </p:attrNameLst>
                                      </p:cBhvr>
                                      <p:tavLst>
                                        <p:tav tm="0">
                                          <p:val>
                                            <p:fltVal val="0"/>
                                          </p:val>
                                        </p:tav>
                                        <p:tav tm="100000">
                                          <p:val>
                                            <p:strVal val="#ppt_h"/>
                                          </p:val>
                                        </p:tav>
                                      </p:tavLst>
                                    </p:anim>
                                    <p:animEffect transition="in" filter="fade">
                                      <p:cBhvr>
                                        <p:cTn id="15" dur="500"/>
                                        <p:tgtEl>
                                          <p:spTgt spid="134"/>
                                        </p:tgtEl>
                                      </p:cBhvr>
                                    </p:animEffect>
                                  </p:childTnLst>
                                </p:cTn>
                              </p:par>
                              <p:par>
                                <p:cTn id="16" presetID="53" presetClass="entr" presetSubtype="0" fill="hold" grpId="0" nodeType="withEffect">
                                  <p:stCondLst>
                                    <p:cond delay="0"/>
                                  </p:stCondLst>
                                  <p:childTnLst>
                                    <p:set>
                                      <p:cBhvr>
                                        <p:cTn id="17" dur="1" fill="hold">
                                          <p:stCondLst>
                                            <p:cond delay="0"/>
                                          </p:stCondLst>
                                        </p:cTn>
                                        <p:tgtEl>
                                          <p:spTgt spid="135"/>
                                        </p:tgtEl>
                                        <p:attrNameLst>
                                          <p:attrName>style.visibility</p:attrName>
                                        </p:attrNameLst>
                                      </p:cBhvr>
                                      <p:to>
                                        <p:strVal val="visible"/>
                                      </p:to>
                                    </p:set>
                                    <p:anim calcmode="lin" valueType="num">
                                      <p:cBhvr>
                                        <p:cTn id="18" dur="500" fill="hold"/>
                                        <p:tgtEl>
                                          <p:spTgt spid="135"/>
                                        </p:tgtEl>
                                        <p:attrNameLst>
                                          <p:attrName>ppt_w</p:attrName>
                                        </p:attrNameLst>
                                      </p:cBhvr>
                                      <p:tavLst>
                                        <p:tav tm="0">
                                          <p:val>
                                            <p:fltVal val="0"/>
                                          </p:val>
                                        </p:tav>
                                        <p:tav tm="100000">
                                          <p:val>
                                            <p:strVal val="#ppt_w"/>
                                          </p:val>
                                        </p:tav>
                                      </p:tavLst>
                                    </p:anim>
                                    <p:anim calcmode="lin" valueType="num">
                                      <p:cBhvr>
                                        <p:cTn id="19" dur="500" fill="hold"/>
                                        <p:tgtEl>
                                          <p:spTgt spid="135"/>
                                        </p:tgtEl>
                                        <p:attrNameLst>
                                          <p:attrName>ppt_h</p:attrName>
                                        </p:attrNameLst>
                                      </p:cBhvr>
                                      <p:tavLst>
                                        <p:tav tm="0">
                                          <p:val>
                                            <p:fltVal val="0"/>
                                          </p:val>
                                        </p:tav>
                                        <p:tav tm="100000">
                                          <p:val>
                                            <p:strVal val="#ppt_h"/>
                                          </p:val>
                                        </p:tav>
                                      </p:tavLst>
                                    </p:anim>
                                    <p:animEffect transition="in" filter="fade">
                                      <p:cBhvr>
                                        <p:cTn id="20" dur="500"/>
                                        <p:tgtEl>
                                          <p:spTgt spid="135"/>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14"/>
                                        </p:tgtEl>
                                        <p:attrNameLst>
                                          <p:attrName>style.visibility</p:attrName>
                                        </p:attrNameLst>
                                      </p:cBhvr>
                                      <p:to>
                                        <p:strVal val="visible"/>
                                      </p:to>
                                    </p:set>
                                    <p:animEffect transition="in" filter="wipe(left)">
                                      <p:cBhvr>
                                        <p:cTn id="24" dur="500"/>
                                        <p:tgtEl>
                                          <p:spTgt spid="114"/>
                                        </p:tgtEl>
                                      </p:cBhvr>
                                    </p:animEffect>
                                  </p:childTnLst>
                                </p:cTn>
                              </p:par>
                              <p:par>
                                <p:cTn id="25" presetID="22" presetClass="entr" presetSubtype="4"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par>
                                <p:cTn id="28" presetID="53" presetClass="entr" presetSubtype="0" fill="hold" grpId="0" nodeType="withEffect">
                                  <p:stCondLst>
                                    <p:cond delay="0"/>
                                  </p:stCondLst>
                                  <p:childTnLst>
                                    <p:set>
                                      <p:cBhvr>
                                        <p:cTn id="29" dur="1" fill="hold">
                                          <p:stCondLst>
                                            <p:cond delay="0"/>
                                          </p:stCondLst>
                                        </p:cTn>
                                        <p:tgtEl>
                                          <p:spTgt spid="117"/>
                                        </p:tgtEl>
                                        <p:attrNameLst>
                                          <p:attrName>style.visibility</p:attrName>
                                        </p:attrNameLst>
                                      </p:cBhvr>
                                      <p:to>
                                        <p:strVal val="visible"/>
                                      </p:to>
                                    </p:set>
                                    <p:anim calcmode="lin" valueType="num">
                                      <p:cBhvr>
                                        <p:cTn id="30" dur="500" fill="hold"/>
                                        <p:tgtEl>
                                          <p:spTgt spid="117"/>
                                        </p:tgtEl>
                                        <p:attrNameLst>
                                          <p:attrName>ppt_w</p:attrName>
                                        </p:attrNameLst>
                                      </p:cBhvr>
                                      <p:tavLst>
                                        <p:tav tm="0">
                                          <p:val>
                                            <p:fltVal val="0"/>
                                          </p:val>
                                        </p:tav>
                                        <p:tav tm="100000">
                                          <p:val>
                                            <p:strVal val="#ppt_w"/>
                                          </p:val>
                                        </p:tav>
                                      </p:tavLst>
                                    </p:anim>
                                    <p:anim calcmode="lin" valueType="num">
                                      <p:cBhvr>
                                        <p:cTn id="31" dur="500" fill="hold"/>
                                        <p:tgtEl>
                                          <p:spTgt spid="117"/>
                                        </p:tgtEl>
                                        <p:attrNameLst>
                                          <p:attrName>ppt_h</p:attrName>
                                        </p:attrNameLst>
                                      </p:cBhvr>
                                      <p:tavLst>
                                        <p:tav tm="0">
                                          <p:val>
                                            <p:fltVal val="0"/>
                                          </p:val>
                                        </p:tav>
                                        <p:tav tm="100000">
                                          <p:val>
                                            <p:strVal val="#ppt_h"/>
                                          </p:val>
                                        </p:tav>
                                      </p:tavLst>
                                    </p:anim>
                                    <p:animEffect transition="in" filter="fade">
                                      <p:cBhvr>
                                        <p:cTn id="32"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4" grpId="0" animBg="1"/>
      <p:bldP spid="114" grpId="0" animBg="1"/>
      <p:bldP spid="1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3929058" y="6417254"/>
            <a:ext cx="1785950" cy="369332"/>
          </a:xfrm>
          <a:prstGeom prst="rect">
            <a:avLst/>
          </a:prstGeom>
          <a:noFill/>
        </p:spPr>
        <p:txBody>
          <a:bodyPr wrap="square" rtlCol="0">
            <a:spAutoFit/>
          </a:bodyPr>
          <a:lstStyle/>
          <a:p>
            <a:r>
              <a:rPr lang="fr-FR" b="1" dirty="0" smtClean="0"/>
              <a:t>Agent Manager</a:t>
            </a:r>
            <a:endParaRPr lang="fr-FR" b="1" dirty="0"/>
          </a:p>
        </p:txBody>
      </p:sp>
      <p:pic>
        <p:nvPicPr>
          <p:cNvPr id="4" name="Image 3"/>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3143240" y="5488560"/>
            <a:ext cx="940600" cy="806229"/>
          </a:xfrm>
          <a:prstGeom prst="rect">
            <a:avLst/>
          </a:prstGeom>
        </p:spPr>
      </p:pic>
      <p:sp>
        <p:nvSpPr>
          <p:cNvPr id="7" name="Line 4"/>
          <p:cNvSpPr>
            <a:spLocks noChangeShapeType="1"/>
          </p:cNvSpPr>
          <p:nvPr/>
        </p:nvSpPr>
        <p:spPr bwMode="auto">
          <a:xfrm flipV="1">
            <a:off x="1142976" y="2676532"/>
            <a:ext cx="228600" cy="152400"/>
          </a:xfrm>
          <a:prstGeom prst="line">
            <a:avLst/>
          </a:prstGeom>
          <a:noFill/>
          <a:ln w="28575">
            <a:solidFill>
              <a:srgbClr val="00FF00"/>
            </a:solidFill>
            <a:round/>
            <a:headEnd/>
            <a:tailEnd/>
          </a:ln>
          <a:effectLst/>
        </p:spPr>
        <p:txBody>
          <a:bodyPr wrap="none" anchor="ctr"/>
          <a:lstStyle/>
          <a:p>
            <a:endParaRPr lang="fr-FR"/>
          </a:p>
        </p:txBody>
      </p:sp>
      <p:sp>
        <p:nvSpPr>
          <p:cNvPr id="8" name="Rectangle 5"/>
          <p:cNvSpPr>
            <a:spLocks noChangeArrowheads="1"/>
          </p:cNvSpPr>
          <p:nvPr/>
        </p:nvSpPr>
        <p:spPr bwMode="auto">
          <a:xfrm>
            <a:off x="1785918"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9" name="Rectangle 6"/>
          <p:cNvSpPr>
            <a:spLocks noChangeArrowheads="1"/>
          </p:cNvSpPr>
          <p:nvPr/>
        </p:nvSpPr>
        <p:spPr bwMode="auto">
          <a:xfrm rot="14766614">
            <a:off x="1203949" y="2686057"/>
            <a:ext cx="76200" cy="57150"/>
          </a:xfrm>
          <a:prstGeom prst="rect">
            <a:avLst/>
          </a:prstGeom>
          <a:solidFill>
            <a:schemeClr val="accent1"/>
          </a:solidFill>
          <a:ln w="9525">
            <a:solidFill>
              <a:schemeClr val="tx1"/>
            </a:solidFill>
            <a:miter lim="800000"/>
            <a:headEnd/>
            <a:tailEnd/>
          </a:ln>
          <a:effectLst/>
        </p:spPr>
        <p:txBody>
          <a:bodyPr wrap="none" anchor="ctr"/>
          <a:lstStyle/>
          <a:p>
            <a:endParaRPr lang="fr-FR"/>
          </a:p>
        </p:txBody>
      </p:sp>
      <p:sp>
        <p:nvSpPr>
          <p:cNvPr id="10" name="Oval 7"/>
          <p:cNvSpPr>
            <a:spLocks noChangeArrowheads="1"/>
          </p:cNvSpPr>
          <p:nvPr/>
        </p:nvSpPr>
        <p:spPr bwMode="auto">
          <a:xfrm>
            <a:off x="2071670" y="31242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1" name="Oval 8"/>
          <p:cNvSpPr>
            <a:spLocks noChangeArrowheads="1"/>
          </p:cNvSpPr>
          <p:nvPr/>
        </p:nvSpPr>
        <p:spPr bwMode="auto">
          <a:xfrm>
            <a:off x="2071670" y="3200400"/>
            <a:ext cx="114300" cy="152400"/>
          </a:xfrm>
          <a:prstGeom prst="ellipse">
            <a:avLst/>
          </a:prstGeom>
          <a:noFill/>
          <a:ln w="9525">
            <a:solidFill>
              <a:schemeClr val="tx1"/>
            </a:solidFill>
            <a:round/>
            <a:headEnd/>
            <a:tailEnd/>
          </a:ln>
          <a:effectLst/>
        </p:spPr>
        <p:txBody>
          <a:bodyPr wrap="none" anchor="ctr"/>
          <a:lstStyle/>
          <a:p>
            <a:endParaRPr lang="fr-FR"/>
          </a:p>
        </p:txBody>
      </p:sp>
      <p:sp>
        <p:nvSpPr>
          <p:cNvPr id="12" name="Oval 10"/>
          <p:cNvSpPr>
            <a:spLocks noChangeArrowheads="1"/>
          </p:cNvSpPr>
          <p:nvPr/>
        </p:nvSpPr>
        <p:spPr bwMode="auto">
          <a:xfrm>
            <a:off x="2285984" y="2714620"/>
            <a:ext cx="57150" cy="76200"/>
          </a:xfrm>
          <a:prstGeom prst="ellipse">
            <a:avLst/>
          </a:prstGeom>
          <a:noFill/>
          <a:ln w="9525">
            <a:solidFill>
              <a:schemeClr val="tx1"/>
            </a:solidFill>
            <a:round/>
            <a:headEnd/>
            <a:tailEnd/>
          </a:ln>
          <a:effectLst/>
        </p:spPr>
        <p:txBody>
          <a:bodyPr wrap="none" anchor="ctr"/>
          <a:lstStyle/>
          <a:p>
            <a:endParaRPr lang="fr-FR"/>
          </a:p>
        </p:txBody>
      </p:sp>
      <p:sp>
        <p:nvSpPr>
          <p:cNvPr id="13" name="Text Box 11"/>
          <p:cNvSpPr txBox="1">
            <a:spLocks noChangeArrowheads="1"/>
          </p:cNvSpPr>
          <p:nvPr/>
        </p:nvSpPr>
        <p:spPr bwMode="auto">
          <a:xfrm>
            <a:off x="1714480"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 </a:t>
            </a:r>
            <a:r>
              <a:rPr lang="en-US" sz="1000" b="1" dirty="0">
                <a:latin typeface="Arial" charset="0"/>
              </a:rPr>
              <a:t>HTA/BT</a:t>
            </a:r>
          </a:p>
        </p:txBody>
      </p:sp>
      <p:sp>
        <p:nvSpPr>
          <p:cNvPr id="14" name="Rectangle 12"/>
          <p:cNvSpPr>
            <a:spLocks noChangeArrowheads="1"/>
          </p:cNvSpPr>
          <p:nvPr/>
        </p:nvSpPr>
        <p:spPr bwMode="auto">
          <a:xfrm>
            <a:off x="2928926"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grpSp>
        <p:nvGrpSpPr>
          <p:cNvPr id="2" name="Group 13"/>
          <p:cNvGrpSpPr>
            <a:grpSpLocks/>
          </p:cNvGrpSpPr>
          <p:nvPr/>
        </p:nvGrpSpPr>
        <p:grpSpPr bwMode="auto">
          <a:xfrm>
            <a:off x="1357290" y="2828932"/>
            <a:ext cx="2001206" cy="314316"/>
            <a:chOff x="1680" y="1152"/>
            <a:chExt cx="2236" cy="144"/>
          </a:xfrm>
        </p:grpSpPr>
        <p:sp>
          <p:nvSpPr>
            <p:cNvPr id="16" name="Line 14"/>
            <p:cNvSpPr>
              <a:spLocks noChangeShapeType="1"/>
            </p:cNvSpPr>
            <p:nvPr/>
          </p:nvSpPr>
          <p:spPr bwMode="auto">
            <a:xfrm>
              <a:off x="1680" y="1152"/>
              <a:ext cx="684" cy="0"/>
            </a:xfrm>
            <a:prstGeom prst="line">
              <a:avLst/>
            </a:prstGeom>
            <a:noFill/>
            <a:ln w="28575">
              <a:solidFill>
                <a:srgbClr val="4EFB25"/>
              </a:solidFill>
              <a:round/>
              <a:headEnd/>
              <a:tailEnd/>
            </a:ln>
            <a:effectLst/>
          </p:spPr>
          <p:txBody>
            <a:bodyPr wrap="none" anchor="ctr"/>
            <a:lstStyle/>
            <a:p>
              <a:endParaRPr lang="fr-FR"/>
            </a:p>
          </p:txBody>
        </p:sp>
        <p:sp>
          <p:nvSpPr>
            <p:cNvPr id="17" name="Line 15"/>
            <p:cNvSpPr>
              <a:spLocks noChangeShapeType="1"/>
            </p:cNvSpPr>
            <p:nvPr/>
          </p:nvSpPr>
          <p:spPr bwMode="auto">
            <a:xfrm>
              <a:off x="2398"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18" name="Line 16"/>
            <p:cNvSpPr>
              <a:spLocks noChangeShapeType="1"/>
            </p:cNvSpPr>
            <p:nvPr/>
          </p:nvSpPr>
          <p:spPr bwMode="auto">
            <a:xfrm>
              <a:off x="2398" y="1296"/>
              <a:ext cx="282" cy="0"/>
            </a:xfrm>
            <a:prstGeom prst="line">
              <a:avLst/>
            </a:prstGeom>
            <a:noFill/>
            <a:ln w="28575">
              <a:solidFill>
                <a:srgbClr val="4EFB25"/>
              </a:solidFill>
              <a:round/>
              <a:headEnd/>
              <a:tailEnd/>
            </a:ln>
            <a:effectLst/>
          </p:spPr>
          <p:txBody>
            <a:bodyPr wrap="none" anchor="ctr"/>
            <a:lstStyle/>
            <a:p>
              <a:endParaRPr lang="fr-FR"/>
            </a:p>
          </p:txBody>
        </p:sp>
        <p:sp>
          <p:nvSpPr>
            <p:cNvPr id="19" name="Line 17"/>
            <p:cNvSpPr>
              <a:spLocks noChangeShapeType="1"/>
            </p:cNvSpPr>
            <p:nvPr/>
          </p:nvSpPr>
          <p:spPr bwMode="auto">
            <a:xfrm>
              <a:off x="2718"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0" name="Line 18"/>
            <p:cNvSpPr>
              <a:spLocks noChangeShapeType="1"/>
            </p:cNvSpPr>
            <p:nvPr/>
          </p:nvSpPr>
          <p:spPr bwMode="auto">
            <a:xfrm>
              <a:off x="2750" y="1152"/>
              <a:ext cx="965" cy="0"/>
            </a:xfrm>
            <a:prstGeom prst="line">
              <a:avLst/>
            </a:prstGeom>
            <a:noFill/>
            <a:ln w="28575">
              <a:solidFill>
                <a:srgbClr val="4EFB25"/>
              </a:solidFill>
              <a:round/>
              <a:headEnd/>
              <a:tailEnd/>
            </a:ln>
            <a:effectLst/>
          </p:spPr>
          <p:txBody>
            <a:bodyPr wrap="none" anchor="ctr"/>
            <a:lstStyle/>
            <a:p>
              <a:endParaRPr lang="fr-FR"/>
            </a:p>
          </p:txBody>
        </p:sp>
        <p:sp>
          <p:nvSpPr>
            <p:cNvPr id="21" name="Line 19"/>
            <p:cNvSpPr>
              <a:spLocks noChangeShapeType="1"/>
            </p:cNvSpPr>
            <p:nvPr/>
          </p:nvSpPr>
          <p:spPr bwMode="auto">
            <a:xfrm>
              <a:off x="3675" y="1152"/>
              <a:ext cx="0" cy="144"/>
            </a:xfrm>
            <a:prstGeom prst="line">
              <a:avLst/>
            </a:prstGeom>
            <a:noFill/>
            <a:ln w="38100" cmpd="dbl">
              <a:solidFill>
                <a:srgbClr val="4EFB25"/>
              </a:solidFill>
              <a:round/>
              <a:headEnd/>
              <a:tailEnd/>
            </a:ln>
            <a:effectLst/>
          </p:spPr>
          <p:txBody>
            <a:bodyPr wrap="none" anchor="ctr"/>
            <a:lstStyle/>
            <a:p>
              <a:endParaRPr lang="fr-FR"/>
            </a:p>
          </p:txBody>
        </p:sp>
        <p:sp>
          <p:nvSpPr>
            <p:cNvPr id="22" name="Line 20"/>
            <p:cNvSpPr>
              <a:spLocks noChangeShapeType="1"/>
            </p:cNvSpPr>
            <p:nvPr/>
          </p:nvSpPr>
          <p:spPr bwMode="auto">
            <a:xfrm>
              <a:off x="3675" y="1296"/>
              <a:ext cx="241" cy="0"/>
            </a:xfrm>
            <a:prstGeom prst="line">
              <a:avLst/>
            </a:prstGeom>
            <a:noFill/>
            <a:ln w="28575">
              <a:solidFill>
                <a:srgbClr val="4EFB25"/>
              </a:solidFill>
              <a:round/>
              <a:headEnd/>
              <a:tailEnd/>
            </a:ln>
            <a:effectLst/>
          </p:spPr>
          <p:txBody>
            <a:bodyPr wrap="none" anchor="ctr"/>
            <a:lstStyle/>
            <a:p>
              <a:endParaRPr lang="fr-FR"/>
            </a:p>
          </p:txBody>
        </p:sp>
      </p:grpSp>
      <p:sp>
        <p:nvSpPr>
          <p:cNvPr id="23" name="Line 21"/>
          <p:cNvSpPr>
            <a:spLocks noChangeShapeType="1"/>
          </p:cNvSpPr>
          <p:nvPr/>
        </p:nvSpPr>
        <p:spPr bwMode="auto">
          <a:xfrm>
            <a:off x="3386132" y="2857496"/>
            <a:ext cx="0" cy="252000"/>
          </a:xfrm>
          <a:prstGeom prst="line">
            <a:avLst/>
          </a:prstGeom>
          <a:noFill/>
          <a:ln w="38100" cmpd="dbl">
            <a:solidFill>
              <a:srgbClr val="4EFB25"/>
            </a:solidFill>
            <a:round/>
            <a:headEnd/>
            <a:tailEnd/>
          </a:ln>
          <a:effectLst/>
        </p:spPr>
        <p:txBody>
          <a:bodyPr wrap="none" anchor="ctr"/>
          <a:lstStyle/>
          <a:p>
            <a:endParaRPr lang="fr-FR"/>
          </a:p>
        </p:txBody>
      </p:sp>
      <p:sp>
        <p:nvSpPr>
          <p:cNvPr id="24" name="Oval 22"/>
          <p:cNvSpPr>
            <a:spLocks noChangeArrowheads="1"/>
          </p:cNvSpPr>
          <p:nvPr/>
        </p:nvSpPr>
        <p:spPr bwMode="auto">
          <a:xfrm>
            <a:off x="3214678" y="3128962"/>
            <a:ext cx="114300" cy="152400"/>
          </a:xfrm>
          <a:prstGeom prst="ellipse">
            <a:avLst/>
          </a:prstGeom>
          <a:noFill/>
          <a:ln w="9525">
            <a:solidFill>
              <a:schemeClr val="tx1"/>
            </a:solidFill>
            <a:round/>
            <a:headEnd/>
            <a:tailEnd/>
          </a:ln>
          <a:effectLst/>
        </p:spPr>
        <p:txBody>
          <a:bodyPr wrap="none" anchor="ctr"/>
          <a:lstStyle/>
          <a:p>
            <a:endParaRPr lang="fr-FR"/>
          </a:p>
        </p:txBody>
      </p:sp>
      <p:sp>
        <p:nvSpPr>
          <p:cNvPr id="25" name="Oval 23"/>
          <p:cNvSpPr>
            <a:spLocks noChangeArrowheads="1"/>
          </p:cNvSpPr>
          <p:nvPr/>
        </p:nvSpPr>
        <p:spPr bwMode="auto">
          <a:xfrm>
            <a:off x="3214678" y="3205162"/>
            <a:ext cx="114300" cy="152400"/>
          </a:xfrm>
          <a:prstGeom prst="ellipse">
            <a:avLst/>
          </a:prstGeom>
          <a:noFill/>
          <a:ln w="9525">
            <a:solidFill>
              <a:schemeClr val="tx1"/>
            </a:solidFill>
            <a:round/>
            <a:headEnd/>
            <a:tailEnd/>
          </a:ln>
          <a:effectLst/>
        </p:spPr>
        <p:txBody>
          <a:bodyPr wrap="none" anchor="ctr"/>
          <a:lstStyle/>
          <a:p>
            <a:endParaRPr lang="fr-FR"/>
          </a:p>
        </p:txBody>
      </p:sp>
      <p:sp>
        <p:nvSpPr>
          <p:cNvPr id="26" name="Oval 24"/>
          <p:cNvSpPr>
            <a:spLocks noChangeArrowheads="1"/>
          </p:cNvSpPr>
          <p:nvPr/>
        </p:nvSpPr>
        <p:spPr bwMode="auto">
          <a:xfrm>
            <a:off x="3060668"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27" name="Oval 25"/>
          <p:cNvSpPr>
            <a:spLocks noChangeArrowheads="1"/>
          </p:cNvSpPr>
          <p:nvPr/>
        </p:nvSpPr>
        <p:spPr bwMode="auto">
          <a:xfrm>
            <a:off x="3575018"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28" name="Text Box 26"/>
          <p:cNvSpPr txBox="1">
            <a:spLocks noChangeArrowheads="1"/>
          </p:cNvSpPr>
          <p:nvPr/>
        </p:nvSpPr>
        <p:spPr bwMode="auto">
          <a:xfrm>
            <a:off x="2928926"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29" name="Rectangle 27"/>
          <p:cNvSpPr>
            <a:spLocks noChangeArrowheads="1"/>
          </p:cNvSpPr>
          <p:nvPr/>
        </p:nvSpPr>
        <p:spPr bwMode="auto">
          <a:xfrm>
            <a:off x="5218737"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31" name="Line 29"/>
          <p:cNvSpPr>
            <a:spLocks noChangeShapeType="1"/>
          </p:cNvSpPr>
          <p:nvPr/>
        </p:nvSpPr>
        <p:spPr bwMode="auto">
          <a:xfrm>
            <a:off x="5493244" y="3057532"/>
            <a:ext cx="228600" cy="0"/>
          </a:xfrm>
          <a:prstGeom prst="line">
            <a:avLst/>
          </a:prstGeom>
          <a:noFill/>
          <a:ln w="28575">
            <a:solidFill>
              <a:srgbClr val="4EFB25"/>
            </a:solidFill>
            <a:round/>
            <a:headEnd/>
            <a:tailEnd/>
          </a:ln>
          <a:effectLst/>
        </p:spPr>
        <p:txBody>
          <a:bodyPr wrap="none" anchor="ctr"/>
          <a:lstStyle/>
          <a:p>
            <a:endParaRPr lang="fr-FR"/>
          </a:p>
        </p:txBody>
      </p:sp>
      <p:sp>
        <p:nvSpPr>
          <p:cNvPr id="32" name="Line 30"/>
          <p:cNvSpPr>
            <a:spLocks noChangeShapeType="1"/>
          </p:cNvSpPr>
          <p:nvPr/>
        </p:nvSpPr>
        <p:spPr bwMode="auto">
          <a:xfrm>
            <a:off x="5733087" y="2828932"/>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33" name="Oval 31"/>
          <p:cNvSpPr>
            <a:spLocks noChangeArrowheads="1"/>
          </p:cNvSpPr>
          <p:nvPr/>
        </p:nvSpPr>
        <p:spPr bwMode="auto">
          <a:xfrm>
            <a:off x="5561637" y="3057532"/>
            <a:ext cx="114300" cy="152400"/>
          </a:xfrm>
          <a:prstGeom prst="ellipse">
            <a:avLst/>
          </a:prstGeom>
          <a:noFill/>
          <a:ln w="9525">
            <a:solidFill>
              <a:schemeClr val="tx1"/>
            </a:solidFill>
            <a:round/>
            <a:headEnd/>
            <a:tailEnd/>
          </a:ln>
          <a:effectLst/>
        </p:spPr>
        <p:txBody>
          <a:bodyPr wrap="none" anchor="ctr"/>
          <a:lstStyle/>
          <a:p>
            <a:endParaRPr lang="fr-FR"/>
          </a:p>
        </p:txBody>
      </p:sp>
      <p:sp>
        <p:nvSpPr>
          <p:cNvPr id="34" name="Oval 32"/>
          <p:cNvSpPr>
            <a:spLocks noChangeArrowheads="1"/>
          </p:cNvSpPr>
          <p:nvPr/>
        </p:nvSpPr>
        <p:spPr bwMode="auto">
          <a:xfrm>
            <a:off x="5561637" y="3133732"/>
            <a:ext cx="114300" cy="152400"/>
          </a:xfrm>
          <a:prstGeom prst="ellipse">
            <a:avLst/>
          </a:prstGeom>
          <a:noFill/>
          <a:ln w="9525">
            <a:solidFill>
              <a:schemeClr val="tx1"/>
            </a:solidFill>
            <a:round/>
            <a:headEnd/>
            <a:tailEnd/>
          </a:ln>
          <a:effectLst/>
        </p:spPr>
        <p:txBody>
          <a:bodyPr wrap="none" anchor="ctr"/>
          <a:lstStyle/>
          <a:p>
            <a:endParaRPr lang="fr-FR"/>
          </a:p>
        </p:txBody>
      </p:sp>
      <p:sp>
        <p:nvSpPr>
          <p:cNvPr id="35" name="Oval 33"/>
          <p:cNvSpPr>
            <a:spLocks noChangeArrowheads="1"/>
          </p:cNvSpPr>
          <p:nvPr/>
        </p:nvSpPr>
        <p:spPr bwMode="auto">
          <a:xfrm>
            <a:off x="5275887"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36" name="Oval 34"/>
          <p:cNvSpPr>
            <a:spLocks noChangeArrowheads="1"/>
          </p:cNvSpPr>
          <p:nvPr/>
        </p:nvSpPr>
        <p:spPr bwMode="auto">
          <a:xfrm>
            <a:off x="5790237"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37" name="Text Box 35"/>
          <p:cNvSpPr txBox="1">
            <a:spLocks noChangeArrowheads="1"/>
          </p:cNvSpPr>
          <p:nvPr/>
        </p:nvSpPr>
        <p:spPr bwMode="auto">
          <a:xfrm>
            <a:off x="5143504"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38" name="Line 70"/>
          <p:cNvSpPr>
            <a:spLocks noChangeShapeType="1"/>
          </p:cNvSpPr>
          <p:nvPr/>
        </p:nvSpPr>
        <p:spPr bwMode="auto">
          <a:xfrm>
            <a:off x="6081604" y="2828932"/>
            <a:ext cx="400050" cy="0"/>
          </a:xfrm>
          <a:prstGeom prst="line">
            <a:avLst/>
          </a:prstGeom>
          <a:noFill/>
          <a:ln w="28575">
            <a:solidFill>
              <a:srgbClr val="4EFB25"/>
            </a:solidFill>
            <a:round/>
            <a:headEnd/>
            <a:tailEnd/>
          </a:ln>
          <a:effectLst/>
        </p:spPr>
        <p:txBody>
          <a:bodyPr wrap="none" anchor="ctr"/>
          <a:lstStyle/>
          <a:p>
            <a:endParaRPr lang="fr-FR"/>
          </a:p>
        </p:txBody>
      </p:sp>
      <p:sp>
        <p:nvSpPr>
          <p:cNvPr id="40" name="Text Box 73"/>
          <p:cNvSpPr txBox="1">
            <a:spLocks noChangeArrowheads="1"/>
          </p:cNvSpPr>
          <p:nvPr/>
        </p:nvSpPr>
        <p:spPr bwMode="auto">
          <a:xfrm>
            <a:off x="928662" y="2828932"/>
            <a:ext cx="685800" cy="461665"/>
          </a:xfrm>
          <a:prstGeom prst="rect">
            <a:avLst/>
          </a:prstGeom>
          <a:noFill/>
          <a:ln w="9525">
            <a:noFill/>
            <a:miter lim="800000"/>
            <a:headEnd/>
            <a:tailEnd/>
          </a:ln>
          <a:effectLst/>
        </p:spPr>
        <p:txBody>
          <a:bodyPr>
            <a:spAutoFit/>
          </a:bodyPr>
          <a:lstStyle/>
          <a:p>
            <a:pPr>
              <a:spcBef>
                <a:spcPct val="50000"/>
              </a:spcBef>
            </a:pPr>
            <a:r>
              <a:rPr lang="en-US" sz="1200" b="1" dirty="0">
                <a:latin typeface="Arial" charset="0"/>
              </a:rPr>
              <a:t>DJ HTA</a:t>
            </a:r>
            <a:endParaRPr lang="en-US" b="1" dirty="0">
              <a:latin typeface="Arial" charset="0"/>
            </a:endParaRPr>
          </a:p>
        </p:txBody>
      </p:sp>
      <p:sp>
        <p:nvSpPr>
          <p:cNvPr id="42" name="Line 3"/>
          <p:cNvSpPr>
            <a:spLocks noChangeShapeType="1"/>
          </p:cNvSpPr>
          <p:nvPr/>
        </p:nvSpPr>
        <p:spPr bwMode="auto">
          <a:xfrm>
            <a:off x="926976" y="2828932"/>
            <a:ext cx="216000" cy="0"/>
          </a:xfrm>
          <a:prstGeom prst="line">
            <a:avLst/>
          </a:prstGeom>
          <a:noFill/>
          <a:ln w="28575">
            <a:solidFill>
              <a:srgbClr val="00FF00"/>
            </a:solidFill>
            <a:round/>
            <a:headEnd/>
            <a:tailEnd/>
          </a:ln>
          <a:effectLst/>
        </p:spPr>
        <p:txBody>
          <a:bodyPr wrap="none" anchor="ctr"/>
          <a:lstStyle/>
          <a:p>
            <a:endParaRPr lang="fr-FR" dirty="0"/>
          </a:p>
        </p:txBody>
      </p:sp>
      <p:sp>
        <p:nvSpPr>
          <p:cNvPr id="47" name="Rectangle 27"/>
          <p:cNvSpPr>
            <a:spLocks noChangeArrowheads="1"/>
          </p:cNvSpPr>
          <p:nvPr/>
        </p:nvSpPr>
        <p:spPr bwMode="auto">
          <a:xfrm>
            <a:off x="6365472"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48" name="Line 28"/>
          <p:cNvSpPr>
            <a:spLocks noChangeShapeType="1"/>
          </p:cNvSpPr>
          <p:nvPr/>
        </p:nvSpPr>
        <p:spPr bwMode="auto">
          <a:xfrm>
            <a:off x="6651222" y="2828932"/>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49" name="Line 30"/>
          <p:cNvSpPr>
            <a:spLocks noChangeShapeType="1"/>
          </p:cNvSpPr>
          <p:nvPr/>
        </p:nvSpPr>
        <p:spPr bwMode="auto">
          <a:xfrm>
            <a:off x="6879822" y="2828932"/>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50" name="Oval 32"/>
          <p:cNvSpPr>
            <a:spLocks noChangeArrowheads="1"/>
          </p:cNvSpPr>
          <p:nvPr/>
        </p:nvSpPr>
        <p:spPr bwMode="auto">
          <a:xfrm>
            <a:off x="6708372" y="3163712"/>
            <a:ext cx="114300" cy="152400"/>
          </a:xfrm>
          <a:prstGeom prst="ellipse">
            <a:avLst/>
          </a:prstGeom>
          <a:noFill/>
          <a:ln w="9525">
            <a:solidFill>
              <a:schemeClr val="tx1"/>
            </a:solidFill>
            <a:round/>
            <a:headEnd/>
            <a:tailEnd/>
          </a:ln>
          <a:effectLst/>
        </p:spPr>
        <p:txBody>
          <a:bodyPr wrap="none" anchor="ctr"/>
          <a:lstStyle/>
          <a:p>
            <a:endParaRPr lang="fr-FR"/>
          </a:p>
        </p:txBody>
      </p:sp>
      <p:sp>
        <p:nvSpPr>
          <p:cNvPr id="51" name="Oval 33"/>
          <p:cNvSpPr>
            <a:spLocks noChangeArrowheads="1"/>
          </p:cNvSpPr>
          <p:nvPr/>
        </p:nvSpPr>
        <p:spPr bwMode="auto">
          <a:xfrm>
            <a:off x="6422622"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52" name="Oval 34"/>
          <p:cNvSpPr>
            <a:spLocks noChangeArrowheads="1"/>
          </p:cNvSpPr>
          <p:nvPr/>
        </p:nvSpPr>
        <p:spPr bwMode="auto">
          <a:xfrm>
            <a:off x="6936972" y="2676532"/>
            <a:ext cx="57150" cy="76200"/>
          </a:xfrm>
          <a:prstGeom prst="ellipse">
            <a:avLst/>
          </a:prstGeom>
          <a:noFill/>
          <a:ln w="9525">
            <a:solidFill>
              <a:schemeClr val="tx1"/>
            </a:solidFill>
            <a:round/>
            <a:headEnd/>
            <a:tailEnd/>
          </a:ln>
          <a:effectLst/>
        </p:spPr>
        <p:txBody>
          <a:bodyPr wrap="none" anchor="ctr"/>
          <a:lstStyle/>
          <a:p>
            <a:endParaRPr lang="fr-FR"/>
          </a:p>
        </p:txBody>
      </p:sp>
      <p:sp>
        <p:nvSpPr>
          <p:cNvPr id="53" name="Text Box 35"/>
          <p:cNvSpPr txBox="1">
            <a:spLocks noChangeArrowheads="1"/>
          </p:cNvSpPr>
          <p:nvPr/>
        </p:nvSpPr>
        <p:spPr bwMode="auto">
          <a:xfrm>
            <a:off x="6286512"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 </a:t>
            </a:r>
            <a:r>
              <a:rPr lang="en-US" sz="1000" b="1" dirty="0">
                <a:latin typeface="Arial" charset="0"/>
              </a:rPr>
              <a:t>HTA/BT</a:t>
            </a:r>
          </a:p>
        </p:txBody>
      </p:sp>
      <p:sp>
        <p:nvSpPr>
          <p:cNvPr id="54" name="Line 29"/>
          <p:cNvSpPr>
            <a:spLocks noChangeShapeType="1"/>
          </p:cNvSpPr>
          <p:nvPr/>
        </p:nvSpPr>
        <p:spPr bwMode="auto">
          <a:xfrm>
            <a:off x="6653097" y="3090012"/>
            <a:ext cx="228600" cy="0"/>
          </a:xfrm>
          <a:prstGeom prst="line">
            <a:avLst/>
          </a:prstGeom>
          <a:noFill/>
          <a:ln w="28575">
            <a:solidFill>
              <a:srgbClr val="4EFB25"/>
            </a:solidFill>
            <a:round/>
            <a:headEnd/>
            <a:tailEnd/>
          </a:ln>
          <a:effectLst/>
        </p:spPr>
        <p:txBody>
          <a:bodyPr wrap="none" anchor="ctr"/>
          <a:lstStyle/>
          <a:p>
            <a:endParaRPr lang="fr-FR"/>
          </a:p>
        </p:txBody>
      </p:sp>
      <p:sp>
        <p:nvSpPr>
          <p:cNvPr id="55" name="Line 29"/>
          <p:cNvSpPr>
            <a:spLocks noChangeShapeType="1"/>
          </p:cNvSpPr>
          <p:nvPr/>
        </p:nvSpPr>
        <p:spPr bwMode="auto">
          <a:xfrm>
            <a:off x="6428252" y="2835178"/>
            <a:ext cx="228600" cy="0"/>
          </a:xfrm>
          <a:prstGeom prst="line">
            <a:avLst/>
          </a:prstGeom>
          <a:noFill/>
          <a:ln w="28575">
            <a:solidFill>
              <a:srgbClr val="4EFB25"/>
            </a:solidFill>
            <a:round/>
            <a:headEnd/>
            <a:tailEnd/>
          </a:ln>
          <a:effectLst/>
        </p:spPr>
        <p:txBody>
          <a:bodyPr wrap="none" anchor="ctr"/>
          <a:lstStyle/>
          <a:p>
            <a:endParaRPr lang="fr-FR"/>
          </a:p>
        </p:txBody>
      </p:sp>
      <p:sp>
        <p:nvSpPr>
          <p:cNvPr id="56" name="Oval 32"/>
          <p:cNvSpPr>
            <a:spLocks noChangeArrowheads="1"/>
          </p:cNvSpPr>
          <p:nvPr/>
        </p:nvSpPr>
        <p:spPr bwMode="auto">
          <a:xfrm>
            <a:off x="6710247" y="3076272"/>
            <a:ext cx="114300" cy="152400"/>
          </a:xfrm>
          <a:prstGeom prst="ellipse">
            <a:avLst/>
          </a:prstGeom>
          <a:noFill/>
          <a:ln w="9525">
            <a:solidFill>
              <a:schemeClr val="tx1"/>
            </a:solidFill>
            <a:round/>
            <a:headEnd/>
            <a:tailEnd/>
          </a:ln>
          <a:effectLst/>
        </p:spPr>
        <p:txBody>
          <a:bodyPr wrap="none" anchor="ctr"/>
          <a:lstStyle/>
          <a:p>
            <a:endParaRPr lang="fr-FR"/>
          </a:p>
        </p:txBody>
      </p:sp>
      <p:sp>
        <p:nvSpPr>
          <p:cNvPr id="59" name="Line 3"/>
          <p:cNvSpPr>
            <a:spLocks noChangeShapeType="1"/>
          </p:cNvSpPr>
          <p:nvPr/>
        </p:nvSpPr>
        <p:spPr bwMode="auto">
          <a:xfrm>
            <a:off x="7126232" y="2846420"/>
            <a:ext cx="342900" cy="0"/>
          </a:xfrm>
          <a:prstGeom prst="line">
            <a:avLst/>
          </a:prstGeom>
          <a:noFill/>
          <a:ln w="28575">
            <a:solidFill>
              <a:srgbClr val="4EFB25"/>
            </a:solidFill>
            <a:round/>
            <a:headEnd/>
            <a:tailEnd/>
          </a:ln>
          <a:effectLst/>
        </p:spPr>
        <p:txBody>
          <a:bodyPr wrap="none" anchor="ctr"/>
          <a:lstStyle/>
          <a:p>
            <a:endParaRPr lang="fr-FR"/>
          </a:p>
        </p:txBody>
      </p:sp>
      <p:sp>
        <p:nvSpPr>
          <p:cNvPr id="60" name="Line 3"/>
          <p:cNvSpPr>
            <a:spLocks noChangeShapeType="1"/>
          </p:cNvSpPr>
          <p:nvPr/>
        </p:nvSpPr>
        <p:spPr bwMode="auto">
          <a:xfrm>
            <a:off x="7351084" y="2846420"/>
            <a:ext cx="342900" cy="0"/>
          </a:xfrm>
          <a:prstGeom prst="line">
            <a:avLst/>
          </a:prstGeom>
          <a:noFill/>
          <a:ln w="28575">
            <a:solidFill>
              <a:srgbClr val="4EFB25"/>
            </a:solidFill>
            <a:round/>
            <a:headEnd/>
            <a:tailEnd/>
          </a:ln>
          <a:effectLst/>
        </p:spPr>
        <p:txBody>
          <a:bodyPr wrap="none" anchor="ctr"/>
          <a:lstStyle/>
          <a:p>
            <a:endParaRPr lang="fr-FR"/>
          </a:p>
        </p:txBody>
      </p:sp>
      <p:sp>
        <p:nvSpPr>
          <p:cNvPr id="61" name="Rectangle 27"/>
          <p:cNvSpPr>
            <a:spLocks noChangeArrowheads="1"/>
          </p:cNvSpPr>
          <p:nvPr/>
        </p:nvSpPr>
        <p:spPr bwMode="auto">
          <a:xfrm>
            <a:off x="7686702"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63" name="Line 30"/>
          <p:cNvSpPr>
            <a:spLocks noChangeShapeType="1"/>
          </p:cNvSpPr>
          <p:nvPr/>
        </p:nvSpPr>
        <p:spPr bwMode="auto">
          <a:xfrm>
            <a:off x="8172474" y="2831432"/>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64" name="Oval 32"/>
          <p:cNvSpPr>
            <a:spLocks noChangeArrowheads="1"/>
          </p:cNvSpPr>
          <p:nvPr/>
        </p:nvSpPr>
        <p:spPr bwMode="auto">
          <a:xfrm>
            <a:off x="8001024" y="3166212"/>
            <a:ext cx="114300" cy="152400"/>
          </a:xfrm>
          <a:prstGeom prst="ellipse">
            <a:avLst/>
          </a:prstGeom>
          <a:noFill/>
          <a:ln w="9525">
            <a:solidFill>
              <a:schemeClr val="tx1"/>
            </a:solidFill>
            <a:round/>
            <a:headEnd/>
            <a:tailEnd/>
          </a:ln>
          <a:effectLst/>
        </p:spPr>
        <p:txBody>
          <a:bodyPr wrap="none" anchor="ctr"/>
          <a:lstStyle/>
          <a:p>
            <a:endParaRPr lang="fr-FR"/>
          </a:p>
        </p:txBody>
      </p:sp>
      <p:sp>
        <p:nvSpPr>
          <p:cNvPr id="65" name="Oval 33"/>
          <p:cNvSpPr>
            <a:spLocks noChangeArrowheads="1"/>
          </p:cNvSpPr>
          <p:nvPr/>
        </p:nvSpPr>
        <p:spPr bwMode="auto">
          <a:xfrm>
            <a:off x="7800998" y="2679032"/>
            <a:ext cx="57150" cy="76200"/>
          </a:xfrm>
          <a:prstGeom prst="ellipse">
            <a:avLst/>
          </a:prstGeom>
          <a:noFill/>
          <a:ln w="9525">
            <a:solidFill>
              <a:schemeClr val="tx1"/>
            </a:solidFill>
            <a:round/>
            <a:headEnd/>
            <a:tailEnd/>
          </a:ln>
          <a:effectLst/>
        </p:spPr>
        <p:txBody>
          <a:bodyPr wrap="none" anchor="ctr"/>
          <a:lstStyle/>
          <a:p>
            <a:endParaRPr lang="fr-FR"/>
          </a:p>
        </p:txBody>
      </p:sp>
      <p:sp>
        <p:nvSpPr>
          <p:cNvPr id="66" name="Oval 34"/>
          <p:cNvSpPr>
            <a:spLocks noChangeArrowheads="1"/>
          </p:cNvSpPr>
          <p:nvPr/>
        </p:nvSpPr>
        <p:spPr bwMode="auto">
          <a:xfrm>
            <a:off x="8229624" y="2679032"/>
            <a:ext cx="57150" cy="76200"/>
          </a:xfrm>
          <a:prstGeom prst="ellipse">
            <a:avLst/>
          </a:prstGeom>
          <a:noFill/>
          <a:ln w="9525">
            <a:solidFill>
              <a:schemeClr val="tx1"/>
            </a:solidFill>
            <a:round/>
            <a:headEnd/>
            <a:tailEnd/>
          </a:ln>
          <a:effectLst/>
        </p:spPr>
        <p:txBody>
          <a:bodyPr wrap="none" anchor="ctr"/>
          <a:lstStyle/>
          <a:p>
            <a:endParaRPr lang="fr-FR"/>
          </a:p>
        </p:txBody>
      </p:sp>
      <p:sp>
        <p:nvSpPr>
          <p:cNvPr id="67" name="Text Box 35"/>
          <p:cNvSpPr txBox="1">
            <a:spLocks noChangeArrowheads="1"/>
          </p:cNvSpPr>
          <p:nvPr/>
        </p:nvSpPr>
        <p:spPr bwMode="auto">
          <a:xfrm>
            <a:off x="7658128"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68" name="Line 29"/>
          <p:cNvSpPr>
            <a:spLocks noChangeShapeType="1"/>
          </p:cNvSpPr>
          <p:nvPr/>
        </p:nvSpPr>
        <p:spPr bwMode="auto">
          <a:xfrm>
            <a:off x="7678044" y="2837678"/>
            <a:ext cx="228600" cy="0"/>
          </a:xfrm>
          <a:prstGeom prst="line">
            <a:avLst/>
          </a:prstGeom>
          <a:noFill/>
          <a:ln w="28575">
            <a:solidFill>
              <a:srgbClr val="4EFB25"/>
            </a:solidFill>
            <a:round/>
            <a:headEnd/>
            <a:tailEnd/>
          </a:ln>
          <a:effectLst/>
        </p:spPr>
        <p:txBody>
          <a:bodyPr wrap="none" anchor="ctr"/>
          <a:lstStyle/>
          <a:p>
            <a:endParaRPr lang="fr-FR"/>
          </a:p>
        </p:txBody>
      </p:sp>
      <p:sp>
        <p:nvSpPr>
          <p:cNvPr id="69" name="Oval 32"/>
          <p:cNvSpPr>
            <a:spLocks noChangeArrowheads="1"/>
          </p:cNvSpPr>
          <p:nvPr/>
        </p:nvSpPr>
        <p:spPr bwMode="auto">
          <a:xfrm>
            <a:off x="8001024" y="3078772"/>
            <a:ext cx="114300" cy="152400"/>
          </a:xfrm>
          <a:prstGeom prst="ellipse">
            <a:avLst/>
          </a:prstGeom>
          <a:noFill/>
          <a:ln w="9525">
            <a:solidFill>
              <a:schemeClr val="tx1"/>
            </a:solidFill>
            <a:round/>
            <a:headEnd/>
            <a:tailEnd/>
          </a:ln>
          <a:effectLst/>
        </p:spPr>
        <p:txBody>
          <a:bodyPr wrap="none" anchor="ctr"/>
          <a:lstStyle/>
          <a:p>
            <a:endParaRPr lang="fr-FR"/>
          </a:p>
        </p:txBody>
      </p:sp>
      <p:sp>
        <p:nvSpPr>
          <p:cNvPr id="70" name="Line 29"/>
          <p:cNvSpPr>
            <a:spLocks noChangeShapeType="1"/>
          </p:cNvSpPr>
          <p:nvPr/>
        </p:nvSpPr>
        <p:spPr bwMode="auto">
          <a:xfrm>
            <a:off x="7929586" y="3047540"/>
            <a:ext cx="228600" cy="0"/>
          </a:xfrm>
          <a:prstGeom prst="line">
            <a:avLst/>
          </a:prstGeom>
          <a:noFill/>
          <a:ln w="28575">
            <a:solidFill>
              <a:srgbClr val="4EFB25"/>
            </a:solidFill>
            <a:round/>
            <a:headEnd/>
            <a:tailEnd/>
          </a:ln>
          <a:effectLst/>
        </p:spPr>
        <p:txBody>
          <a:bodyPr wrap="none" anchor="ctr"/>
          <a:lstStyle/>
          <a:p>
            <a:endParaRPr lang="fr-FR"/>
          </a:p>
        </p:txBody>
      </p:sp>
      <p:sp>
        <p:nvSpPr>
          <p:cNvPr id="71" name="Line 70"/>
          <p:cNvSpPr>
            <a:spLocks noChangeShapeType="1"/>
          </p:cNvSpPr>
          <p:nvPr/>
        </p:nvSpPr>
        <p:spPr bwMode="auto">
          <a:xfrm>
            <a:off x="5712468" y="2831430"/>
            <a:ext cx="400050" cy="0"/>
          </a:xfrm>
          <a:prstGeom prst="line">
            <a:avLst/>
          </a:prstGeom>
          <a:noFill/>
          <a:ln w="28575">
            <a:solidFill>
              <a:srgbClr val="4EFB25"/>
            </a:solidFill>
            <a:round/>
            <a:headEnd/>
            <a:tailEnd/>
          </a:ln>
          <a:effectLst/>
        </p:spPr>
        <p:txBody>
          <a:bodyPr wrap="none" anchor="ctr"/>
          <a:lstStyle/>
          <a:p>
            <a:endParaRPr lang="fr-FR"/>
          </a:p>
        </p:txBody>
      </p:sp>
      <p:sp>
        <p:nvSpPr>
          <p:cNvPr id="72" name="Line 70"/>
          <p:cNvSpPr>
            <a:spLocks noChangeShapeType="1"/>
          </p:cNvSpPr>
          <p:nvPr/>
        </p:nvSpPr>
        <p:spPr bwMode="auto">
          <a:xfrm>
            <a:off x="3386132" y="2860706"/>
            <a:ext cx="400050" cy="0"/>
          </a:xfrm>
          <a:prstGeom prst="line">
            <a:avLst/>
          </a:prstGeom>
          <a:noFill/>
          <a:ln w="28575">
            <a:solidFill>
              <a:srgbClr val="4EFB25"/>
            </a:solidFill>
            <a:round/>
            <a:headEnd/>
            <a:tailEnd/>
          </a:ln>
          <a:effectLst/>
        </p:spPr>
        <p:txBody>
          <a:bodyPr wrap="none" anchor="ctr"/>
          <a:lstStyle/>
          <a:p>
            <a:endParaRPr lang="fr-FR"/>
          </a:p>
        </p:txBody>
      </p:sp>
      <p:sp>
        <p:nvSpPr>
          <p:cNvPr id="73" name="Line 70"/>
          <p:cNvSpPr>
            <a:spLocks noChangeShapeType="1"/>
          </p:cNvSpPr>
          <p:nvPr/>
        </p:nvSpPr>
        <p:spPr bwMode="auto">
          <a:xfrm>
            <a:off x="4949841" y="2848918"/>
            <a:ext cx="400050" cy="0"/>
          </a:xfrm>
          <a:prstGeom prst="line">
            <a:avLst/>
          </a:prstGeom>
          <a:noFill/>
          <a:ln w="28575">
            <a:solidFill>
              <a:srgbClr val="00FF00"/>
            </a:solidFill>
            <a:round/>
            <a:headEnd/>
            <a:tailEnd/>
          </a:ln>
          <a:effectLst/>
        </p:spPr>
        <p:txBody>
          <a:bodyPr wrap="none" anchor="ctr"/>
          <a:lstStyle/>
          <a:p>
            <a:endParaRPr lang="fr-FR"/>
          </a:p>
        </p:txBody>
      </p:sp>
      <p:sp>
        <p:nvSpPr>
          <p:cNvPr id="74" name="Line 70"/>
          <p:cNvSpPr>
            <a:spLocks noChangeShapeType="1"/>
          </p:cNvSpPr>
          <p:nvPr/>
        </p:nvSpPr>
        <p:spPr bwMode="auto">
          <a:xfrm>
            <a:off x="4572000" y="2848918"/>
            <a:ext cx="936000" cy="0"/>
          </a:xfrm>
          <a:prstGeom prst="line">
            <a:avLst/>
          </a:prstGeom>
          <a:noFill/>
          <a:ln w="28575">
            <a:solidFill>
              <a:schemeClr val="tx1"/>
            </a:solidFill>
            <a:round/>
            <a:headEnd/>
            <a:tailEnd/>
          </a:ln>
          <a:effectLst/>
        </p:spPr>
        <p:txBody>
          <a:bodyPr wrap="none" anchor="ctr"/>
          <a:lstStyle/>
          <a:p>
            <a:endParaRPr lang="fr-FR"/>
          </a:p>
        </p:txBody>
      </p:sp>
      <p:sp>
        <p:nvSpPr>
          <p:cNvPr id="75" name="Line 3"/>
          <p:cNvSpPr>
            <a:spLocks noChangeShapeType="1"/>
          </p:cNvSpPr>
          <p:nvPr/>
        </p:nvSpPr>
        <p:spPr bwMode="auto">
          <a:xfrm>
            <a:off x="6892011" y="2848918"/>
            <a:ext cx="342900" cy="0"/>
          </a:xfrm>
          <a:prstGeom prst="line">
            <a:avLst/>
          </a:prstGeom>
          <a:noFill/>
          <a:ln w="28575">
            <a:solidFill>
              <a:srgbClr val="4EFB25"/>
            </a:solidFill>
            <a:round/>
            <a:headEnd/>
            <a:tailEnd/>
          </a:ln>
          <a:effectLst/>
        </p:spPr>
        <p:txBody>
          <a:bodyPr wrap="none" anchor="ctr"/>
          <a:lstStyle/>
          <a:p>
            <a:endParaRPr lang="fr-FR"/>
          </a:p>
        </p:txBody>
      </p:sp>
      <p:sp>
        <p:nvSpPr>
          <p:cNvPr id="76" name="Line 70"/>
          <p:cNvSpPr>
            <a:spLocks noChangeShapeType="1"/>
          </p:cNvSpPr>
          <p:nvPr/>
        </p:nvSpPr>
        <p:spPr bwMode="auto">
          <a:xfrm>
            <a:off x="8143900" y="2851416"/>
            <a:ext cx="400050" cy="0"/>
          </a:xfrm>
          <a:prstGeom prst="line">
            <a:avLst/>
          </a:prstGeom>
          <a:noFill/>
          <a:ln w="28575">
            <a:solidFill>
              <a:srgbClr val="4EFB25"/>
            </a:solidFill>
            <a:round/>
            <a:headEnd/>
            <a:tailEnd/>
          </a:ln>
          <a:effectLst/>
        </p:spPr>
        <p:txBody>
          <a:bodyPr wrap="none" anchor="ctr"/>
          <a:lstStyle/>
          <a:p>
            <a:endParaRPr lang="fr-FR"/>
          </a:p>
        </p:txBody>
      </p:sp>
      <p:sp>
        <p:nvSpPr>
          <p:cNvPr id="77" name="Line 70"/>
          <p:cNvSpPr>
            <a:spLocks noChangeShapeType="1"/>
          </p:cNvSpPr>
          <p:nvPr/>
        </p:nvSpPr>
        <p:spPr bwMode="auto">
          <a:xfrm>
            <a:off x="8435388" y="2851416"/>
            <a:ext cx="612000" cy="0"/>
          </a:xfrm>
          <a:prstGeom prst="line">
            <a:avLst/>
          </a:prstGeom>
          <a:noFill/>
          <a:ln w="28575">
            <a:solidFill>
              <a:srgbClr val="4EFB25"/>
            </a:solidFill>
            <a:prstDash val="sysDash"/>
            <a:round/>
            <a:headEnd/>
            <a:tailEnd/>
          </a:ln>
          <a:effectLst/>
        </p:spPr>
        <p:txBody>
          <a:bodyPr wrap="none" anchor="ctr"/>
          <a:lstStyle/>
          <a:p>
            <a:endParaRPr lang="fr-FR"/>
          </a:p>
        </p:txBody>
      </p:sp>
      <p:sp>
        <p:nvSpPr>
          <p:cNvPr id="84" name="Oval 10"/>
          <p:cNvSpPr>
            <a:spLocks noChangeArrowheads="1"/>
          </p:cNvSpPr>
          <p:nvPr/>
        </p:nvSpPr>
        <p:spPr bwMode="auto">
          <a:xfrm>
            <a:off x="1943082" y="2714620"/>
            <a:ext cx="57150" cy="76200"/>
          </a:xfrm>
          <a:prstGeom prst="ellipse">
            <a:avLst/>
          </a:prstGeom>
          <a:noFill/>
          <a:ln w="9525">
            <a:solidFill>
              <a:schemeClr val="tx1"/>
            </a:solidFill>
            <a:round/>
            <a:headEnd/>
            <a:tailEnd/>
          </a:ln>
          <a:effectLst/>
        </p:spPr>
        <p:txBody>
          <a:bodyPr wrap="none" anchor="ctr"/>
          <a:lstStyle/>
          <a:p>
            <a:endParaRPr lang="fr-FR"/>
          </a:p>
        </p:txBody>
      </p:sp>
      <p:sp>
        <p:nvSpPr>
          <p:cNvPr id="85" name="Rectangle 27"/>
          <p:cNvSpPr>
            <a:spLocks noChangeArrowheads="1"/>
          </p:cNvSpPr>
          <p:nvPr/>
        </p:nvSpPr>
        <p:spPr bwMode="auto">
          <a:xfrm>
            <a:off x="4055078" y="2514600"/>
            <a:ext cx="742950" cy="914400"/>
          </a:xfrm>
          <a:prstGeom prst="rect">
            <a:avLst/>
          </a:prstGeom>
          <a:noFill/>
          <a:ln w="9525">
            <a:solidFill>
              <a:schemeClr val="tx1"/>
            </a:solidFill>
            <a:prstDash val="dash"/>
            <a:miter lim="800000"/>
            <a:headEnd/>
            <a:tailEnd/>
          </a:ln>
          <a:effectLst/>
        </p:spPr>
        <p:txBody>
          <a:bodyPr wrap="none" anchor="ctr"/>
          <a:lstStyle/>
          <a:p>
            <a:endParaRPr lang="fr-FR"/>
          </a:p>
        </p:txBody>
      </p:sp>
      <p:sp>
        <p:nvSpPr>
          <p:cNvPr id="86" name="Line 28"/>
          <p:cNvSpPr>
            <a:spLocks noChangeShapeType="1"/>
          </p:cNvSpPr>
          <p:nvPr/>
        </p:nvSpPr>
        <p:spPr bwMode="auto">
          <a:xfrm>
            <a:off x="4340828" y="2828915"/>
            <a:ext cx="0" cy="228600"/>
          </a:xfrm>
          <a:prstGeom prst="line">
            <a:avLst/>
          </a:prstGeom>
          <a:noFill/>
          <a:ln w="38100" cmpd="dbl">
            <a:solidFill>
              <a:srgbClr val="4EFB25"/>
            </a:solidFill>
            <a:round/>
            <a:headEnd/>
            <a:tailEnd/>
          </a:ln>
          <a:effectLst/>
        </p:spPr>
        <p:txBody>
          <a:bodyPr wrap="none" anchor="ctr"/>
          <a:lstStyle/>
          <a:p>
            <a:endParaRPr lang="fr-FR"/>
          </a:p>
        </p:txBody>
      </p:sp>
      <p:sp>
        <p:nvSpPr>
          <p:cNvPr id="87" name="Line 29"/>
          <p:cNvSpPr>
            <a:spLocks noChangeShapeType="1"/>
          </p:cNvSpPr>
          <p:nvPr/>
        </p:nvSpPr>
        <p:spPr bwMode="auto">
          <a:xfrm>
            <a:off x="4329585" y="3057515"/>
            <a:ext cx="228600" cy="0"/>
          </a:xfrm>
          <a:prstGeom prst="line">
            <a:avLst/>
          </a:prstGeom>
          <a:noFill/>
          <a:ln w="28575">
            <a:solidFill>
              <a:srgbClr val="4EFB25"/>
            </a:solidFill>
            <a:round/>
            <a:headEnd/>
            <a:tailEnd/>
          </a:ln>
          <a:effectLst/>
        </p:spPr>
        <p:txBody>
          <a:bodyPr wrap="none" anchor="ctr"/>
          <a:lstStyle/>
          <a:p>
            <a:endParaRPr lang="fr-FR"/>
          </a:p>
        </p:txBody>
      </p:sp>
      <p:sp>
        <p:nvSpPr>
          <p:cNvPr id="89" name="Oval 31"/>
          <p:cNvSpPr>
            <a:spLocks noChangeArrowheads="1"/>
          </p:cNvSpPr>
          <p:nvPr/>
        </p:nvSpPr>
        <p:spPr bwMode="auto">
          <a:xfrm>
            <a:off x="4397978" y="3057515"/>
            <a:ext cx="114300" cy="152400"/>
          </a:xfrm>
          <a:prstGeom prst="ellipse">
            <a:avLst/>
          </a:prstGeom>
          <a:noFill/>
          <a:ln w="9525">
            <a:solidFill>
              <a:schemeClr val="tx1"/>
            </a:solidFill>
            <a:round/>
            <a:headEnd/>
            <a:tailEnd/>
          </a:ln>
          <a:effectLst/>
        </p:spPr>
        <p:txBody>
          <a:bodyPr wrap="none" anchor="ctr"/>
          <a:lstStyle/>
          <a:p>
            <a:endParaRPr lang="fr-FR"/>
          </a:p>
        </p:txBody>
      </p:sp>
      <p:sp>
        <p:nvSpPr>
          <p:cNvPr id="90" name="Oval 32"/>
          <p:cNvSpPr>
            <a:spLocks noChangeArrowheads="1"/>
          </p:cNvSpPr>
          <p:nvPr/>
        </p:nvSpPr>
        <p:spPr bwMode="auto">
          <a:xfrm>
            <a:off x="4397978" y="3133715"/>
            <a:ext cx="114300" cy="152400"/>
          </a:xfrm>
          <a:prstGeom prst="ellipse">
            <a:avLst/>
          </a:prstGeom>
          <a:noFill/>
          <a:ln w="9525">
            <a:solidFill>
              <a:schemeClr val="tx1"/>
            </a:solidFill>
            <a:round/>
            <a:headEnd/>
            <a:tailEnd/>
          </a:ln>
          <a:effectLst/>
        </p:spPr>
        <p:txBody>
          <a:bodyPr wrap="none" anchor="ctr"/>
          <a:lstStyle/>
          <a:p>
            <a:endParaRPr lang="fr-FR"/>
          </a:p>
        </p:txBody>
      </p:sp>
      <p:sp>
        <p:nvSpPr>
          <p:cNvPr id="91" name="Oval 33"/>
          <p:cNvSpPr>
            <a:spLocks noChangeArrowheads="1"/>
          </p:cNvSpPr>
          <p:nvPr/>
        </p:nvSpPr>
        <p:spPr bwMode="auto">
          <a:xfrm>
            <a:off x="4112228" y="2676515"/>
            <a:ext cx="57150" cy="76200"/>
          </a:xfrm>
          <a:prstGeom prst="ellipse">
            <a:avLst/>
          </a:prstGeom>
          <a:noFill/>
          <a:ln w="9525">
            <a:solidFill>
              <a:schemeClr val="tx1"/>
            </a:solidFill>
            <a:round/>
            <a:headEnd/>
            <a:tailEnd/>
          </a:ln>
          <a:effectLst/>
        </p:spPr>
        <p:txBody>
          <a:bodyPr wrap="none" anchor="ctr"/>
          <a:lstStyle/>
          <a:p>
            <a:endParaRPr lang="fr-FR"/>
          </a:p>
        </p:txBody>
      </p:sp>
      <p:sp>
        <p:nvSpPr>
          <p:cNvPr id="92" name="Oval 34"/>
          <p:cNvSpPr>
            <a:spLocks noChangeArrowheads="1"/>
          </p:cNvSpPr>
          <p:nvPr/>
        </p:nvSpPr>
        <p:spPr bwMode="auto">
          <a:xfrm>
            <a:off x="4626578" y="2676515"/>
            <a:ext cx="57150" cy="76200"/>
          </a:xfrm>
          <a:prstGeom prst="ellipse">
            <a:avLst/>
          </a:prstGeom>
          <a:noFill/>
          <a:ln w="9525">
            <a:solidFill>
              <a:schemeClr val="tx1"/>
            </a:solidFill>
            <a:round/>
            <a:headEnd/>
            <a:tailEnd/>
          </a:ln>
          <a:effectLst/>
        </p:spPr>
        <p:txBody>
          <a:bodyPr wrap="none" anchor="ctr"/>
          <a:lstStyle/>
          <a:p>
            <a:endParaRPr lang="fr-FR"/>
          </a:p>
        </p:txBody>
      </p:sp>
      <p:sp>
        <p:nvSpPr>
          <p:cNvPr id="93" name="Text Box 35"/>
          <p:cNvSpPr txBox="1">
            <a:spLocks noChangeArrowheads="1"/>
          </p:cNvSpPr>
          <p:nvPr/>
        </p:nvSpPr>
        <p:spPr bwMode="auto">
          <a:xfrm>
            <a:off x="4055078" y="2254085"/>
            <a:ext cx="914400" cy="246221"/>
          </a:xfrm>
          <a:prstGeom prst="rect">
            <a:avLst/>
          </a:prstGeom>
          <a:noFill/>
          <a:ln w="9525">
            <a:noFill/>
            <a:miter lim="800000"/>
            <a:headEnd/>
            <a:tailEnd/>
          </a:ln>
          <a:effectLst/>
        </p:spPr>
        <p:txBody>
          <a:bodyPr>
            <a:spAutoFit/>
          </a:bodyPr>
          <a:lstStyle/>
          <a:p>
            <a:pPr>
              <a:spcBef>
                <a:spcPct val="50000"/>
              </a:spcBef>
            </a:pPr>
            <a:r>
              <a:rPr lang="en-US" sz="1000" b="1" dirty="0" smtClean="0">
                <a:latin typeface="Arial" charset="0"/>
              </a:rPr>
              <a:t>HTA/BT</a:t>
            </a:r>
            <a:endParaRPr lang="en-US" sz="1000" b="1" dirty="0">
              <a:latin typeface="Arial" charset="0"/>
            </a:endParaRPr>
          </a:p>
        </p:txBody>
      </p:sp>
      <p:sp>
        <p:nvSpPr>
          <p:cNvPr id="94" name="Line 70"/>
          <p:cNvSpPr>
            <a:spLocks noChangeShapeType="1"/>
          </p:cNvSpPr>
          <p:nvPr/>
        </p:nvSpPr>
        <p:spPr bwMode="auto">
          <a:xfrm>
            <a:off x="3786182" y="2848901"/>
            <a:ext cx="400050" cy="0"/>
          </a:xfrm>
          <a:prstGeom prst="line">
            <a:avLst/>
          </a:prstGeom>
          <a:noFill/>
          <a:ln w="28575">
            <a:solidFill>
              <a:srgbClr val="4EFB25"/>
            </a:solidFill>
            <a:round/>
            <a:headEnd/>
            <a:tailEnd/>
          </a:ln>
          <a:effectLst/>
        </p:spPr>
        <p:txBody>
          <a:bodyPr wrap="none" anchor="ctr"/>
          <a:lstStyle/>
          <a:p>
            <a:endParaRPr lang="fr-FR"/>
          </a:p>
        </p:txBody>
      </p:sp>
      <p:sp>
        <p:nvSpPr>
          <p:cNvPr id="95" name="Line 70"/>
          <p:cNvSpPr>
            <a:spLocks noChangeShapeType="1"/>
          </p:cNvSpPr>
          <p:nvPr/>
        </p:nvSpPr>
        <p:spPr bwMode="auto">
          <a:xfrm>
            <a:off x="3932336" y="2848901"/>
            <a:ext cx="400050" cy="0"/>
          </a:xfrm>
          <a:prstGeom prst="line">
            <a:avLst/>
          </a:prstGeom>
          <a:noFill/>
          <a:ln w="28575">
            <a:solidFill>
              <a:srgbClr val="4EFB25"/>
            </a:solidFill>
            <a:round/>
            <a:headEnd/>
            <a:tailEnd/>
          </a:ln>
          <a:effectLst/>
        </p:spPr>
        <p:txBody>
          <a:bodyPr wrap="none" anchor="ctr"/>
          <a:lstStyle/>
          <a:p>
            <a:endParaRPr lang="fr-FR"/>
          </a:p>
        </p:txBody>
      </p:sp>
      <p:sp>
        <p:nvSpPr>
          <p:cNvPr id="96" name="Ellipse 95"/>
          <p:cNvSpPr/>
          <p:nvPr/>
        </p:nvSpPr>
        <p:spPr>
          <a:xfrm>
            <a:off x="1902194"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97" name="Corde 96"/>
          <p:cNvSpPr/>
          <p:nvPr/>
        </p:nvSpPr>
        <p:spPr>
          <a:xfrm rot="10489255">
            <a:off x="1802269"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98" name="Ellipse 97"/>
          <p:cNvSpPr/>
          <p:nvPr/>
        </p:nvSpPr>
        <p:spPr>
          <a:xfrm>
            <a:off x="3173167"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99" name="Corde 98"/>
          <p:cNvSpPr/>
          <p:nvPr/>
        </p:nvSpPr>
        <p:spPr>
          <a:xfrm rot="10489255">
            <a:off x="3073242"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0" name="Ellipse 99"/>
          <p:cNvSpPr/>
          <p:nvPr/>
        </p:nvSpPr>
        <p:spPr>
          <a:xfrm>
            <a:off x="4188210"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01" name="Corde 100"/>
          <p:cNvSpPr/>
          <p:nvPr/>
        </p:nvSpPr>
        <p:spPr>
          <a:xfrm rot="10489255">
            <a:off x="4088285"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2" name="Rectangle 101"/>
          <p:cNvSpPr/>
          <p:nvPr/>
        </p:nvSpPr>
        <p:spPr>
          <a:xfrm>
            <a:off x="71406" y="2357430"/>
            <a:ext cx="928694" cy="78581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Ellipse 102"/>
          <p:cNvSpPr/>
          <p:nvPr/>
        </p:nvSpPr>
        <p:spPr>
          <a:xfrm>
            <a:off x="285720" y="2571744"/>
            <a:ext cx="285752" cy="3571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Ellipse 103"/>
          <p:cNvSpPr/>
          <p:nvPr/>
        </p:nvSpPr>
        <p:spPr>
          <a:xfrm>
            <a:off x="500034" y="2571744"/>
            <a:ext cx="285752" cy="3571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5" name="Connecteur droit 104"/>
          <p:cNvCxnSpPr/>
          <p:nvPr/>
        </p:nvCxnSpPr>
        <p:spPr>
          <a:xfrm>
            <a:off x="785786" y="2786058"/>
            <a:ext cx="180000"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ZoneTexte 105"/>
          <p:cNvSpPr txBox="1"/>
          <p:nvPr/>
        </p:nvSpPr>
        <p:spPr>
          <a:xfrm>
            <a:off x="142844" y="2714620"/>
            <a:ext cx="785818" cy="461665"/>
          </a:xfrm>
          <a:prstGeom prst="rect">
            <a:avLst/>
          </a:prstGeom>
          <a:noFill/>
          <a:ln>
            <a:noFill/>
          </a:ln>
        </p:spPr>
        <p:txBody>
          <a:bodyPr wrap="square" rtlCol="0">
            <a:spAutoFit/>
          </a:bodyPr>
          <a:lstStyle/>
          <a:p>
            <a:endParaRPr lang="fr-FR" sz="1200" b="1" dirty="0" smtClean="0"/>
          </a:p>
          <a:p>
            <a:r>
              <a:rPr lang="fr-FR" sz="1200" b="1" dirty="0" smtClean="0"/>
              <a:t>HTB/HTA</a:t>
            </a:r>
            <a:endParaRPr lang="fr-FR" sz="1200" b="1" dirty="0"/>
          </a:p>
        </p:txBody>
      </p:sp>
      <p:sp>
        <p:nvSpPr>
          <p:cNvPr id="107" name="Ellipse 106"/>
          <p:cNvSpPr/>
          <p:nvPr/>
        </p:nvSpPr>
        <p:spPr>
          <a:xfrm>
            <a:off x="5331218" y="1714488"/>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08" name="Corde 107"/>
          <p:cNvSpPr/>
          <p:nvPr/>
        </p:nvSpPr>
        <p:spPr>
          <a:xfrm rot="10489255">
            <a:off x="5231293" y="1868766"/>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09" name="Ellipse 108"/>
          <p:cNvSpPr/>
          <p:nvPr/>
        </p:nvSpPr>
        <p:spPr>
          <a:xfrm>
            <a:off x="6474226" y="1726659"/>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0" name="Corde 109"/>
          <p:cNvSpPr/>
          <p:nvPr/>
        </p:nvSpPr>
        <p:spPr>
          <a:xfrm rot="10489255">
            <a:off x="6374301" y="1880937"/>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1" name="Explosion 2 110"/>
          <p:cNvSpPr/>
          <p:nvPr/>
        </p:nvSpPr>
        <p:spPr>
          <a:xfrm>
            <a:off x="4857752" y="2643182"/>
            <a:ext cx="285752" cy="428628"/>
          </a:xfrm>
          <a:prstGeom prst="irregularSeal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Ellipse 111"/>
          <p:cNvSpPr/>
          <p:nvPr/>
        </p:nvSpPr>
        <p:spPr>
          <a:xfrm>
            <a:off x="330558" y="1714488"/>
            <a:ext cx="275586" cy="202143"/>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3" name="Corde 112"/>
          <p:cNvSpPr/>
          <p:nvPr/>
        </p:nvSpPr>
        <p:spPr>
          <a:xfrm rot="10489255">
            <a:off x="230633" y="1868766"/>
            <a:ext cx="482275" cy="384071"/>
          </a:xfrm>
          <a:prstGeom prst="chord">
            <a:avLst>
              <a:gd name="adj1" fmla="val 18847017"/>
              <a:gd name="adj2" fmla="val 13964517"/>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5" name="Ellipse 114"/>
          <p:cNvSpPr/>
          <p:nvPr/>
        </p:nvSpPr>
        <p:spPr>
          <a:xfrm>
            <a:off x="7831548" y="1714488"/>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16" name="Corde 115"/>
          <p:cNvSpPr/>
          <p:nvPr/>
        </p:nvSpPr>
        <p:spPr>
          <a:xfrm rot="10489255">
            <a:off x="7731623" y="1868766"/>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28" name="ZoneTexte 127"/>
          <p:cNvSpPr txBox="1"/>
          <p:nvPr/>
        </p:nvSpPr>
        <p:spPr>
          <a:xfrm>
            <a:off x="1857356" y="1857364"/>
            <a:ext cx="357190" cy="369332"/>
          </a:xfrm>
          <a:prstGeom prst="rect">
            <a:avLst/>
          </a:prstGeom>
          <a:noFill/>
        </p:spPr>
        <p:txBody>
          <a:bodyPr wrap="square" rtlCol="0">
            <a:spAutoFit/>
          </a:bodyPr>
          <a:lstStyle/>
          <a:p>
            <a:r>
              <a:rPr lang="fr-FR" b="1" dirty="0" smtClean="0"/>
              <a:t>1</a:t>
            </a:r>
            <a:endParaRPr lang="fr-FR" b="1" dirty="0"/>
          </a:p>
        </p:txBody>
      </p:sp>
      <p:sp>
        <p:nvSpPr>
          <p:cNvPr id="129" name="ZoneTexte 128"/>
          <p:cNvSpPr txBox="1"/>
          <p:nvPr/>
        </p:nvSpPr>
        <p:spPr>
          <a:xfrm>
            <a:off x="3143240" y="1857364"/>
            <a:ext cx="357190" cy="369332"/>
          </a:xfrm>
          <a:prstGeom prst="rect">
            <a:avLst/>
          </a:prstGeom>
          <a:noFill/>
        </p:spPr>
        <p:txBody>
          <a:bodyPr wrap="square" rtlCol="0">
            <a:spAutoFit/>
          </a:bodyPr>
          <a:lstStyle/>
          <a:p>
            <a:r>
              <a:rPr lang="fr-FR" b="1" dirty="0" smtClean="0"/>
              <a:t>2</a:t>
            </a:r>
            <a:endParaRPr lang="fr-FR" b="1" dirty="0"/>
          </a:p>
        </p:txBody>
      </p:sp>
      <p:sp>
        <p:nvSpPr>
          <p:cNvPr id="130" name="ZoneTexte 129"/>
          <p:cNvSpPr txBox="1"/>
          <p:nvPr/>
        </p:nvSpPr>
        <p:spPr>
          <a:xfrm>
            <a:off x="4143372" y="1857364"/>
            <a:ext cx="357190" cy="369332"/>
          </a:xfrm>
          <a:prstGeom prst="rect">
            <a:avLst/>
          </a:prstGeom>
          <a:noFill/>
        </p:spPr>
        <p:txBody>
          <a:bodyPr wrap="square" rtlCol="0">
            <a:spAutoFit/>
          </a:bodyPr>
          <a:lstStyle/>
          <a:p>
            <a:r>
              <a:rPr lang="fr-FR" b="1" dirty="0" smtClean="0"/>
              <a:t>3</a:t>
            </a:r>
            <a:endParaRPr lang="fr-FR" b="1" dirty="0"/>
          </a:p>
        </p:txBody>
      </p:sp>
      <p:sp>
        <p:nvSpPr>
          <p:cNvPr id="131" name="ZoneTexte 130"/>
          <p:cNvSpPr txBox="1"/>
          <p:nvPr/>
        </p:nvSpPr>
        <p:spPr>
          <a:xfrm>
            <a:off x="5286380" y="1857364"/>
            <a:ext cx="357190" cy="369332"/>
          </a:xfrm>
          <a:prstGeom prst="rect">
            <a:avLst/>
          </a:prstGeom>
          <a:noFill/>
        </p:spPr>
        <p:txBody>
          <a:bodyPr wrap="square" rtlCol="0">
            <a:spAutoFit/>
          </a:bodyPr>
          <a:lstStyle/>
          <a:p>
            <a:r>
              <a:rPr lang="fr-FR" b="1" dirty="0" smtClean="0"/>
              <a:t>4</a:t>
            </a:r>
            <a:endParaRPr lang="fr-FR" b="1" dirty="0"/>
          </a:p>
        </p:txBody>
      </p:sp>
      <p:sp>
        <p:nvSpPr>
          <p:cNvPr id="132" name="ZoneTexte 131"/>
          <p:cNvSpPr txBox="1"/>
          <p:nvPr/>
        </p:nvSpPr>
        <p:spPr>
          <a:xfrm>
            <a:off x="6429388" y="1857364"/>
            <a:ext cx="357190" cy="369332"/>
          </a:xfrm>
          <a:prstGeom prst="rect">
            <a:avLst/>
          </a:prstGeom>
          <a:noFill/>
        </p:spPr>
        <p:txBody>
          <a:bodyPr wrap="square" rtlCol="0">
            <a:spAutoFit/>
          </a:bodyPr>
          <a:lstStyle/>
          <a:p>
            <a:r>
              <a:rPr lang="fr-FR" b="1" dirty="0" smtClean="0"/>
              <a:t>5</a:t>
            </a:r>
            <a:endParaRPr lang="fr-FR" b="1" dirty="0"/>
          </a:p>
        </p:txBody>
      </p:sp>
      <p:sp>
        <p:nvSpPr>
          <p:cNvPr id="133" name="ZoneTexte 132"/>
          <p:cNvSpPr txBox="1"/>
          <p:nvPr/>
        </p:nvSpPr>
        <p:spPr>
          <a:xfrm>
            <a:off x="7786710" y="1857364"/>
            <a:ext cx="357190" cy="369332"/>
          </a:xfrm>
          <a:prstGeom prst="rect">
            <a:avLst/>
          </a:prstGeom>
          <a:noFill/>
        </p:spPr>
        <p:txBody>
          <a:bodyPr wrap="square" rtlCol="0">
            <a:spAutoFit/>
          </a:bodyPr>
          <a:lstStyle/>
          <a:p>
            <a:r>
              <a:rPr lang="fr-FR" b="1" dirty="0" smtClean="0"/>
              <a:t>6</a:t>
            </a:r>
            <a:endParaRPr lang="fr-FR" b="1" dirty="0"/>
          </a:p>
        </p:txBody>
      </p:sp>
      <p:graphicFrame>
        <p:nvGraphicFramePr>
          <p:cNvPr id="138243" name="Object 2"/>
          <p:cNvGraphicFramePr>
            <a:graphicFrameLocks noChangeAspect="1"/>
          </p:cNvGraphicFramePr>
          <p:nvPr/>
        </p:nvGraphicFramePr>
        <p:xfrm>
          <a:off x="4143375" y="5059363"/>
          <a:ext cx="1357313" cy="1447800"/>
        </p:xfrm>
        <a:graphic>
          <a:graphicData uri="http://schemas.openxmlformats.org/presentationml/2006/ole">
            <p:oleObj spid="_x0000_s234498" name="Image" r:id="rId4" imgW="1168254" imgH="1777778" progId="">
              <p:embed/>
            </p:oleObj>
          </a:graphicData>
        </a:graphic>
      </p:graphicFrame>
      <p:sp>
        <p:nvSpPr>
          <p:cNvPr id="114" name="Line 21"/>
          <p:cNvSpPr>
            <a:spLocks noChangeShapeType="1"/>
          </p:cNvSpPr>
          <p:nvPr/>
        </p:nvSpPr>
        <p:spPr bwMode="auto">
          <a:xfrm>
            <a:off x="1357290" y="2714620"/>
            <a:ext cx="0" cy="108000"/>
          </a:xfrm>
          <a:prstGeom prst="line">
            <a:avLst/>
          </a:prstGeom>
          <a:noFill/>
          <a:ln w="38100" cmpd="dbl">
            <a:solidFill>
              <a:srgbClr val="4EFB25"/>
            </a:solidFill>
            <a:round/>
            <a:headEnd/>
            <a:tailEnd/>
          </a:ln>
          <a:effectLst/>
        </p:spPr>
        <p:txBody>
          <a:bodyPr wrap="none" anchor="ctr"/>
          <a:lstStyle/>
          <a:p>
            <a:endParaRPr lang="fr-FR"/>
          </a:p>
        </p:txBody>
      </p:sp>
      <p:sp>
        <p:nvSpPr>
          <p:cNvPr id="117" name="Line 30"/>
          <p:cNvSpPr>
            <a:spLocks noChangeShapeType="1"/>
          </p:cNvSpPr>
          <p:nvPr/>
        </p:nvSpPr>
        <p:spPr bwMode="auto">
          <a:xfrm>
            <a:off x="7929586" y="2786058"/>
            <a:ext cx="0" cy="228600"/>
          </a:xfrm>
          <a:prstGeom prst="line">
            <a:avLst/>
          </a:prstGeom>
          <a:noFill/>
          <a:ln w="38100" cmpd="dbl">
            <a:solidFill>
              <a:srgbClr val="4EFB25"/>
            </a:solidFill>
            <a:round/>
            <a:headEnd/>
            <a:tailEnd/>
          </a:ln>
          <a:effectLst/>
        </p:spPr>
        <p:txBody>
          <a:bodyPr wrap="none" anchor="ctr"/>
          <a:lstStyle/>
          <a:p>
            <a:endParaRPr lang="fr-FR"/>
          </a:p>
        </p:txBody>
      </p:sp>
      <p:pic>
        <p:nvPicPr>
          <p:cNvPr id="120"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4572000" y="64291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21" name="Picture 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22" name="TextBox 7"/>
          <p:cNvSpPr txBox="1"/>
          <p:nvPr/>
        </p:nvSpPr>
        <p:spPr>
          <a:xfrm flipH="1">
            <a:off x="5072066" y="71435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23"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24"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25" name="Picture 2"/>
          <p:cNvPicPr>
            <a:picLocks noChangeAspect="1" noChangeArrowheads="1"/>
          </p:cNvPicPr>
          <p:nvPr/>
        </p:nvPicPr>
        <p:blipFill>
          <a:blip r:embed="rId7"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6"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27"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37"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38"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39"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41"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42" name="Connecteur droit 141"/>
          <p:cNvCxnSpPr/>
          <p:nvPr/>
        </p:nvCxnSpPr>
        <p:spPr>
          <a:xfrm>
            <a:off x="6072198" y="928670"/>
            <a:ext cx="302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3" name="Connecteur droit 142"/>
          <p:cNvCxnSpPr/>
          <p:nvPr/>
        </p:nvCxnSpPr>
        <p:spPr>
          <a:xfrm>
            <a:off x="0" y="998520"/>
            <a:ext cx="424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6" name="Espace réservé de la date 135"/>
          <p:cNvSpPr>
            <a:spLocks noGrp="1"/>
          </p:cNvSpPr>
          <p:nvPr>
            <p:ph type="dt" sz="half" idx="10"/>
          </p:nvPr>
        </p:nvSpPr>
        <p:spPr/>
        <p:txBody>
          <a:bodyPr/>
          <a:lstStyle/>
          <a:p>
            <a:fld id="{846D23D3-4FAA-4119-A283-E129E7BDD846}" type="datetime1">
              <a:rPr lang="fr-FR" smtClean="0"/>
              <a:pPr/>
              <a:t>19/06/2016</a:t>
            </a:fld>
            <a:endParaRPr lang="fr-BE"/>
          </a:p>
        </p:txBody>
      </p:sp>
      <p:sp>
        <p:nvSpPr>
          <p:cNvPr id="140" name="Espace réservé du numéro de diapositive 139"/>
          <p:cNvSpPr>
            <a:spLocks noGrp="1"/>
          </p:cNvSpPr>
          <p:nvPr>
            <p:ph type="sldNum" sz="quarter" idx="12"/>
          </p:nvPr>
        </p:nvSpPr>
        <p:spPr/>
        <p:txBody>
          <a:bodyPr/>
          <a:lstStyle/>
          <a:p>
            <a:fld id="{CF4668DC-857F-487D-BFFA-8C0CA5037977}" type="slidenum">
              <a:rPr lang="fr-BE" smtClean="0"/>
              <a:pPr/>
              <a:t>34</a:t>
            </a:fld>
            <a:endParaRPr lang="fr-BE"/>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p:cTn id="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Grindi Nizar\Desktop\Performance_2.gif"/>
          <p:cNvPicPr>
            <a:picLocks noGrp="1" noChangeAspect="1" noChangeArrowheads="1"/>
          </p:cNvPicPr>
          <p:nvPr>
            <p:ph idx="1"/>
          </p:nvPr>
        </p:nvPicPr>
        <p:blipFill>
          <a:blip r:embed="rId3">
            <a:extLst>
              <a:ext uri="{BEBA8EAE-BF5A-486C-A8C5-ECC9F3942E4B}">
                <a14:imgProps xmlns="" xmlns:a14="http://schemas.microsoft.com/office/drawing/2010/main">
                  <a14:imgLayer r:embed="">
                    <a14:imgEffect>
                      <a14:backgroundRemoval t="0" b="100000" l="0" r="100000"/>
                    </a14:imgEffect>
                  </a14:imgLayer>
                </a14:imgProps>
              </a:ext>
              <a:ext uri="{28A0092B-C50C-407E-A947-70E740481C1C}">
                <a14:useLocalDpi xmlns="" xmlns:a14="http://schemas.microsoft.com/office/drawing/2010/main" val="0"/>
              </a:ext>
            </a:extLst>
          </a:blip>
          <a:srcRect/>
          <a:stretch>
            <a:fillRect/>
          </a:stretch>
        </p:blipFill>
        <p:spPr bwMode="auto">
          <a:xfrm>
            <a:off x="214282" y="4714884"/>
            <a:ext cx="1714488" cy="1714488"/>
          </a:xfrm>
          <a:prstGeom prst="rect">
            <a:avLst/>
          </a:prstGeom>
          <a:noFill/>
          <a:extLst>
            <a:ext uri="{909E8E84-426E-40DD-AFC4-6F175D3DCCD1}">
              <a14:hiddenFill xmlns="" xmlns:a14="http://schemas.microsoft.com/office/drawing/2010/main">
                <a:solidFill>
                  <a:srgbClr val="FFFFFF"/>
                </a:solidFill>
              </a14:hiddenFill>
            </a:ext>
          </a:extLst>
        </p:spPr>
      </p:pic>
      <p:sp>
        <p:nvSpPr>
          <p:cNvPr id="5" name="ZoneTexte 4"/>
          <p:cNvSpPr txBox="1"/>
          <p:nvPr/>
        </p:nvSpPr>
        <p:spPr>
          <a:xfrm>
            <a:off x="1285852" y="2428868"/>
            <a:ext cx="6929486" cy="1569660"/>
          </a:xfrm>
          <a:prstGeom prst="rect">
            <a:avLst/>
          </a:prstGeom>
          <a:noFill/>
        </p:spPr>
        <p:txBody>
          <a:bodyPr wrap="square" rtlCol="0">
            <a:spAutoFit/>
          </a:bodyPr>
          <a:lstStyle/>
          <a:p>
            <a:pPr>
              <a:buFont typeface="Wingdings" pitchFamily="2" charset="2"/>
              <a:buChar char="ü"/>
            </a:pPr>
            <a:r>
              <a:rPr lang="fr-FR" sz="2400" spc="-150" dirty="0" smtClean="0">
                <a:solidFill>
                  <a:srgbClr val="000000"/>
                </a:solidFill>
                <a:latin typeface="Segoe Light" pitchFamily="34" charset="0"/>
              </a:rPr>
              <a:t>Localisation et isolement de </a:t>
            </a:r>
            <a:r>
              <a:rPr lang="fr-FR" sz="2400" spc="-150" smtClean="0">
                <a:solidFill>
                  <a:srgbClr val="000000"/>
                </a:solidFill>
                <a:latin typeface="Segoe Light" pitchFamily="34" charset="0"/>
              </a:rPr>
              <a:t>défaut </a:t>
            </a:r>
            <a:r>
              <a:rPr lang="fr-FR" sz="2400" spc="-150" smtClean="0">
                <a:solidFill>
                  <a:srgbClr val="000000"/>
                </a:solidFill>
                <a:latin typeface="Segoe Light" pitchFamily="34" charset="0"/>
              </a:rPr>
              <a:t>est instantané</a:t>
            </a:r>
            <a:endParaRPr lang="fr-FR" sz="2400" spc="-150" dirty="0" smtClean="0">
              <a:solidFill>
                <a:srgbClr val="000000"/>
              </a:solidFill>
              <a:latin typeface="Segoe Light" pitchFamily="34" charset="0"/>
            </a:endParaRPr>
          </a:p>
          <a:p>
            <a:pPr>
              <a:buFont typeface="Wingdings" pitchFamily="2" charset="2"/>
              <a:buChar char="ü"/>
            </a:pPr>
            <a:endParaRPr lang="fr-FR" sz="2400" spc="-150" dirty="0" smtClean="0">
              <a:solidFill>
                <a:srgbClr val="000000"/>
              </a:solidFill>
              <a:latin typeface="Segoe Light" pitchFamily="34" charset="0"/>
            </a:endParaRPr>
          </a:p>
          <a:p>
            <a:pPr>
              <a:buFont typeface="Wingdings" pitchFamily="2" charset="2"/>
              <a:buChar char="ü"/>
            </a:pPr>
            <a:r>
              <a:rPr lang="fr-FR" sz="2400" spc="-150" dirty="0" smtClean="0">
                <a:solidFill>
                  <a:srgbClr val="000000"/>
                </a:solidFill>
                <a:latin typeface="Segoe Light" pitchFamily="34" charset="0"/>
              </a:rPr>
              <a:t>la rétablissement est autonome(l’ouverture et fermeture des  interrupteurs sont automatique)</a:t>
            </a:r>
          </a:p>
        </p:txBody>
      </p:sp>
      <p:sp>
        <p:nvSpPr>
          <p:cNvPr id="6" name="ZoneTexte 5"/>
          <p:cNvSpPr txBox="1"/>
          <p:nvPr/>
        </p:nvSpPr>
        <p:spPr>
          <a:xfrm>
            <a:off x="857224" y="1428736"/>
            <a:ext cx="2643206" cy="707886"/>
          </a:xfrm>
          <a:prstGeom prst="rect">
            <a:avLst/>
          </a:prstGeom>
          <a:noFill/>
        </p:spPr>
        <p:txBody>
          <a:bodyPr wrap="square" rtlCol="0">
            <a:spAutoFit/>
          </a:bodyPr>
          <a:lstStyle/>
          <a:p>
            <a:r>
              <a:rPr lang="fr-FR" sz="4000" b="1" dirty="0" smtClean="0">
                <a:solidFill>
                  <a:schemeClr val="tx2">
                    <a:lumMod val="50000"/>
                  </a:schemeClr>
                </a:solidFill>
              </a:rPr>
              <a:t>Résultat </a:t>
            </a:r>
          </a:p>
        </p:txBody>
      </p:sp>
      <p:pic>
        <p:nvPicPr>
          <p:cNvPr id="7"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72000" y="64291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8"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9" name="TextBox 7"/>
          <p:cNvSpPr txBox="1"/>
          <p:nvPr/>
        </p:nvSpPr>
        <p:spPr>
          <a:xfrm flipH="1">
            <a:off x="5072066" y="71435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0"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1"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2" name="Picture 2"/>
          <p:cNvPicPr>
            <a:picLocks noChangeAspect="1" noChangeArrowheads="1"/>
          </p:cNvPicPr>
          <p:nvPr/>
        </p:nvPicPr>
        <p:blipFill>
          <a:blip r:embed="rId6"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4"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5"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6"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7"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8"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9" name="Connecteur droit 18"/>
          <p:cNvCxnSpPr/>
          <p:nvPr/>
        </p:nvCxnSpPr>
        <p:spPr>
          <a:xfrm>
            <a:off x="6072198" y="928670"/>
            <a:ext cx="302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a:off x="0" y="998520"/>
            <a:ext cx="424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Espace réservé de la date 23"/>
          <p:cNvSpPr>
            <a:spLocks noGrp="1"/>
          </p:cNvSpPr>
          <p:nvPr>
            <p:ph type="dt" sz="half" idx="10"/>
          </p:nvPr>
        </p:nvSpPr>
        <p:spPr/>
        <p:txBody>
          <a:bodyPr/>
          <a:lstStyle/>
          <a:p>
            <a:fld id="{87F9700E-4C18-463A-BC87-A6920C97B590}" type="datetime1">
              <a:rPr lang="fr-FR" smtClean="0"/>
              <a:pPr/>
              <a:t>19/06/2016</a:t>
            </a:fld>
            <a:endParaRPr lang="fr-BE"/>
          </a:p>
        </p:txBody>
      </p:sp>
      <p:sp>
        <p:nvSpPr>
          <p:cNvPr id="25" name="Espace réservé du numéro de diapositive 24"/>
          <p:cNvSpPr>
            <a:spLocks noGrp="1"/>
          </p:cNvSpPr>
          <p:nvPr>
            <p:ph type="sldNum" sz="quarter" idx="12"/>
          </p:nvPr>
        </p:nvSpPr>
        <p:spPr/>
        <p:txBody>
          <a:bodyPr/>
          <a:lstStyle/>
          <a:p>
            <a:fld id="{CF4668DC-857F-487D-BFFA-8C0CA5037977}" type="slidenum">
              <a:rPr lang="fr-BE" smtClean="0"/>
              <a:pPr/>
              <a:t>35</a:t>
            </a:fld>
            <a:endParaRPr lang="fr-BE"/>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214554"/>
            <a:ext cx="5000628" cy="500067"/>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100000"/>
              </a:lnSpc>
              <a:spcBef>
                <a:spcPct val="0"/>
              </a:spcBef>
              <a:spcAft>
                <a:spcPts val="0"/>
              </a:spcAft>
              <a:buClrTx/>
              <a:buSzTx/>
              <a:buFont typeface="Wingdings" pitchFamily="2" charset="2"/>
              <a:buChar char="v"/>
              <a:tabLst/>
              <a:defRPr/>
            </a:pPr>
            <a:r>
              <a:rPr lang="fr-FR" sz="2400" spc="-150" dirty="0" smtClean="0">
                <a:solidFill>
                  <a:srgbClr val="0070C0"/>
                </a:solidFill>
                <a:latin typeface="Segoe Light" pitchFamily="34" charset="0"/>
              </a:rPr>
              <a:t>Architecture de simulation et données</a:t>
            </a:r>
            <a:endParaRPr lang="en-US" sz="2400" spc="-150" dirty="0">
              <a:solidFill>
                <a:srgbClr val="0070C0"/>
              </a:solidFill>
              <a:latin typeface="Segoe Light" pitchFamily="34" charset="0"/>
            </a:endParaRPr>
          </a:p>
        </p:txBody>
      </p:sp>
      <p:pic>
        <p:nvPicPr>
          <p:cNvPr id="5" name="Picture 5" descr="C:\Users\BENTALBAK\Desktop\Configuration_icon_by_obsilion.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500826" y="5189988"/>
            <a:ext cx="1714512" cy="1687842"/>
          </a:xfrm>
          <a:prstGeom prst="rect">
            <a:avLst/>
          </a:prstGeom>
          <a:noFill/>
          <a:extLst>
            <a:ext uri="{909E8E84-426E-40DD-AFC4-6F175D3DCCD1}">
              <a14:hiddenFill xmlns:a14="http://schemas.microsoft.com/office/drawing/2010/main" xmlns="">
                <a:solidFill>
                  <a:srgbClr val="FFFFFF"/>
                </a:solidFill>
              </a14:hiddenFill>
            </a:ext>
          </a:extLst>
        </p:spPr>
      </p:pic>
      <p:pic>
        <p:nvPicPr>
          <p:cNvPr id="6" name="Picture 3" descr="C:\Users\BENTALBAK\Desktop\Settings-icon.pn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7643834" y="6000768"/>
            <a:ext cx="833954" cy="833954"/>
          </a:xfrm>
          <a:prstGeom prst="rect">
            <a:avLst/>
          </a:prstGeom>
          <a:noFill/>
          <a:extLst>
            <a:ext uri="{909E8E84-426E-40DD-AFC4-6F175D3DCCD1}">
              <a14:hiddenFill xmlns:a14="http://schemas.microsoft.com/office/drawing/2010/main" xmlns="">
                <a:solidFill>
                  <a:srgbClr val="FFFFFF"/>
                </a:solidFill>
              </a14:hiddenFill>
            </a:ext>
          </a:extLst>
        </p:spPr>
      </p:pic>
      <p:sp>
        <p:nvSpPr>
          <p:cNvPr id="7" name="ZoneTexte 6"/>
          <p:cNvSpPr txBox="1"/>
          <p:nvPr/>
        </p:nvSpPr>
        <p:spPr>
          <a:xfrm>
            <a:off x="0" y="3000372"/>
            <a:ext cx="7643866" cy="3693319"/>
          </a:xfrm>
          <a:prstGeom prst="rect">
            <a:avLst/>
          </a:prstGeom>
          <a:noFill/>
        </p:spPr>
        <p:txBody>
          <a:bodyPr wrap="square" rtlCol="0">
            <a:spAutoFit/>
          </a:bodyPr>
          <a:lstStyle/>
          <a:p>
            <a:pPr>
              <a:buFont typeface="Wingdings" pitchFamily="2" charset="2"/>
              <a:buChar char="ü"/>
            </a:pPr>
            <a:r>
              <a:rPr lang="fr-FR" sz="2400" spc="-150" dirty="0" smtClean="0">
                <a:solidFill>
                  <a:srgbClr val="000000"/>
                </a:solidFill>
                <a:latin typeface="Segoe Light" pitchFamily="34" charset="0"/>
              </a:rPr>
              <a:t>Agent Manager</a:t>
            </a:r>
          </a:p>
          <a:p>
            <a:pPr>
              <a:buFont typeface="Wingdings" pitchFamily="2" charset="2"/>
              <a:buChar char="ü"/>
            </a:pPr>
            <a:endParaRPr lang="fr-FR" sz="2400" spc="-150" dirty="0" smtClean="0">
              <a:solidFill>
                <a:srgbClr val="000000"/>
              </a:solidFill>
              <a:latin typeface="Segoe Light" pitchFamily="34" charset="0"/>
            </a:endParaRPr>
          </a:p>
          <a:p>
            <a:pPr>
              <a:buFont typeface="Wingdings" pitchFamily="2" charset="2"/>
              <a:buChar char="ü"/>
            </a:pPr>
            <a:r>
              <a:rPr lang="fr-FR" sz="2400" spc="-150" dirty="0" smtClean="0">
                <a:solidFill>
                  <a:srgbClr val="000000"/>
                </a:solidFill>
                <a:latin typeface="Segoe Light" pitchFamily="34" charset="0"/>
              </a:rPr>
              <a:t>11 Postes Agent s HTA/BT</a:t>
            </a:r>
          </a:p>
          <a:p>
            <a:pPr>
              <a:buFont typeface="Wingdings" pitchFamily="2" charset="2"/>
              <a:buChar char="ü"/>
            </a:pPr>
            <a:endParaRPr lang="fr-FR" sz="2400" spc="-150" dirty="0" smtClean="0">
              <a:solidFill>
                <a:srgbClr val="000000"/>
              </a:solidFill>
              <a:latin typeface="Segoe Light" pitchFamily="34" charset="0"/>
            </a:endParaRPr>
          </a:p>
          <a:p>
            <a:pPr marL="0" lvl="1">
              <a:buFont typeface="Wingdings" pitchFamily="2" charset="2"/>
              <a:buChar char="ü"/>
            </a:pPr>
            <a:r>
              <a:rPr lang="fr-FR" sz="2400" spc="-150" dirty="0" smtClean="0">
                <a:solidFill>
                  <a:srgbClr val="000000"/>
                </a:solidFill>
                <a:latin typeface="Segoe Light" pitchFamily="34" charset="0"/>
              </a:rPr>
              <a:t>Un agent poste source </a:t>
            </a:r>
          </a:p>
          <a:p>
            <a:pPr lvl="1">
              <a:buFont typeface="Wingdings" pitchFamily="2" charset="2"/>
              <a:buChar char="ü"/>
            </a:pPr>
            <a:endParaRPr lang="fr-FR" sz="2400" spc="-150" dirty="0" smtClean="0">
              <a:solidFill>
                <a:srgbClr val="000000"/>
              </a:solidFill>
              <a:latin typeface="Segoe Light" pitchFamily="34" charset="0"/>
            </a:endParaRPr>
          </a:p>
          <a:p>
            <a:pPr>
              <a:buFont typeface="Wingdings" pitchFamily="2" charset="2"/>
              <a:buChar char="ü"/>
            </a:pPr>
            <a:r>
              <a:rPr lang="fr-FR" sz="2400" spc="-150" dirty="0" smtClean="0">
                <a:solidFill>
                  <a:srgbClr val="000000"/>
                </a:solidFill>
                <a:latin typeface="Segoe Light" pitchFamily="34" charset="0"/>
              </a:rPr>
              <a:t>méthode de détection : méthode </a:t>
            </a:r>
            <a:r>
              <a:rPr lang="fr-FR" sz="2400" spc="-150" dirty="0" err="1" smtClean="0">
                <a:solidFill>
                  <a:srgbClr val="000000"/>
                </a:solidFill>
                <a:latin typeface="Segoe Light" pitchFamily="34" charset="0"/>
              </a:rPr>
              <a:t>ampèremétrique</a:t>
            </a:r>
            <a:endParaRPr lang="fr-FR" sz="2400" spc="-150" dirty="0" smtClean="0">
              <a:solidFill>
                <a:srgbClr val="000000"/>
              </a:solidFill>
              <a:latin typeface="Segoe Light" pitchFamily="34" charset="0"/>
            </a:endParaRPr>
          </a:p>
          <a:p>
            <a:pPr>
              <a:buFont typeface="Wingdings" pitchFamily="2" charset="2"/>
              <a:buChar char="ü"/>
            </a:pPr>
            <a:endParaRPr lang="fr-FR" sz="2400" spc="-150" dirty="0" smtClean="0">
              <a:solidFill>
                <a:srgbClr val="000000"/>
              </a:solidFill>
              <a:latin typeface="Segoe Light" pitchFamily="34" charset="0"/>
            </a:endParaRPr>
          </a:p>
          <a:p>
            <a:pPr>
              <a:buFont typeface="Wingdings" pitchFamily="2" charset="2"/>
              <a:buChar char="ü"/>
            </a:pPr>
            <a:r>
              <a:rPr lang="fr-FR" sz="2400" spc="-150" dirty="0" smtClean="0">
                <a:solidFill>
                  <a:srgbClr val="000000"/>
                </a:solidFill>
                <a:latin typeface="Segoe Light" pitchFamily="34" charset="0"/>
              </a:rPr>
              <a:t>Choix de courant de seuil : 60 A</a:t>
            </a:r>
          </a:p>
          <a:p>
            <a:pPr>
              <a:buFont typeface="Wingdings" pitchFamily="2" charset="2"/>
              <a:buChar char="ü"/>
            </a:pPr>
            <a:endParaRPr lang="fr-FR" dirty="0"/>
          </a:p>
        </p:txBody>
      </p:sp>
      <p:graphicFrame>
        <p:nvGraphicFramePr>
          <p:cNvPr id="140290" name="Object 2"/>
          <p:cNvGraphicFramePr>
            <a:graphicFrameLocks noChangeAspect="1"/>
          </p:cNvGraphicFramePr>
          <p:nvPr/>
        </p:nvGraphicFramePr>
        <p:xfrm>
          <a:off x="2357422" y="2890844"/>
          <a:ext cx="571495" cy="609594"/>
        </p:xfrm>
        <a:graphic>
          <a:graphicData uri="http://schemas.openxmlformats.org/presentationml/2006/ole">
            <p:oleObj spid="_x0000_s140290" name="Image" r:id="rId5" imgW="1168254" imgH="1777778" progId="">
              <p:embed/>
            </p:oleObj>
          </a:graphicData>
        </a:graphic>
      </p:graphicFrame>
      <p:sp>
        <p:nvSpPr>
          <p:cNvPr id="9" name="Ellipse 8"/>
          <p:cNvSpPr/>
          <p:nvPr/>
        </p:nvSpPr>
        <p:spPr>
          <a:xfrm>
            <a:off x="3887547" y="3667656"/>
            <a:ext cx="275586" cy="202143"/>
          </a:xfrm>
          <a:prstGeom prst="ellipse">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0" name="Corde 9"/>
          <p:cNvSpPr/>
          <p:nvPr/>
        </p:nvSpPr>
        <p:spPr>
          <a:xfrm rot="10489255">
            <a:off x="3787622" y="3821934"/>
            <a:ext cx="482275" cy="384071"/>
          </a:xfrm>
          <a:prstGeom prst="chord">
            <a:avLst>
              <a:gd name="adj1" fmla="val 18847017"/>
              <a:gd name="adj2" fmla="val 13964517"/>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1" name="Ellipse 10"/>
          <p:cNvSpPr/>
          <p:nvPr/>
        </p:nvSpPr>
        <p:spPr>
          <a:xfrm>
            <a:off x="3259516" y="4369865"/>
            <a:ext cx="275586" cy="202143"/>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b="1" dirty="0">
              <a:solidFill>
                <a:schemeClr val="tx1"/>
              </a:solidFill>
            </a:endParaRPr>
          </a:p>
        </p:txBody>
      </p:sp>
      <p:sp>
        <p:nvSpPr>
          <p:cNvPr id="12" name="Corde 11"/>
          <p:cNvSpPr/>
          <p:nvPr/>
        </p:nvSpPr>
        <p:spPr>
          <a:xfrm rot="10489255">
            <a:off x="3159591" y="4524143"/>
            <a:ext cx="482275" cy="384071"/>
          </a:xfrm>
          <a:prstGeom prst="chord">
            <a:avLst>
              <a:gd name="adj1" fmla="val 18847017"/>
              <a:gd name="adj2" fmla="val 13964517"/>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pic>
        <p:nvPicPr>
          <p:cNvPr id="13" name="Picture 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4572000" y="28572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4" name="Picture 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5" name="TextBox 7"/>
          <p:cNvSpPr txBox="1"/>
          <p:nvPr/>
        </p:nvSpPr>
        <p:spPr>
          <a:xfrm flipH="1">
            <a:off x="5072066" y="35716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6" name="TextBox 7"/>
          <p:cNvSpPr txBox="1"/>
          <p:nvPr/>
        </p:nvSpPr>
        <p:spPr>
          <a:xfrm flipH="1">
            <a:off x="6643702" y="785794"/>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7"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8" name="Picture 2"/>
          <p:cNvPicPr>
            <a:picLocks noChangeAspect="1" noChangeArrowheads="1"/>
          </p:cNvPicPr>
          <p:nvPr/>
        </p:nvPicPr>
        <p:blipFill>
          <a:blip r:embed="rId8"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57884" y="57148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9"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20"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21"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22"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23"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24"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25" name="Connecteur droit 24"/>
          <p:cNvCxnSpPr/>
          <p:nvPr/>
        </p:nvCxnSpPr>
        <p:spPr>
          <a:xfrm>
            <a:off x="7572396" y="928670"/>
            <a:ext cx="158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a:off x="0" y="998520"/>
            <a:ext cx="579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Espace réservé de la date 29"/>
          <p:cNvSpPr>
            <a:spLocks noGrp="1"/>
          </p:cNvSpPr>
          <p:nvPr>
            <p:ph type="dt" sz="half" idx="10"/>
          </p:nvPr>
        </p:nvSpPr>
        <p:spPr/>
        <p:txBody>
          <a:bodyPr/>
          <a:lstStyle/>
          <a:p>
            <a:fld id="{7E2617F1-CAB0-49ED-BD61-4E9E08DD098F}" type="datetime1">
              <a:rPr lang="fr-FR" smtClean="0"/>
              <a:pPr/>
              <a:t>19/06/2016</a:t>
            </a:fld>
            <a:endParaRPr lang="fr-BE"/>
          </a:p>
        </p:txBody>
      </p:sp>
      <p:sp>
        <p:nvSpPr>
          <p:cNvPr id="31" name="Espace réservé du numéro de diapositive 30"/>
          <p:cNvSpPr>
            <a:spLocks noGrp="1"/>
          </p:cNvSpPr>
          <p:nvPr>
            <p:ph type="sldNum" sz="quarter" idx="12"/>
          </p:nvPr>
        </p:nvSpPr>
        <p:spPr/>
        <p:txBody>
          <a:bodyPr/>
          <a:lstStyle/>
          <a:p>
            <a:fld id="{CF4668DC-857F-487D-BFFA-8C0CA5037977}" type="slidenum">
              <a:rPr lang="fr-BE" smtClean="0"/>
              <a:pPr/>
              <a:t>36</a:t>
            </a:fld>
            <a:endParaRPr lang="fr-BE"/>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http://4.bp.blogspot.com/_dC3lzUUsouM/TCcCp7AvHuI/AAAAAAAAAEo/LNKQlD4oIW4/s400/eclipse-helios.png"/>
          <p:cNvPicPr/>
          <p:nvPr/>
        </p:nvPicPr>
        <p:blipFill>
          <a:blip r:embed="rId3" r:link="rId4">
            <a:extLst>
              <a:ext uri="{28A0092B-C50C-407E-A947-70E740481C1C}">
                <a14:useLocalDpi xmlns:a14="http://schemas.microsoft.com/office/drawing/2010/main" xmlns="" val="0"/>
              </a:ext>
            </a:extLst>
          </a:blip>
          <a:srcRect/>
          <a:stretch>
            <a:fillRect/>
          </a:stretch>
        </p:blipFill>
        <p:spPr bwMode="auto">
          <a:xfrm>
            <a:off x="2571736" y="2555214"/>
            <a:ext cx="3978786" cy="20882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descr="C:\Users\BENTALBAK\Desktop\Configuration_icon_by_obsilion.pn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1470" y="5189988"/>
            <a:ext cx="1714512" cy="168784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3" descr="C:\Users\BENTALBAK\Desktop\Settings-icon.pn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065647" y="6095508"/>
            <a:ext cx="833954" cy="833954"/>
          </a:xfrm>
          <a:prstGeom prst="rect">
            <a:avLst/>
          </a:prstGeom>
          <a:noFill/>
          <a:extLst>
            <a:ext uri="{909E8E84-426E-40DD-AFC4-6F175D3DCCD1}">
              <a14:hiddenFill xmlns:a14="http://schemas.microsoft.com/office/drawing/2010/main" xmlns="">
                <a:solidFill>
                  <a:srgbClr val="FFFFFF"/>
                </a:solidFill>
              </a14:hiddenFill>
            </a:ext>
          </a:extLst>
        </p:spPr>
      </p:pic>
      <p:pic>
        <p:nvPicPr>
          <p:cNvPr id="135170" name="Picture 2"/>
          <p:cNvPicPr>
            <a:picLocks noChangeAspect="1" noChangeArrowheads="1"/>
          </p:cNvPicPr>
          <p:nvPr/>
        </p:nvPicPr>
        <p:blipFill>
          <a:blip r:embed="rId7"/>
          <a:srcRect/>
          <a:stretch>
            <a:fillRect/>
          </a:stretch>
        </p:blipFill>
        <p:spPr bwMode="auto">
          <a:xfrm>
            <a:off x="2714612" y="2571744"/>
            <a:ext cx="3786214" cy="2000264"/>
          </a:xfrm>
          <a:prstGeom prst="rect">
            <a:avLst/>
          </a:prstGeom>
          <a:noFill/>
          <a:ln w="9525">
            <a:noFill/>
            <a:miter lim="800000"/>
            <a:headEnd/>
            <a:tailEnd/>
          </a:ln>
          <a:effectLst>
            <a:reflection blurRad="6350" stA="50000" endA="300" endPos="55000" dir="5400000" sy="-100000" algn="bl" rotWithShape="0"/>
          </a:effectLst>
          <a:scene3d>
            <a:camera prst="obliqueTopRight"/>
            <a:lightRig rig="threePt" dir="t"/>
          </a:scene3d>
        </p:spPr>
      </p:pic>
      <p:pic>
        <p:nvPicPr>
          <p:cNvPr id="2" name="Picture 2" descr="C:\Users\bouna\Desktop\Nouveau dossier (2)\jfree_chart_1.jpg"/>
          <p:cNvPicPr>
            <a:picLocks noChangeAspect="1" noChangeArrowheads="1"/>
          </p:cNvPicPr>
          <p:nvPr/>
        </p:nvPicPr>
        <p:blipFill>
          <a:blip r:embed="rId8"/>
          <a:srcRect/>
          <a:stretch>
            <a:fillRect/>
          </a:stretch>
        </p:blipFill>
        <p:spPr bwMode="auto">
          <a:xfrm>
            <a:off x="2571736" y="2714620"/>
            <a:ext cx="3943364" cy="1928826"/>
          </a:xfrm>
          <a:prstGeom prst="rect">
            <a:avLst/>
          </a:prstGeom>
          <a:noFill/>
        </p:spPr>
      </p:pic>
      <p:pic>
        <p:nvPicPr>
          <p:cNvPr id="135171" name="Picture 3" descr="C:\Users\bouna\Desktop\Nouveau dossier (2)\logoJade.png"/>
          <p:cNvPicPr>
            <a:picLocks noChangeAspect="1" noChangeArrowheads="1"/>
          </p:cNvPicPr>
          <p:nvPr/>
        </p:nvPicPr>
        <p:blipFill>
          <a:blip r:embed="rId9"/>
          <a:srcRect/>
          <a:stretch>
            <a:fillRect/>
          </a:stretch>
        </p:blipFill>
        <p:spPr bwMode="auto">
          <a:xfrm>
            <a:off x="3048016" y="2928934"/>
            <a:ext cx="3810000" cy="1714512"/>
          </a:xfrm>
          <a:prstGeom prst="rect">
            <a:avLst/>
          </a:prstGeom>
          <a:noFill/>
        </p:spPr>
      </p:pic>
      <p:sp>
        <p:nvSpPr>
          <p:cNvPr id="9" name="Title 1"/>
          <p:cNvSpPr txBox="1">
            <a:spLocks/>
          </p:cNvSpPr>
          <p:nvPr/>
        </p:nvSpPr>
        <p:spPr>
          <a:xfrm>
            <a:off x="0" y="1857364"/>
            <a:ext cx="3714744" cy="500067"/>
          </a:xfrm>
          <a:prstGeom prst="rect">
            <a:avLst/>
          </a:prstGeom>
        </p:spPr>
        <p:txBody>
          <a:bodyPr vert="horz" lIns="91440" tIns="45720" rIns="91440" bIns="45720" rtlCol="0" anchor="ctr">
            <a:normAutofit/>
          </a:bodyPr>
          <a:lstStyle/>
          <a:p>
            <a:pPr>
              <a:spcBef>
                <a:spcPct val="0"/>
              </a:spcBef>
              <a:buFont typeface="Wingdings" pitchFamily="2" charset="2"/>
              <a:buChar char="v"/>
            </a:pPr>
            <a:r>
              <a:rPr lang="fr-FR" sz="2400" spc="-150" dirty="0" smtClean="0">
                <a:solidFill>
                  <a:srgbClr val="0070C0"/>
                </a:solidFill>
                <a:latin typeface="Segoe Light" pitchFamily="34" charset="0"/>
              </a:rPr>
              <a:t>Outils de simulation</a:t>
            </a:r>
            <a:endParaRPr lang="en-US" sz="2400" spc="-150" dirty="0">
              <a:solidFill>
                <a:srgbClr val="0070C0"/>
              </a:solidFill>
              <a:latin typeface="Segoe Light" pitchFamily="34" charset="0"/>
            </a:endParaRPr>
          </a:p>
        </p:txBody>
      </p:sp>
      <p:pic>
        <p:nvPicPr>
          <p:cNvPr id="24" name="Picture 2"/>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4572000" y="28572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25" name="Picture 2"/>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26" name="TextBox 7"/>
          <p:cNvSpPr txBox="1"/>
          <p:nvPr/>
        </p:nvSpPr>
        <p:spPr>
          <a:xfrm flipH="1">
            <a:off x="5072066" y="35716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27" name="TextBox 7"/>
          <p:cNvSpPr txBox="1"/>
          <p:nvPr/>
        </p:nvSpPr>
        <p:spPr>
          <a:xfrm flipH="1">
            <a:off x="6643702" y="785794"/>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28"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29" name="Picture 4" descr="C:\Users\bouna\Desktop\1434474590.jpeg.png"/>
          <p:cNvPicPr>
            <a:picLocks noChangeAspect="1" noChangeArrowheads="1"/>
          </p:cNvPicPr>
          <p:nvPr/>
        </p:nvPicPr>
        <p:blipFill>
          <a:blip r:embed="rId12"/>
          <a:srcRect/>
          <a:stretch>
            <a:fillRect/>
          </a:stretch>
        </p:blipFill>
        <p:spPr bwMode="auto">
          <a:xfrm>
            <a:off x="1214415" y="-24"/>
            <a:ext cx="928693" cy="1071570"/>
          </a:xfrm>
          <a:prstGeom prst="ellipse">
            <a:avLst/>
          </a:prstGeom>
          <a:ln>
            <a:noFill/>
          </a:ln>
          <a:effectLst>
            <a:softEdge rad="112500"/>
          </a:effectLst>
        </p:spPr>
      </p:pic>
      <p:pic>
        <p:nvPicPr>
          <p:cNvPr id="30" name="Picture 2"/>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31"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32"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33"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34" name="Connecteur droit 33"/>
          <p:cNvCxnSpPr/>
          <p:nvPr/>
        </p:nvCxnSpPr>
        <p:spPr>
          <a:xfrm>
            <a:off x="7572396" y="928670"/>
            <a:ext cx="158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Connecteur droit 34"/>
          <p:cNvCxnSpPr/>
          <p:nvPr/>
        </p:nvCxnSpPr>
        <p:spPr>
          <a:xfrm>
            <a:off x="0" y="998520"/>
            <a:ext cx="5796000" cy="158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36" name="Picture 2"/>
          <p:cNvPicPr>
            <a:picLocks noChangeAspect="1" noChangeArrowheads="1"/>
          </p:cNvPicPr>
          <p:nvPr/>
        </p:nvPicPr>
        <p:blipFill>
          <a:blip r:embed="rId14" cstate="print">
            <a:extLst>
              <a:ext uri="{BEBA8EAE-BF5A-486C-A8C5-ECC9F3942E4B}">
                <a14:imgProps xmlns:a14="http://schemas.microsoft.com/office/drawing/2010/main" xmlns="">
                  <a14:imgLayer r:embed="rId15">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57884" y="57148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7" name="Picture 2" descr="C:\Users\bouna\Desktop\eclipse_icon_by_flosweb.png"/>
          <p:cNvPicPr>
            <a:picLocks noChangeAspect="1" noChangeArrowheads="1"/>
          </p:cNvPicPr>
          <p:nvPr/>
        </p:nvPicPr>
        <p:blipFill>
          <a:blip r:embed="rId16" cstate="print"/>
          <a:srcRect/>
          <a:stretch>
            <a:fillRect/>
          </a:stretch>
        </p:blipFill>
        <p:spPr bwMode="auto">
          <a:xfrm>
            <a:off x="-32" y="285705"/>
            <a:ext cx="571504" cy="642965"/>
          </a:xfrm>
          <a:prstGeom prst="rect">
            <a:avLst/>
          </a:prstGeom>
          <a:noFill/>
        </p:spPr>
      </p:pic>
      <p:sp>
        <p:nvSpPr>
          <p:cNvPr id="40" name="Espace réservé de la date 39"/>
          <p:cNvSpPr>
            <a:spLocks noGrp="1"/>
          </p:cNvSpPr>
          <p:nvPr>
            <p:ph type="dt" sz="half" idx="10"/>
          </p:nvPr>
        </p:nvSpPr>
        <p:spPr/>
        <p:txBody>
          <a:bodyPr/>
          <a:lstStyle/>
          <a:p>
            <a:fld id="{841176BC-3D8A-43B4-899B-3633C785D7C3}" type="datetime1">
              <a:rPr lang="fr-FR" smtClean="0"/>
              <a:pPr/>
              <a:t>19/06/2016</a:t>
            </a:fld>
            <a:endParaRPr lang="fr-BE"/>
          </a:p>
        </p:txBody>
      </p:sp>
      <p:sp>
        <p:nvSpPr>
          <p:cNvPr id="41" name="Espace réservé du numéro de diapositive 40"/>
          <p:cNvSpPr>
            <a:spLocks noGrp="1"/>
          </p:cNvSpPr>
          <p:nvPr>
            <p:ph type="sldNum" sz="quarter" idx="12"/>
          </p:nvPr>
        </p:nvSpPr>
        <p:spPr/>
        <p:txBody>
          <a:bodyPr/>
          <a:lstStyle/>
          <a:p>
            <a:fld id="{CF4668DC-857F-487D-BFFA-8C0CA5037977}" type="slidenum">
              <a:rPr lang="fr-BE" smtClean="0"/>
              <a:pPr/>
              <a:t>37</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xit" presetSubtype="2" fill="hold" nodeType="clickEffect">
                                  <p:stCondLst>
                                    <p:cond delay="0"/>
                                  </p:stCondLst>
                                  <p:childTnLst>
                                    <p:anim calcmode="lin" valueType="num">
                                      <p:cBhvr additive="base">
                                        <p:cTn id="13" dur="500"/>
                                        <p:tgtEl>
                                          <p:spTgt spid="4"/>
                                        </p:tgtEl>
                                        <p:attrNameLst>
                                          <p:attrName>ppt_x</p:attrName>
                                        </p:attrNameLst>
                                      </p:cBhvr>
                                      <p:tavLst>
                                        <p:tav tm="0">
                                          <p:val>
                                            <p:strVal val="ppt_x"/>
                                          </p:val>
                                        </p:tav>
                                        <p:tav tm="100000">
                                          <p:val>
                                            <p:strVal val="1+ppt_w/2"/>
                                          </p:val>
                                        </p:tav>
                                      </p:tavLst>
                                    </p:anim>
                                    <p:anim calcmode="lin" valueType="num">
                                      <p:cBhvr additive="base">
                                        <p:cTn id="14" dur="500"/>
                                        <p:tgtEl>
                                          <p:spTgt spid="4"/>
                                        </p:tgtEl>
                                        <p:attrNameLst>
                                          <p:attrName>ppt_y</p:attrName>
                                        </p:attrNameLst>
                                      </p:cBhvr>
                                      <p:tavLst>
                                        <p:tav tm="0">
                                          <p:val>
                                            <p:strVal val="ppt_y"/>
                                          </p:val>
                                        </p:tav>
                                        <p:tav tm="100000">
                                          <p:val>
                                            <p:strVal val="ppt_y"/>
                                          </p:val>
                                        </p:tav>
                                      </p:tavLst>
                                    </p:anim>
                                    <p:set>
                                      <p:cBhvr>
                                        <p:cTn id="15" dur="1" fill="hold">
                                          <p:stCondLst>
                                            <p:cond delay="499"/>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53" presetClass="entr" presetSubtype="0" fill="hold" nodeType="clickEffect">
                                  <p:stCondLst>
                                    <p:cond delay="0"/>
                                  </p:stCondLst>
                                  <p:childTnLst>
                                    <p:set>
                                      <p:cBhvr>
                                        <p:cTn id="19" dur="1" fill="hold">
                                          <p:stCondLst>
                                            <p:cond delay="0"/>
                                          </p:stCondLst>
                                        </p:cTn>
                                        <p:tgtEl>
                                          <p:spTgt spid="135170"/>
                                        </p:tgtEl>
                                        <p:attrNameLst>
                                          <p:attrName>style.visibility</p:attrName>
                                        </p:attrNameLst>
                                      </p:cBhvr>
                                      <p:to>
                                        <p:strVal val="visible"/>
                                      </p:to>
                                    </p:set>
                                    <p:anim calcmode="lin" valueType="num">
                                      <p:cBhvr>
                                        <p:cTn id="20" dur="500" fill="hold"/>
                                        <p:tgtEl>
                                          <p:spTgt spid="135170"/>
                                        </p:tgtEl>
                                        <p:attrNameLst>
                                          <p:attrName>ppt_w</p:attrName>
                                        </p:attrNameLst>
                                      </p:cBhvr>
                                      <p:tavLst>
                                        <p:tav tm="0">
                                          <p:val>
                                            <p:fltVal val="0"/>
                                          </p:val>
                                        </p:tav>
                                        <p:tav tm="100000">
                                          <p:val>
                                            <p:strVal val="#ppt_w"/>
                                          </p:val>
                                        </p:tav>
                                      </p:tavLst>
                                    </p:anim>
                                    <p:anim calcmode="lin" valueType="num">
                                      <p:cBhvr>
                                        <p:cTn id="21" dur="500" fill="hold"/>
                                        <p:tgtEl>
                                          <p:spTgt spid="135170"/>
                                        </p:tgtEl>
                                        <p:attrNameLst>
                                          <p:attrName>ppt_h</p:attrName>
                                        </p:attrNameLst>
                                      </p:cBhvr>
                                      <p:tavLst>
                                        <p:tav tm="0">
                                          <p:val>
                                            <p:fltVal val="0"/>
                                          </p:val>
                                        </p:tav>
                                        <p:tav tm="100000">
                                          <p:val>
                                            <p:strVal val="#ppt_h"/>
                                          </p:val>
                                        </p:tav>
                                      </p:tavLst>
                                    </p:anim>
                                    <p:animEffect transition="in" filter="fade">
                                      <p:cBhvr>
                                        <p:cTn id="22" dur="500"/>
                                        <p:tgtEl>
                                          <p:spTgt spid="13517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xit" presetSubtype="2" fill="hold" nodeType="clickEffect">
                                  <p:stCondLst>
                                    <p:cond delay="0"/>
                                  </p:stCondLst>
                                  <p:childTnLst>
                                    <p:anim calcmode="lin" valueType="num">
                                      <p:cBhvr additive="base">
                                        <p:cTn id="26" dur="500"/>
                                        <p:tgtEl>
                                          <p:spTgt spid="135170"/>
                                        </p:tgtEl>
                                        <p:attrNameLst>
                                          <p:attrName>ppt_x</p:attrName>
                                        </p:attrNameLst>
                                      </p:cBhvr>
                                      <p:tavLst>
                                        <p:tav tm="0">
                                          <p:val>
                                            <p:strVal val="ppt_x"/>
                                          </p:val>
                                        </p:tav>
                                        <p:tav tm="100000">
                                          <p:val>
                                            <p:strVal val="1+ppt_w/2"/>
                                          </p:val>
                                        </p:tav>
                                      </p:tavLst>
                                    </p:anim>
                                    <p:anim calcmode="lin" valueType="num">
                                      <p:cBhvr additive="base">
                                        <p:cTn id="27" dur="500"/>
                                        <p:tgtEl>
                                          <p:spTgt spid="135170"/>
                                        </p:tgtEl>
                                        <p:attrNameLst>
                                          <p:attrName>ppt_y</p:attrName>
                                        </p:attrNameLst>
                                      </p:cBhvr>
                                      <p:tavLst>
                                        <p:tav tm="0">
                                          <p:val>
                                            <p:strVal val="ppt_y"/>
                                          </p:val>
                                        </p:tav>
                                        <p:tav tm="100000">
                                          <p:val>
                                            <p:strVal val="ppt_y"/>
                                          </p:val>
                                        </p:tav>
                                      </p:tavLst>
                                    </p:anim>
                                    <p:set>
                                      <p:cBhvr>
                                        <p:cTn id="28" dur="1" fill="hold">
                                          <p:stCondLst>
                                            <p:cond delay="499"/>
                                          </p:stCondLst>
                                        </p:cTn>
                                        <p:tgtEl>
                                          <p:spTgt spid="135170"/>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p:cTn id="33" dur="500" fill="hold"/>
                                        <p:tgtEl>
                                          <p:spTgt spid="2"/>
                                        </p:tgtEl>
                                        <p:attrNameLst>
                                          <p:attrName>ppt_w</p:attrName>
                                        </p:attrNameLst>
                                      </p:cBhvr>
                                      <p:tavLst>
                                        <p:tav tm="0">
                                          <p:val>
                                            <p:fltVal val="0"/>
                                          </p:val>
                                        </p:tav>
                                        <p:tav tm="100000">
                                          <p:val>
                                            <p:strVal val="#ppt_w"/>
                                          </p:val>
                                        </p:tav>
                                      </p:tavLst>
                                    </p:anim>
                                    <p:anim calcmode="lin" valueType="num">
                                      <p:cBhvr>
                                        <p:cTn id="34" dur="500" fill="hold"/>
                                        <p:tgtEl>
                                          <p:spTgt spid="2"/>
                                        </p:tgtEl>
                                        <p:attrNameLst>
                                          <p:attrName>ppt_h</p:attrName>
                                        </p:attrNameLst>
                                      </p:cBhvr>
                                      <p:tavLst>
                                        <p:tav tm="0">
                                          <p:val>
                                            <p:fltVal val="0"/>
                                          </p:val>
                                        </p:tav>
                                        <p:tav tm="100000">
                                          <p:val>
                                            <p:strVal val="#ppt_h"/>
                                          </p:val>
                                        </p:tav>
                                      </p:tavLst>
                                    </p:anim>
                                    <p:animEffect transition="in" filter="fade">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xit" presetSubtype="2" fill="hold" nodeType="clickEffect">
                                  <p:stCondLst>
                                    <p:cond delay="0"/>
                                  </p:stCondLst>
                                  <p:childTnLst>
                                    <p:anim calcmode="lin" valueType="num">
                                      <p:cBhvr additive="base">
                                        <p:cTn id="39" dur="500"/>
                                        <p:tgtEl>
                                          <p:spTgt spid="2"/>
                                        </p:tgtEl>
                                        <p:attrNameLst>
                                          <p:attrName>ppt_x</p:attrName>
                                        </p:attrNameLst>
                                      </p:cBhvr>
                                      <p:tavLst>
                                        <p:tav tm="0">
                                          <p:val>
                                            <p:strVal val="ppt_x"/>
                                          </p:val>
                                        </p:tav>
                                        <p:tav tm="100000">
                                          <p:val>
                                            <p:strVal val="1+ppt_w/2"/>
                                          </p:val>
                                        </p:tav>
                                      </p:tavLst>
                                    </p:anim>
                                    <p:anim calcmode="lin" valueType="num">
                                      <p:cBhvr additive="base">
                                        <p:cTn id="40" dur="500"/>
                                        <p:tgtEl>
                                          <p:spTgt spid="2"/>
                                        </p:tgtEl>
                                        <p:attrNameLst>
                                          <p:attrName>ppt_y</p:attrName>
                                        </p:attrNameLst>
                                      </p:cBhvr>
                                      <p:tavLst>
                                        <p:tav tm="0">
                                          <p:val>
                                            <p:strVal val="ppt_y"/>
                                          </p:val>
                                        </p:tav>
                                        <p:tav tm="100000">
                                          <p:val>
                                            <p:strVal val="ppt_y"/>
                                          </p:val>
                                        </p:tav>
                                      </p:tavLst>
                                    </p:anim>
                                    <p:set>
                                      <p:cBhvr>
                                        <p:cTn id="41" dur="1" fill="hold">
                                          <p:stCondLst>
                                            <p:cond delay="499"/>
                                          </p:stCondLst>
                                        </p:cTn>
                                        <p:tgtEl>
                                          <p:spTgt spid="2"/>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53" presetClass="entr" presetSubtype="0" fill="hold" nodeType="clickEffect">
                                  <p:stCondLst>
                                    <p:cond delay="0"/>
                                  </p:stCondLst>
                                  <p:childTnLst>
                                    <p:set>
                                      <p:cBhvr>
                                        <p:cTn id="45" dur="1" fill="hold">
                                          <p:stCondLst>
                                            <p:cond delay="0"/>
                                          </p:stCondLst>
                                        </p:cTn>
                                        <p:tgtEl>
                                          <p:spTgt spid="135171"/>
                                        </p:tgtEl>
                                        <p:attrNameLst>
                                          <p:attrName>style.visibility</p:attrName>
                                        </p:attrNameLst>
                                      </p:cBhvr>
                                      <p:to>
                                        <p:strVal val="visible"/>
                                      </p:to>
                                    </p:set>
                                    <p:anim calcmode="lin" valueType="num">
                                      <p:cBhvr>
                                        <p:cTn id="46" dur="500" fill="hold"/>
                                        <p:tgtEl>
                                          <p:spTgt spid="135171"/>
                                        </p:tgtEl>
                                        <p:attrNameLst>
                                          <p:attrName>ppt_w</p:attrName>
                                        </p:attrNameLst>
                                      </p:cBhvr>
                                      <p:tavLst>
                                        <p:tav tm="0">
                                          <p:val>
                                            <p:fltVal val="0"/>
                                          </p:val>
                                        </p:tav>
                                        <p:tav tm="100000">
                                          <p:val>
                                            <p:strVal val="#ppt_w"/>
                                          </p:val>
                                        </p:tav>
                                      </p:tavLst>
                                    </p:anim>
                                    <p:anim calcmode="lin" valueType="num">
                                      <p:cBhvr>
                                        <p:cTn id="47" dur="500" fill="hold"/>
                                        <p:tgtEl>
                                          <p:spTgt spid="135171"/>
                                        </p:tgtEl>
                                        <p:attrNameLst>
                                          <p:attrName>ppt_h</p:attrName>
                                        </p:attrNameLst>
                                      </p:cBhvr>
                                      <p:tavLst>
                                        <p:tav tm="0">
                                          <p:val>
                                            <p:fltVal val="0"/>
                                          </p:val>
                                        </p:tav>
                                        <p:tav tm="100000">
                                          <p:val>
                                            <p:strVal val="#ppt_h"/>
                                          </p:val>
                                        </p:tav>
                                      </p:tavLst>
                                    </p:anim>
                                    <p:animEffect transition="in" filter="fade">
                                      <p:cBhvr>
                                        <p:cTn id="48" dur="500"/>
                                        <p:tgtEl>
                                          <p:spTgt spid="135171"/>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xit" presetSubtype="2" fill="hold" nodeType="clickEffect">
                                  <p:stCondLst>
                                    <p:cond delay="0"/>
                                  </p:stCondLst>
                                  <p:childTnLst>
                                    <p:anim calcmode="lin" valueType="num">
                                      <p:cBhvr additive="base">
                                        <p:cTn id="52" dur="500"/>
                                        <p:tgtEl>
                                          <p:spTgt spid="135171"/>
                                        </p:tgtEl>
                                        <p:attrNameLst>
                                          <p:attrName>ppt_x</p:attrName>
                                        </p:attrNameLst>
                                      </p:cBhvr>
                                      <p:tavLst>
                                        <p:tav tm="0">
                                          <p:val>
                                            <p:strVal val="ppt_x"/>
                                          </p:val>
                                        </p:tav>
                                        <p:tav tm="100000">
                                          <p:val>
                                            <p:strVal val="1+ppt_w/2"/>
                                          </p:val>
                                        </p:tav>
                                      </p:tavLst>
                                    </p:anim>
                                    <p:anim calcmode="lin" valueType="num">
                                      <p:cBhvr additive="base">
                                        <p:cTn id="53" dur="500"/>
                                        <p:tgtEl>
                                          <p:spTgt spid="135171"/>
                                        </p:tgtEl>
                                        <p:attrNameLst>
                                          <p:attrName>ppt_y</p:attrName>
                                        </p:attrNameLst>
                                      </p:cBhvr>
                                      <p:tavLst>
                                        <p:tav tm="0">
                                          <p:val>
                                            <p:strVal val="ppt_y"/>
                                          </p:val>
                                        </p:tav>
                                        <p:tav tm="100000">
                                          <p:val>
                                            <p:strVal val="ppt_y"/>
                                          </p:val>
                                        </p:tav>
                                      </p:tavLst>
                                    </p:anim>
                                    <p:set>
                                      <p:cBhvr>
                                        <p:cTn id="54" dur="1" fill="hold">
                                          <p:stCondLst>
                                            <p:cond delay="499"/>
                                          </p:stCondLst>
                                        </p:cTn>
                                        <p:tgtEl>
                                          <p:spTgt spid="135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00118" y="3071818"/>
            <a:ext cx="8229600" cy="1143000"/>
          </a:xfrm>
        </p:spPr>
        <p:txBody>
          <a:bodyPr/>
          <a:lstStyle/>
          <a:p>
            <a:r>
              <a:rPr lang="fr-FR" dirty="0" smtClean="0"/>
              <a:t>Simulation</a:t>
            </a:r>
            <a:endParaRPr lang="fr-FR" dirty="0"/>
          </a:p>
        </p:txBody>
      </p:sp>
      <p:pic>
        <p:nvPicPr>
          <p:cNvPr id="3" name="Picture 2"/>
          <p:cNvPicPr>
            <a:picLocks noChangeAspect="1" noChangeArrowheads="1"/>
          </p:cNvPicPr>
          <p:nvPr/>
        </p:nvPicPr>
        <p:blipFill>
          <a:blip r:embed="rId3"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928662" y="2714620"/>
            <a:ext cx="2545035" cy="199057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2"/>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a:off x="4572000" y="28572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5" name="Picture 2"/>
          <p:cNvPicPr>
            <a:picLocks noChangeAspect="1"/>
          </p:cNvPicPr>
          <p:nvPr/>
        </p:nvPicPr>
        <p:blipFill>
          <a:blip r:embed="rId11"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6" name="TextBox 7"/>
          <p:cNvSpPr txBox="1"/>
          <p:nvPr/>
        </p:nvSpPr>
        <p:spPr>
          <a:xfrm flipH="1">
            <a:off x="5072066" y="35716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7" name="TextBox 7"/>
          <p:cNvSpPr txBox="1"/>
          <p:nvPr/>
        </p:nvSpPr>
        <p:spPr>
          <a:xfrm flipH="1">
            <a:off x="6643702" y="785794"/>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8"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9" name="Picture 4" descr="C:\Users\bouna\Desktop\1434474590.jpeg.png"/>
          <p:cNvPicPr>
            <a:picLocks noChangeAspect="1" noChangeArrowheads="1"/>
          </p:cNvPicPr>
          <p:nvPr/>
        </p:nvPicPr>
        <p:blipFill>
          <a:blip r:embed="rId12"/>
          <a:srcRect/>
          <a:stretch>
            <a:fillRect/>
          </a:stretch>
        </p:blipFill>
        <p:spPr bwMode="auto">
          <a:xfrm>
            <a:off x="1214415" y="-24"/>
            <a:ext cx="928693" cy="1071570"/>
          </a:xfrm>
          <a:prstGeom prst="ellipse">
            <a:avLst/>
          </a:prstGeom>
          <a:ln>
            <a:noFill/>
          </a:ln>
          <a:effectLst>
            <a:softEdge rad="112500"/>
          </a:effectLst>
        </p:spPr>
      </p:pic>
      <p:pic>
        <p:nvPicPr>
          <p:cNvPr id="10" name="Picture 2"/>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1"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2"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3"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4" name="Connecteur droit 13"/>
          <p:cNvCxnSpPr/>
          <p:nvPr/>
        </p:nvCxnSpPr>
        <p:spPr>
          <a:xfrm>
            <a:off x="7572396" y="928670"/>
            <a:ext cx="1584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0" y="998520"/>
            <a:ext cx="5796000" cy="158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14" cstate="print">
            <a:extLst>
              <a:ext uri="{BEBA8EAE-BF5A-486C-A8C5-ECC9F3942E4B}">
                <a14:imgProps xmlns:a14="http://schemas.microsoft.com/office/drawing/2010/main" xmlns="">
                  <a14:imgLayer r:embed="rId15">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57884" y="57148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2" descr="C:\Users\bouna\Desktop\eclipse_icon_by_flosweb.png"/>
          <p:cNvPicPr>
            <a:picLocks noChangeAspect="1" noChangeArrowheads="1"/>
          </p:cNvPicPr>
          <p:nvPr/>
        </p:nvPicPr>
        <p:blipFill>
          <a:blip r:embed="rId16" cstate="print"/>
          <a:srcRect/>
          <a:stretch>
            <a:fillRect/>
          </a:stretch>
        </p:blipFill>
        <p:spPr bwMode="auto">
          <a:xfrm>
            <a:off x="-32" y="285705"/>
            <a:ext cx="571504" cy="642965"/>
          </a:xfrm>
          <a:prstGeom prst="rect">
            <a:avLst/>
          </a:prstGeom>
          <a:noFill/>
        </p:spPr>
      </p:pic>
      <p:sp>
        <p:nvSpPr>
          <p:cNvPr id="21" name="Espace réservé de la date 20"/>
          <p:cNvSpPr>
            <a:spLocks noGrp="1"/>
          </p:cNvSpPr>
          <p:nvPr>
            <p:ph type="dt" sz="half" idx="10"/>
          </p:nvPr>
        </p:nvSpPr>
        <p:spPr/>
        <p:txBody>
          <a:bodyPr/>
          <a:lstStyle/>
          <a:p>
            <a:fld id="{62E9912A-279C-4167-B60B-985022833979}" type="datetime1">
              <a:rPr lang="fr-FR" smtClean="0"/>
              <a:pPr/>
              <a:t>19/06/2016</a:t>
            </a:fld>
            <a:endParaRPr lang="fr-BE"/>
          </a:p>
        </p:txBody>
      </p:sp>
      <p:sp>
        <p:nvSpPr>
          <p:cNvPr id="22" name="Espace réservé du numéro de diapositive 21"/>
          <p:cNvSpPr>
            <a:spLocks noGrp="1"/>
          </p:cNvSpPr>
          <p:nvPr>
            <p:ph type="sldNum" sz="quarter" idx="12"/>
          </p:nvPr>
        </p:nvSpPr>
        <p:spPr/>
        <p:txBody>
          <a:bodyPr/>
          <a:lstStyle/>
          <a:p>
            <a:fld id="{CF4668DC-857F-487D-BFFA-8C0CA5037977}" type="slidenum">
              <a:rPr lang="fr-BE" smtClean="0"/>
              <a:pPr/>
              <a:t>38</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iterate type="lt">
                                    <p:tmPct val="5000"/>
                                  </p:iterate>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0" presetClass="path" presetSubtype="0" accel="50000" decel="50000" fill="hold" nodeType="withEffect">
                                  <p:stCondLst>
                                    <p:cond delay="0"/>
                                  </p:stCondLst>
                                  <p:iterate type="lt">
                                    <p:tmPct val="0"/>
                                  </p:iterate>
                                  <p:childTnLst>
                                    <p:animMotion origin="layout" path="M -1.66667E-6 -3.33333E-6 C 0.00903 0.025 0.01875 0.05023 0.02604 0.09144 C 0.03351 0.13287 0.03889 0.19005 0.04462 0.24792 " pathEditMode="relative" rAng="0" ptsTypes="aaA">
                                      <p:cBhvr>
                                        <p:cTn id="12" dur="1000" spd="-100000" fill="hold"/>
                                        <p:tgtEl>
                                          <p:spTgt spid="3"/>
                                        </p:tgtEl>
                                        <p:attrNameLst>
                                          <p:attrName>ppt_x</p:attrName>
                                          <p:attrName>ppt_y</p:attrName>
                                        </p:attrNameLst>
                                      </p:cBhvr>
                                      <p:rCtr x="2222" y="123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785918" y="1643050"/>
            <a:ext cx="4929222" cy="857256"/>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3200" b="1" dirty="0" smtClean="0"/>
              <a:t>Conclusion</a:t>
            </a:r>
            <a:endParaRPr lang="fr-FR" sz="3200"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572000" y="285728"/>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4"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650552" y="6579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5" name="TextBox 7"/>
          <p:cNvSpPr txBox="1"/>
          <p:nvPr/>
        </p:nvSpPr>
        <p:spPr>
          <a:xfrm flipH="1">
            <a:off x="5072066" y="357166"/>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6" name="TextBox 7"/>
          <p:cNvSpPr txBox="1"/>
          <p:nvPr/>
        </p:nvSpPr>
        <p:spPr>
          <a:xfrm flipH="1">
            <a:off x="6643702"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7" name="TextBox 7"/>
          <p:cNvSpPr txBox="1"/>
          <p:nvPr/>
        </p:nvSpPr>
        <p:spPr>
          <a:xfrm flipH="1">
            <a:off x="8215370" y="794547"/>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8" name="Picture 4" descr="C:\Users\bouna\Desktop\1434474590.jpeg.png"/>
          <p:cNvPicPr>
            <a:picLocks noChangeAspect="1" noChangeArrowheads="1"/>
          </p:cNvPicPr>
          <p:nvPr/>
        </p:nvPicPr>
        <p:blipFill>
          <a:blip r:embed="rId4"/>
          <a:srcRect/>
          <a:stretch>
            <a:fillRect/>
          </a:stretch>
        </p:blipFill>
        <p:spPr bwMode="auto">
          <a:xfrm>
            <a:off x="1214415" y="-24"/>
            <a:ext cx="928693" cy="1071570"/>
          </a:xfrm>
          <a:prstGeom prst="ellipse">
            <a:avLst/>
          </a:prstGeom>
          <a:ln>
            <a:noFill/>
          </a:ln>
          <a:effectLst>
            <a:softEdge rad="112500"/>
          </a:effectLst>
        </p:spPr>
      </p:pic>
      <p:pic>
        <p:nvPicPr>
          <p:cNvPr id="9"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071802" y="28572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0"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2"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3" name="TextBox 7"/>
          <p:cNvSpPr txBox="1"/>
          <p:nvPr/>
        </p:nvSpPr>
        <p:spPr>
          <a:xfrm flipH="1">
            <a:off x="3571868" y="285728"/>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5" name="Connecteur droit 14"/>
          <p:cNvCxnSpPr/>
          <p:nvPr/>
        </p:nvCxnSpPr>
        <p:spPr>
          <a:xfrm>
            <a:off x="0" y="998520"/>
            <a:ext cx="7452000" cy="158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6"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57884" y="285728"/>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7" name="Picture 2" descr="C:\Users\bouna\Desktop\eclipse_icon_by_flosweb.png"/>
          <p:cNvPicPr>
            <a:picLocks noChangeAspect="1" noChangeArrowheads="1"/>
          </p:cNvPicPr>
          <p:nvPr/>
        </p:nvPicPr>
        <p:blipFill>
          <a:blip r:embed="rId10" cstate="print"/>
          <a:srcRect/>
          <a:stretch>
            <a:fillRect/>
          </a:stretch>
        </p:blipFill>
        <p:spPr bwMode="auto">
          <a:xfrm>
            <a:off x="-32" y="285705"/>
            <a:ext cx="571504" cy="642965"/>
          </a:xfrm>
          <a:prstGeom prst="rect">
            <a:avLst/>
          </a:prstGeom>
          <a:noFill/>
        </p:spPr>
      </p:pic>
      <p:sp>
        <p:nvSpPr>
          <p:cNvPr id="18" name="ZoneTexte 17"/>
          <p:cNvSpPr txBox="1"/>
          <p:nvPr/>
        </p:nvSpPr>
        <p:spPr>
          <a:xfrm>
            <a:off x="571472" y="2714620"/>
            <a:ext cx="7858180" cy="3539430"/>
          </a:xfrm>
          <a:prstGeom prst="rect">
            <a:avLst/>
          </a:prstGeom>
          <a:noFill/>
        </p:spPr>
        <p:txBody>
          <a:bodyPr wrap="square" rtlCol="0">
            <a:spAutoFit/>
          </a:bodyPr>
          <a:lstStyle/>
          <a:p>
            <a:pPr algn="just"/>
            <a:r>
              <a:rPr lang="fr-FR" sz="2800" b="1" dirty="0" smtClean="0">
                <a:solidFill>
                  <a:srgbClr val="002060"/>
                </a:solidFill>
              </a:rPr>
              <a:t>Ce projet :</a:t>
            </a:r>
          </a:p>
          <a:p>
            <a:pPr algn="just"/>
            <a:endParaRPr lang="fr-FR" b="1" dirty="0" smtClean="0">
              <a:solidFill>
                <a:srgbClr val="002060"/>
              </a:solidFill>
            </a:endParaRPr>
          </a:p>
          <a:p>
            <a:pPr algn="just">
              <a:buFont typeface="Wingdings" pitchFamily="2" charset="2"/>
              <a:buChar char="Ø"/>
            </a:pPr>
            <a:r>
              <a:rPr lang="fr-FR" sz="2000" b="1" dirty="0" smtClean="0"/>
              <a:t>     m’ a permis de mettre en pratique mon esprit d’étude, d’analyse et de critique. De mettre en application certaines de mes connaissances et mon savoir acquis lors de la période de stage et de découvrir la différence entre les projets professionnels et ceux à caractère pédagogique.</a:t>
            </a:r>
          </a:p>
          <a:p>
            <a:pPr algn="just">
              <a:buFont typeface="Wingdings" pitchFamily="2" charset="2"/>
              <a:buChar char="Ø"/>
            </a:pPr>
            <a:endParaRPr lang="fr-FR" sz="2000" dirty="0" smtClean="0"/>
          </a:p>
          <a:p>
            <a:pPr algn="just">
              <a:buFont typeface="Wingdings" pitchFamily="2" charset="2"/>
              <a:buChar char="Ø"/>
            </a:pPr>
            <a:r>
              <a:rPr lang="fr-FR" sz="2000" b="1" dirty="0" smtClean="0"/>
              <a:t>     a été une occasion pour enrichir mes connaissances théoriques et pratiques sur tout ce qui est concerne la programmation java .</a:t>
            </a:r>
            <a:endParaRPr lang="fr-FR" sz="2000" dirty="0" smtClean="0"/>
          </a:p>
          <a:p>
            <a:pPr algn="just">
              <a:buFont typeface="Wingdings" pitchFamily="2" charset="2"/>
              <a:buChar char="Ø"/>
            </a:pPr>
            <a:endParaRPr lang="fr-FR" dirty="0" smtClean="0"/>
          </a:p>
        </p:txBody>
      </p:sp>
      <p:sp>
        <p:nvSpPr>
          <p:cNvPr id="22" name="Espace réservé de la date 21"/>
          <p:cNvSpPr>
            <a:spLocks noGrp="1"/>
          </p:cNvSpPr>
          <p:nvPr>
            <p:ph type="dt" sz="half" idx="10"/>
          </p:nvPr>
        </p:nvSpPr>
        <p:spPr/>
        <p:txBody>
          <a:bodyPr/>
          <a:lstStyle/>
          <a:p>
            <a:fld id="{912D3D39-1566-4E9B-804D-0E9AB6DF67D4}" type="datetime1">
              <a:rPr lang="fr-FR" smtClean="0"/>
              <a:pPr/>
              <a:t>19/06/2016</a:t>
            </a:fld>
            <a:endParaRPr lang="fr-BE"/>
          </a:p>
        </p:txBody>
      </p:sp>
      <p:sp>
        <p:nvSpPr>
          <p:cNvPr id="23" name="Espace réservé du numéro de diapositive 22"/>
          <p:cNvSpPr>
            <a:spLocks noGrp="1"/>
          </p:cNvSpPr>
          <p:nvPr>
            <p:ph type="sldNum" sz="quarter" idx="12"/>
          </p:nvPr>
        </p:nvSpPr>
        <p:spPr/>
        <p:txBody>
          <a:bodyPr/>
          <a:lstStyle/>
          <a:p>
            <a:fld id="{CF4668DC-857F-487D-BFFA-8C0CA5037977}" type="slidenum">
              <a:rPr lang="fr-BE" smtClean="0"/>
              <a:pPr/>
              <a:t>39</a:t>
            </a:fld>
            <a:endParaRPr lang="fr-BE"/>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ZoneTexte 13"/>
          <p:cNvSpPr txBox="1"/>
          <p:nvPr/>
        </p:nvSpPr>
        <p:spPr>
          <a:xfrm>
            <a:off x="2214563" y="1428750"/>
            <a:ext cx="6948487" cy="2032000"/>
          </a:xfrm>
          <a:prstGeom prst="rect">
            <a:avLst/>
          </a:prstGeom>
          <a:noFill/>
        </p:spPr>
        <p:txBody>
          <a:bodyPr>
            <a:spAutoFit/>
          </a:bodyPr>
          <a:lstStyle/>
          <a:p>
            <a:pPr eaLnBrk="1" hangingPunct="1">
              <a:defRPr/>
            </a:pPr>
            <a:endParaRPr lang="fr-FR" dirty="0"/>
          </a:p>
          <a:p>
            <a:pPr algn="just" eaLnBrk="1" hangingPunct="1">
              <a:lnSpc>
                <a:spcPct val="150000"/>
              </a:lnSpc>
              <a:defRPr/>
            </a:pPr>
            <a:endParaRPr lang="fr-FR" b="1" dirty="0">
              <a:solidFill>
                <a:schemeClr val="accent2">
                  <a:lumMod val="75000"/>
                </a:schemeClr>
              </a:solidFill>
              <a:latin typeface="Times New Roman" pitchFamily="18" charset="0"/>
              <a:cs typeface="Times New Roman" pitchFamily="18" charset="0"/>
            </a:endParaRPr>
          </a:p>
          <a:p>
            <a:pPr algn="just" eaLnBrk="1" hangingPunct="1">
              <a:lnSpc>
                <a:spcPct val="150000"/>
              </a:lnSpc>
              <a:defRPr/>
            </a:pPr>
            <a:endParaRPr lang="fr-FR" b="1" dirty="0">
              <a:latin typeface="Times New Roman" pitchFamily="18" charset="0"/>
              <a:cs typeface="Times New Roman" pitchFamily="18" charset="0"/>
            </a:endParaRPr>
          </a:p>
          <a:p>
            <a:pPr algn="just" eaLnBrk="1" hangingPunct="1">
              <a:lnSpc>
                <a:spcPct val="150000"/>
              </a:lnSpc>
              <a:defRPr/>
            </a:pPr>
            <a:endParaRPr lang="fr-FR" b="1" dirty="0">
              <a:latin typeface="Times New Roman" pitchFamily="18" charset="0"/>
              <a:cs typeface="Times New Roman" pitchFamily="18" charset="0"/>
            </a:endParaRPr>
          </a:p>
          <a:p>
            <a:pPr algn="just" eaLnBrk="1" hangingPunct="1">
              <a:lnSpc>
                <a:spcPct val="150000"/>
              </a:lnSpc>
              <a:defRPr/>
            </a:pPr>
            <a:endParaRPr lang="fr-FR" b="1" dirty="0">
              <a:latin typeface="Times New Roman" pitchFamily="18" charset="0"/>
              <a:cs typeface="Times New Roman" pitchFamily="18" charset="0"/>
            </a:endParaRPr>
          </a:p>
        </p:txBody>
      </p:sp>
      <p:pic>
        <p:nvPicPr>
          <p:cNvPr id="30" name="Image 29" descr="logo-radeef.jpg"/>
          <p:cNvPicPr>
            <a:picLocks noChangeAspect="1"/>
          </p:cNvPicPr>
          <p:nvPr/>
        </p:nvPicPr>
        <p:blipFill>
          <a:blip r:embed="rId3" cstate="print">
            <a:lum contrast="30000"/>
          </a:blip>
          <a:stretch>
            <a:fillRect/>
          </a:stretch>
        </p:blipFill>
        <p:spPr>
          <a:xfrm>
            <a:off x="0" y="1857364"/>
            <a:ext cx="5572132" cy="5000636"/>
          </a:xfrm>
          <a:prstGeom prst="rect">
            <a:avLst/>
          </a:prstGeom>
          <a:ln>
            <a:noFill/>
          </a:ln>
          <a:effectLst>
            <a:softEdge rad="112500"/>
          </a:effectLst>
        </p:spPr>
      </p:pic>
      <p:grpSp>
        <p:nvGrpSpPr>
          <p:cNvPr id="2" name="Groupe 15"/>
          <p:cNvGrpSpPr>
            <a:grpSpLocks/>
          </p:cNvGrpSpPr>
          <p:nvPr/>
        </p:nvGrpSpPr>
        <p:grpSpPr bwMode="auto">
          <a:xfrm>
            <a:off x="3357554" y="1214422"/>
            <a:ext cx="4086223" cy="835024"/>
            <a:chOff x="0" y="82527"/>
            <a:chExt cx="8229600" cy="977945"/>
          </a:xfrm>
        </p:grpSpPr>
        <p:sp>
          <p:nvSpPr>
            <p:cNvPr id="17" name="Rectangle à coins arrondis 16"/>
            <p:cNvSpPr/>
            <p:nvPr/>
          </p:nvSpPr>
          <p:spPr>
            <a:xfrm>
              <a:off x="0" y="82527"/>
              <a:ext cx="8229600" cy="977945"/>
            </a:xfrm>
            <a:prstGeom prst="roundRect">
              <a:avLst>
                <a:gd name="adj" fmla="val 10000"/>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lstStyle/>
            <a:p>
              <a:pPr algn="ctr" eaLnBrk="1" hangingPunct="1">
                <a:defRPr/>
              </a:pPr>
              <a:r>
                <a:rPr lang="fr-BE" sz="4000" dirty="0" smtClean="0">
                  <a:solidFill>
                    <a:schemeClr val="tx1"/>
                  </a:solidFill>
                  <a:latin typeface="Times New Roman" pitchFamily="18" charset="0"/>
                  <a:cs typeface="Times New Roman" pitchFamily="18" charset="0"/>
                </a:rPr>
                <a:t>la </a:t>
              </a:r>
              <a:r>
                <a:rPr lang="fr-BE" sz="4000" dirty="0">
                  <a:solidFill>
                    <a:schemeClr val="tx1"/>
                  </a:solidFill>
                  <a:latin typeface="Times New Roman" pitchFamily="18" charset="0"/>
                  <a:cs typeface="Times New Roman" pitchFamily="18" charset="0"/>
                </a:rPr>
                <a:t>RADEEF</a:t>
              </a:r>
            </a:p>
          </p:txBody>
        </p:sp>
        <p:sp>
          <p:nvSpPr>
            <p:cNvPr id="18" name="Rectangle 17"/>
            <p:cNvSpPr/>
            <p:nvPr/>
          </p:nvSpPr>
          <p:spPr>
            <a:xfrm>
              <a:off x="28575" y="111103"/>
              <a:ext cx="8172450" cy="920792"/>
            </a:xfrm>
            <a:prstGeom prst="rect">
              <a:avLst/>
            </a:prstGeom>
          </p:spPr>
          <p:style>
            <a:lnRef idx="0">
              <a:scrgbClr r="0" g="0" b="0"/>
            </a:lnRef>
            <a:fillRef idx="0">
              <a:scrgbClr r="0" g="0" b="0"/>
            </a:fillRef>
            <a:effectRef idx="0">
              <a:scrgbClr r="0" g="0" b="0"/>
            </a:effectRef>
            <a:fontRef idx="minor">
              <a:schemeClr val="lt1"/>
            </a:fontRef>
          </p:style>
          <p:txBody>
            <a:bodyPr tIns="91440" bIns="91440" spcCol="1270" anchor="ctr"/>
            <a:lstStyle/>
            <a:p>
              <a:pPr algn="ctr" defTabSz="1066800" eaLnBrk="1" hangingPunct="1">
                <a:lnSpc>
                  <a:spcPct val="90000"/>
                </a:lnSpc>
                <a:spcAft>
                  <a:spcPct val="35000"/>
                </a:spcAft>
                <a:defRPr/>
              </a:pPr>
              <a:endParaRPr lang="fr-FR" sz="3200" dirty="0">
                <a:solidFill>
                  <a:schemeClr val="tx1">
                    <a:lumMod val="95000"/>
                    <a:lumOff val="5000"/>
                  </a:schemeClr>
                </a:solidFill>
                <a:latin typeface="Times New Roman" pitchFamily="18" charset="0"/>
                <a:cs typeface="Times New Roman" pitchFamily="18" charset="0"/>
              </a:endParaRPr>
            </a:p>
          </p:txBody>
        </p:sp>
      </p:grpSp>
      <p:sp>
        <p:nvSpPr>
          <p:cNvPr id="8" name="ZoneTexte 7"/>
          <p:cNvSpPr txBox="1"/>
          <p:nvPr/>
        </p:nvSpPr>
        <p:spPr>
          <a:xfrm>
            <a:off x="5143504" y="2643182"/>
            <a:ext cx="3571868" cy="369332"/>
          </a:xfrm>
          <a:prstGeom prst="rect">
            <a:avLst/>
          </a:prstGeom>
          <a:noFill/>
        </p:spPr>
        <p:txBody>
          <a:bodyPr wrap="square" rtlCol="0">
            <a:spAutoFit/>
          </a:bodyPr>
          <a:lstStyle/>
          <a:p>
            <a:r>
              <a:rPr lang="fr-BE" altLang="fr-FR" b="1" dirty="0" smtClean="0"/>
              <a:t>à caractère industriel et commercial</a:t>
            </a:r>
            <a:endParaRPr lang="fr-FR" b="1" dirty="0"/>
          </a:p>
        </p:txBody>
      </p:sp>
      <p:sp>
        <p:nvSpPr>
          <p:cNvPr id="9" name="Rectangle 8"/>
          <p:cNvSpPr/>
          <p:nvPr/>
        </p:nvSpPr>
        <p:spPr>
          <a:xfrm>
            <a:off x="5143504" y="3429000"/>
            <a:ext cx="3571868" cy="1200329"/>
          </a:xfrm>
          <a:prstGeom prst="rect">
            <a:avLst/>
          </a:prstGeom>
        </p:spPr>
        <p:txBody>
          <a:bodyPr wrap="square">
            <a:spAutoFit/>
          </a:bodyPr>
          <a:lstStyle/>
          <a:p>
            <a:r>
              <a:rPr lang="fr-BE" altLang="fr-FR" b="1" dirty="0" smtClean="0"/>
              <a:t>doté de la personnalité morale et de l’autonomie financière, placé sous la tutelle du Ministère de l’Intérieur</a:t>
            </a:r>
            <a:endParaRPr lang="fr-FR" b="1" dirty="0"/>
          </a:p>
        </p:txBody>
      </p:sp>
      <p:sp>
        <p:nvSpPr>
          <p:cNvPr id="10" name="Rectangle 9"/>
          <p:cNvSpPr/>
          <p:nvPr/>
        </p:nvSpPr>
        <p:spPr>
          <a:xfrm>
            <a:off x="5286380" y="4934562"/>
            <a:ext cx="3643306" cy="923330"/>
          </a:xfrm>
          <a:prstGeom prst="rect">
            <a:avLst/>
          </a:prstGeom>
        </p:spPr>
        <p:txBody>
          <a:bodyPr wrap="square">
            <a:spAutoFit/>
          </a:bodyPr>
          <a:lstStyle/>
          <a:p>
            <a:r>
              <a:rPr lang="fr-BE" altLang="fr-FR" b="1" dirty="0" smtClean="0"/>
              <a:t>elle a </a:t>
            </a:r>
            <a:r>
              <a:rPr lang="fr-FR" altLang="fr-FR" b="1" dirty="0" smtClean="0">
                <a:solidFill>
                  <a:srgbClr val="0070C0"/>
                </a:solidFill>
              </a:rPr>
              <a:t>été créée par délibération du conseil municipal de la ville de Fès en date du 30 avril et 29 août 1969</a:t>
            </a:r>
            <a:endParaRPr lang="fr-FR" dirty="0">
              <a:solidFill>
                <a:srgbClr val="0070C0"/>
              </a:solidFill>
            </a:endParaRPr>
          </a:p>
        </p:txBody>
      </p:sp>
      <p:pic>
        <p:nvPicPr>
          <p:cNvPr id="11"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2"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3"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5"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6" name="TextBox 7"/>
          <p:cNvSpPr txBox="1"/>
          <p:nvPr/>
        </p:nvSpPr>
        <p:spPr>
          <a:xfrm flipH="1">
            <a:off x="8143932"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9" name="Picture 2"/>
          <p:cNvPicPr>
            <a:picLocks noChangeAspect="1" noChangeArrowheads="1"/>
          </p:cNvPicPr>
          <p:nvPr/>
        </p:nvPicPr>
        <p:blipFill>
          <a:blip r:embed="rId6"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 name="Picture 4" descr="C:\Users\bouna\Desktop\1434474590.jpeg.png"/>
          <p:cNvPicPr>
            <a:picLocks noChangeAspect="1" noChangeArrowheads="1"/>
          </p:cNvPicPr>
          <p:nvPr/>
        </p:nvPicPr>
        <p:blipFill>
          <a:blip r:embed="rId10"/>
          <a:srcRect/>
          <a:stretch>
            <a:fillRect/>
          </a:stretch>
        </p:blipFill>
        <p:spPr bwMode="auto">
          <a:xfrm>
            <a:off x="1214415" y="357166"/>
            <a:ext cx="928693" cy="1071570"/>
          </a:xfrm>
          <a:prstGeom prst="ellipse">
            <a:avLst/>
          </a:prstGeom>
          <a:ln>
            <a:noFill/>
          </a:ln>
          <a:effectLst>
            <a:softEdge rad="112500"/>
          </a:effectLst>
        </p:spPr>
      </p:pic>
      <p:pic>
        <p:nvPicPr>
          <p:cNvPr id="21" name="Picture 2" descr="C:\Users\bouna\Desktop\eclipse_icon_by_flosweb.png"/>
          <p:cNvPicPr>
            <a:picLocks noChangeAspect="1" noChangeArrowheads="1"/>
          </p:cNvPicPr>
          <p:nvPr/>
        </p:nvPicPr>
        <p:blipFill>
          <a:blip r:embed="rId11" cstate="print"/>
          <a:srcRect/>
          <a:stretch>
            <a:fillRect/>
          </a:stretch>
        </p:blipFill>
        <p:spPr bwMode="auto">
          <a:xfrm>
            <a:off x="71406" y="285705"/>
            <a:ext cx="571504" cy="642965"/>
          </a:xfrm>
          <a:prstGeom prst="rect">
            <a:avLst/>
          </a:prstGeom>
          <a:noFill/>
        </p:spPr>
      </p:pic>
      <p:pic>
        <p:nvPicPr>
          <p:cNvPr id="22"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60430" y="214290"/>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23" name="TextBox 7"/>
          <p:cNvSpPr txBox="1"/>
          <p:nvPr/>
        </p:nvSpPr>
        <p:spPr>
          <a:xfrm flipH="1">
            <a:off x="593762"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24" name="TextBox 7"/>
          <p:cNvSpPr txBox="1"/>
          <p:nvPr/>
        </p:nvSpPr>
        <p:spPr>
          <a:xfrm flipH="1">
            <a:off x="1928794" y="681319"/>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25" name="TextBox 7"/>
          <p:cNvSpPr txBox="1"/>
          <p:nvPr/>
        </p:nvSpPr>
        <p:spPr>
          <a:xfrm flipH="1">
            <a:off x="3428992" y="214290"/>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26" name="Connecteur droit 25"/>
          <p:cNvCxnSpPr/>
          <p:nvPr/>
        </p:nvCxnSpPr>
        <p:spPr>
          <a:xfrm>
            <a:off x="3132032" y="928670"/>
            <a:ext cx="6012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necteur droit 26"/>
          <p:cNvCxnSpPr/>
          <p:nvPr/>
        </p:nvCxnSpPr>
        <p:spPr>
          <a:xfrm>
            <a:off x="0" y="998520"/>
            <a:ext cx="118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Espace réservé de la date 31"/>
          <p:cNvSpPr>
            <a:spLocks noGrp="1"/>
          </p:cNvSpPr>
          <p:nvPr>
            <p:ph type="dt" sz="half" idx="10"/>
          </p:nvPr>
        </p:nvSpPr>
        <p:spPr/>
        <p:txBody>
          <a:bodyPr/>
          <a:lstStyle/>
          <a:p>
            <a:fld id="{CDFA0AAF-C836-4FB9-BB63-7F8A3C0D6D25}" type="datetime1">
              <a:rPr lang="fr-FR" smtClean="0"/>
              <a:pPr/>
              <a:t>19/06/2016</a:t>
            </a:fld>
            <a:endParaRPr lang="fr-BE"/>
          </a:p>
        </p:txBody>
      </p:sp>
      <p:sp>
        <p:nvSpPr>
          <p:cNvPr id="33" name="Espace réservé du numéro de diapositive 32"/>
          <p:cNvSpPr>
            <a:spLocks noGrp="1"/>
          </p:cNvSpPr>
          <p:nvPr>
            <p:ph type="sldNum" sz="quarter" idx="12"/>
          </p:nvPr>
        </p:nvSpPr>
        <p:spPr/>
        <p:txBody>
          <a:bodyPr/>
          <a:lstStyle/>
          <a:p>
            <a:fld id="{CF4668DC-857F-487D-BFFA-8C0CA5037977}" type="slidenum">
              <a:rPr lang="fr-BE" smtClean="0"/>
              <a:pPr/>
              <a:t>4</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5" name="Picture 3" descr="D:\la fac\ppt\Animated-images.gif"/>
          <p:cNvPicPr>
            <a:picLocks noChangeAspect="1" noChangeArrowheads="1" noCrop="1"/>
          </p:cNvPicPr>
          <p:nvPr/>
        </p:nvPicPr>
        <p:blipFill>
          <a:blip r:embed="rId3"/>
          <a:srcRect/>
          <a:stretch>
            <a:fillRect/>
          </a:stretch>
        </p:blipFill>
        <p:spPr bwMode="auto">
          <a:xfrm>
            <a:off x="2357422" y="3790950"/>
            <a:ext cx="4762500" cy="3067050"/>
          </a:xfrm>
          <a:prstGeom prst="rect">
            <a:avLst/>
          </a:prstGeom>
          <a:noFill/>
        </p:spPr>
      </p:pic>
      <p:pic>
        <p:nvPicPr>
          <p:cNvPr id="5" name="Picture 2" descr="C:\Users\BENTALBAK\Desktop\graduated-icon.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71472" y="1571612"/>
            <a:ext cx="2438400" cy="24384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ZoneTexte 3"/>
          <p:cNvSpPr txBox="1"/>
          <p:nvPr/>
        </p:nvSpPr>
        <p:spPr>
          <a:xfrm>
            <a:off x="2893101" y="2727115"/>
            <a:ext cx="4801314" cy="523220"/>
          </a:xfrm>
          <a:prstGeom prst="rect">
            <a:avLst/>
          </a:prstGeom>
          <a:noFill/>
        </p:spPr>
        <p:txBody>
          <a:bodyPr wrap="none" rtlCol="0">
            <a:spAutoFit/>
          </a:bodyPr>
          <a:lstStyle/>
          <a:p>
            <a:r>
              <a:rPr lang="fr-FR" sz="2800" dirty="0" smtClean="0">
                <a:solidFill>
                  <a:schemeClr val="tx2">
                    <a:lumMod val="50000"/>
                  </a:schemeClr>
                </a:solidFill>
                <a:latin typeface="Aharoni" pitchFamily="2" charset="-79"/>
                <a:cs typeface="Aharoni" pitchFamily="2" charset="-79"/>
              </a:rPr>
              <a:t>MERCI pour votre Attention</a:t>
            </a:r>
            <a:endParaRPr lang="fr-FR" sz="2800" dirty="0">
              <a:solidFill>
                <a:schemeClr val="tx2">
                  <a:lumMod val="50000"/>
                </a:schemeClr>
              </a:solidFill>
              <a:latin typeface="Aharoni" pitchFamily="2" charset="-79"/>
              <a:cs typeface="Aharoni" pitchFamily="2" charset="-79"/>
            </a:endParaRPr>
          </a:p>
        </p:txBody>
      </p:sp>
      <p:sp>
        <p:nvSpPr>
          <p:cNvPr id="9" name="Espace réservé de la date 8"/>
          <p:cNvSpPr>
            <a:spLocks noGrp="1"/>
          </p:cNvSpPr>
          <p:nvPr>
            <p:ph type="dt" sz="half" idx="10"/>
          </p:nvPr>
        </p:nvSpPr>
        <p:spPr/>
        <p:txBody>
          <a:bodyPr/>
          <a:lstStyle/>
          <a:p>
            <a:fld id="{48CC1FE8-EE4B-4A01-A7F2-DE7E0967B5BD}" type="datetime1">
              <a:rPr lang="fr-FR" smtClean="0"/>
              <a:pPr/>
              <a:t>19/06/2016</a:t>
            </a:fld>
            <a:endParaRPr lang="fr-BE"/>
          </a:p>
        </p:txBody>
      </p:sp>
      <p:sp>
        <p:nvSpPr>
          <p:cNvPr id="10" name="Espace réservé du numéro de diapositive 9"/>
          <p:cNvSpPr>
            <a:spLocks noGrp="1"/>
          </p:cNvSpPr>
          <p:nvPr>
            <p:ph type="sldNum" sz="quarter" idx="12"/>
          </p:nvPr>
        </p:nvSpPr>
        <p:spPr/>
        <p:txBody>
          <a:bodyPr/>
          <a:lstStyle/>
          <a:p>
            <a:fld id="{CF4668DC-857F-487D-BFFA-8C0CA5037977}" type="slidenum">
              <a:rPr lang="fr-BE" smtClean="0"/>
              <a:pPr/>
              <a:t>40</a:t>
            </a:fld>
            <a:endParaRPr lang="fr-BE"/>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7"/>
          <p:cNvPicPr>
            <a:picLocks noChangeAspect="1" noChangeArrowheads="1"/>
          </p:cNvPicPr>
          <p:nvPr/>
        </p:nvPicPr>
        <p:blipFill>
          <a:blip r:embed="rId3">
            <a:lum contrast="20000"/>
          </a:blip>
          <a:srcRect/>
          <a:stretch>
            <a:fillRect/>
          </a:stretch>
        </p:blipFill>
        <p:spPr bwMode="auto">
          <a:xfrm>
            <a:off x="642910" y="1928802"/>
            <a:ext cx="8001000" cy="4659313"/>
          </a:xfrm>
          <a:prstGeom prst="roundRect">
            <a:avLst>
              <a:gd name="adj" fmla="val 8594"/>
            </a:avLst>
          </a:prstGeom>
          <a:solidFill>
            <a:srgbClr val="FFFFFF">
              <a:shade val="85000"/>
            </a:srgbClr>
          </a:solidFill>
          <a:ln>
            <a:noFill/>
          </a:ln>
          <a:effectLst/>
        </p:spPr>
        <p:style>
          <a:lnRef idx="2">
            <a:schemeClr val="accent1"/>
          </a:lnRef>
          <a:fillRef idx="1">
            <a:schemeClr val="lt1"/>
          </a:fillRef>
          <a:effectRef idx="0">
            <a:schemeClr val="accent1"/>
          </a:effectRef>
          <a:fontRef idx="minor">
            <a:schemeClr val="dk1"/>
          </a:fontRef>
        </p:style>
      </p:pic>
      <p:grpSp>
        <p:nvGrpSpPr>
          <p:cNvPr id="8" name="Groupe 15"/>
          <p:cNvGrpSpPr>
            <a:grpSpLocks/>
          </p:cNvGrpSpPr>
          <p:nvPr/>
        </p:nvGrpSpPr>
        <p:grpSpPr bwMode="auto">
          <a:xfrm>
            <a:off x="1071538" y="1408106"/>
            <a:ext cx="8043887" cy="2235208"/>
            <a:chOff x="-342928" y="-1203417"/>
            <a:chExt cx="8543953" cy="2235312"/>
          </a:xfrm>
          <a:effectLst/>
        </p:grpSpPr>
        <p:sp>
          <p:nvSpPr>
            <p:cNvPr id="9" name="Rectangle à coins arrondis 8"/>
            <p:cNvSpPr/>
            <p:nvPr/>
          </p:nvSpPr>
          <p:spPr>
            <a:xfrm>
              <a:off x="-342928" y="-1203417"/>
              <a:ext cx="8001963" cy="735044"/>
            </a:xfrm>
            <a:prstGeom prst="roundRect">
              <a:avLst>
                <a:gd name="adj" fmla="val 10000"/>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a:lstStyle/>
            <a:p>
              <a:pPr algn="ctr" eaLnBrk="1" hangingPunct="1">
                <a:defRPr/>
              </a:pPr>
              <a:r>
                <a:rPr lang="fr-BE" sz="4000" dirty="0" smtClean="0">
                  <a:solidFill>
                    <a:schemeClr val="tx1"/>
                  </a:solidFill>
                  <a:latin typeface="Times New Roman" pitchFamily="18" charset="0"/>
                  <a:cs typeface="Times New Roman" pitchFamily="18" charset="0"/>
                </a:rPr>
                <a:t>Réseau électrique de la RADEEF</a:t>
              </a:r>
              <a:endParaRPr lang="fr-BE" sz="4000" dirty="0">
                <a:solidFill>
                  <a:schemeClr val="tx1"/>
                </a:solidFill>
                <a:latin typeface="Times New Roman" pitchFamily="18" charset="0"/>
                <a:cs typeface="Times New Roman" pitchFamily="18" charset="0"/>
              </a:endParaRPr>
            </a:p>
          </p:txBody>
        </p:sp>
        <p:sp>
          <p:nvSpPr>
            <p:cNvPr id="10" name="Rectangle 9"/>
            <p:cNvSpPr/>
            <p:nvPr/>
          </p:nvSpPr>
          <p:spPr>
            <a:xfrm>
              <a:off x="28575" y="111103"/>
              <a:ext cx="8172450" cy="920792"/>
            </a:xfrm>
            <a:prstGeom prst="rect">
              <a:avLst/>
            </a:prstGeom>
          </p:spPr>
          <p:style>
            <a:lnRef idx="0">
              <a:scrgbClr r="0" g="0" b="0"/>
            </a:lnRef>
            <a:fillRef idx="0">
              <a:scrgbClr r="0" g="0" b="0"/>
            </a:fillRef>
            <a:effectRef idx="0">
              <a:scrgbClr r="0" g="0" b="0"/>
            </a:effectRef>
            <a:fontRef idx="minor">
              <a:schemeClr val="lt1"/>
            </a:fontRef>
          </p:style>
          <p:txBody>
            <a:bodyPr tIns="91440" bIns="91440" spcCol="1270" anchor="ctr"/>
            <a:lstStyle/>
            <a:p>
              <a:pPr algn="ctr" defTabSz="1066800" eaLnBrk="1" hangingPunct="1">
                <a:lnSpc>
                  <a:spcPct val="90000"/>
                </a:lnSpc>
                <a:spcAft>
                  <a:spcPct val="35000"/>
                </a:spcAft>
                <a:defRPr/>
              </a:pPr>
              <a:endParaRPr lang="fr-FR" sz="3200" dirty="0">
                <a:solidFill>
                  <a:schemeClr val="tx1">
                    <a:lumMod val="95000"/>
                    <a:lumOff val="5000"/>
                  </a:schemeClr>
                </a:solidFill>
                <a:latin typeface="Times New Roman" pitchFamily="18" charset="0"/>
                <a:cs typeface="Times New Roman" pitchFamily="18" charset="0"/>
              </a:endParaRPr>
            </a:p>
          </p:txBody>
        </p:sp>
      </p:grpSp>
      <p:pic>
        <p:nvPicPr>
          <p:cNvPr id="6"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7"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1"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2"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3" name="TextBox 7"/>
          <p:cNvSpPr txBox="1"/>
          <p:nvPr/>
        </p:nvSpPr>
        <p:spPr>
          <a:xfrm flipH="1">
            <a:off x="8143932"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4" name="Picture 2"/>
          <p:cNvPicPr>
            <a:picLocks noChangeAspect="1" noChangeArrowheads="1"/>
          </p:cNvPicPr>
          <p:nvPr/>
        </p:nvPicPr>
        <p:blipFill>
          <a:blip r:embed="rId6"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4" descr="C:\Users\bouna\Desktop\1434474590.jpeg.png"/>
          <p:cNvPicPr>
            <a:picLocks noChangeAspect="1" noChangeArrowheads="1"/>
          </p:cNvPicPr>
          <p:nvPr/>
        </p:nvPicPr>
        <p:blipFill>
          <a:blip r:embed="rId10"/>
          <a:srcRect/>
          <a:stretch>
            <a:fillRect/>
          </a:stretch>
        </p:blipFill>
        <p:spPr bwMode="auto">
          <a:xfrm>
            <a:off x="1214415" y="357166"/>
            <a:ext cx="928693" cy="1071570"/>
          </a:xfrm>
          <a:prstGeom prst="ellipse">
            <a:avLst/>
          </a:prstGeom>
          <a:ln>
            <a:noFill/>
          </a:ln>
          <a:effectLst>
            <a:softEdge rad="112500"/>
          </a:effectLst>
        </p:spPr>
      </p:pic>
      <p:pic>
        <p:nvPicPr>
          <p:cNvPr id="16" name="Picture 2" descr="C:\Users\bouna\Desktop\eclipse_icon_by_flosweb.png"/>
          <p:cNvPicPr>
            <a:picLocks noChangeAspect="1" noChangeArrowheads="1"/>
          </p:cNvPicPr>
          <p:nvPr/>
        </p:nvPicPr>
        <p:blipFill>
          <a:blip r:embed="rId11" cstate="print"/>
          <a:srcRect/>
          <a:stretch>
            <a:fillRect/>
          </a:stretch>
        </p:blipFill>
        <p:spPr bwMode="auto">
          <a:xfrm>
            <a:off x="71406" y="285705"/>
            <a:ext cx="571504" cy="642965"/>
          </a:xfrm>
          <a:prstGeom prst="rect">
            <a:avLst/>
          </a:prstGeom>
          <a:noFill/>
        </p:spPr>
      </p:pic>
      <p:pic>
        <p:nvPicPr>
          <p:cNvPr id="17"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60430" y="214290"/>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8" name="TextBox 7"/>
          <p:cNvSpPr txBox="1"/>
          <p:nvPr/>
        </p:nvSpPr>
        <p:spPr>
          <a:xfrm flipH="1">
            <a:off x="593762"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9" name="TextBox 7"/>
          <p:cNvSpPr txBox="1"/>
          <p:nvPr/>
        </p:nvSpPr>
        <p:spPr>
          <a:xfrm flipH="1">
            <a:off x="1928794" y="681319"/>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20" name="TextBox 7"/>
          <p:cNvSpPr txBox="1"/>
          <p:nvPr/>
        </p:nvSpPr>
        <p:spPr>
          <a:xfrm flipH="1">
            <a:off x="3428992" y="214290"/>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21" name="Connecteur droit 20"/>
          <p:cNvCxnSpPr/>
          <p:nvPr/>
        </p:nvCxnSpPr>
        <p:spPr>
          <a:xfrm>
            <a:off x="3132032" y="928670"/>
            <a:ext cx="6012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0" y="998520"/>
            <a:ext cx="1188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6" name="Espace réservé de la date 25"/>
          <p:cNvSpPr>
            <a:spLocks noGrp="1"/>
          </p:cNvSpPr>
          <p:nvPr>
            <p:ph type="dt" sz="half" idx="10"/>
          </p:nvPr>
        </p:nvSpPr>
        <p:spPr/>
        <p:txBody>
          <a:bodyPr/>
          <a:lstStyle/>
          <a:p>
            <a:fld id="{B39305E1-8DFE-4DB0-98D9-DA2BD3059AED}" type="datetime1">
              <a:rPr lang="fr-FR" smtClean="0"/>
              <a:pPr/>
              <a:t>19/06/2016</a:t>
            </a:fld>
            <a:endParaRPr lang="fr-BE"/>
          </a:p>
        </p:txBody>
      </p:sp>
      <p:sp>
        <p:nvSpPr>
          <p:cNvPr id="27" name="Espace réservé du numéro de diapositive 26"/>
          <p:cNvSpPr>
            <a:spLocks noGrp="1"/>
          </p:cNvSpPr>
          <p:nvPr>
            <p:ph type="sldNum" sz="quarter" idx="12"/>
          </p:nvPr>
        </p:nvSpPr>
        <p:spPr/>
        <p:txBody>
          <a:bodyPr/>
          <a:lstStyle/>
          <a:p>
            <a:fld id="{CF4668DC-857F-487D-BFFA-8C0CA5037977}" type="slidenum">
              <a:rPr lang="fr-BE" smtClean="0"/>
              <a:pPr/>
              <a:t>5</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357158" y="2071678"/>
            <a:ext cx="8286807" cy="4154984"/>
          </a:xfrm>
          <a:prstGeom prst="rect">
            <a:avLst/>
          </a:prstGeom>
          <a:noFill/>
        </p:spPr>
        <p:txBody>
          <a:bodyPr wrap="square" rtlCol="0">
            <a:spAutoFit/>
          </a:bodyPr>
          <a:lstStyle/>
          <a:p>
            <a:pPr>
              <a:buFont typeface="Arial" pitchFamily="34" charset="0"/>
              <a:buChar char="•"/>
            </a:pPr>
            <a:endParaRPr lang="fr-FR" sz="2400" b="1" dirty="0" smtClean="0">
              <a:solidFill>
                <a:schemeClr val="accent2">
                  <a:lumMod val="50000"/>
                </a:schemeClr>
              </a:solidFill>
            </a:endParaRPr>
          </a:p>
          <a:p>
            <a:pPr>
              <a:buFont typeface="Wingdings" pitchFamily="2" charset="2"/>
              <a:buChar char="Ø"/>
            </a:pPr>
            <a:r>
              <a:rPr lang="fr-FR" sz="2400" b="1" dirty="0" smtClean="0">
                <a:solidFill>
                  <a:schemeClr val="accent2">
                    <a:lumMod val="50000"/>
                  </a:schemeClr>
                </a:solidFill>
              </a:rPr>
              <a:t>Assurer une continuité de l’électricité .</a:t>
            </a:r>
          </a:p>
          <a:p>
            <a:pPr>
              <a:buFont typeface="Wingdings" pitchFamily="2" charset="2"/>
              <a:buChar char="Ø"/>
            </a:pPr>
            <a:endParaRPr lang="fr-FR" sz="2400" b="1" dirty="0" smtClean="0">
              <a:solidFill>
                <a:schemeClr val="accent2">
                  <a:lumMod val="50000"/>
                </a:schemeClr>
              </a:solidFill>
            </a:endParaRPr>
          </a:p>
          <a:p>
            <a:pPr>
              <a:buFont typeface="Wingdings" pitchFamily="2" charset="2"/>
              <a:buChar char="Ø"/>
            </a:pPr>
            <a:r>
              <a:rPr lang="fr-FR" sz="2400" b="1" dirty="0" smtClean="0">
                <a:solidFill>
                  <a:schemeClr val="accent2">
                    <a:lumMod val="50000"/>
                  </a:schemeClr>
                </a:solidFill>
              </a:rPr>
              <a:t>Minimiser le temps de coupure.</a:t>
            </a:r>
          </a:p>
          <a:p>
            <a:pPr>
              <a:buFont typeface="Wingdings" pitchFamily="2" charset="2"/>
              <a:buChar char="Ø"/>
            </a:pPr>
            <a:endParaRPr lang="fr-FR" sz="2400" b="1" dirty="0" smtClean="0">
              <a:solidFill>
                <a:schemeClr val="accent2">
                  <a:lumMod val="50000"/>
                </a:schemeClr>
              </a:solidFill>
            </a:endParaRPr>
          </a:p>
          <a:p>
            <a:pPr>
              <a:buFont typeface="Wingdings" pitchFamily="2" charset="2"/>
              <a:buChar char="Ø"/>
            </a:pPr>
            <a:r>
              <a:rPr lang="fr-FR" sz="2400" b="1" dirty="0" smtClean="0">
                <a:solidFill>
                  <a:schemeClr val="accent2">
                    <a:lumMod val="50000"/>
                  </a:schemeClr>
                </a:solidFill>
              </a:rPr>
              <a:t>Intégré l’intelligence artificiel dans le réseau électrique actuel de la RADEEF .</a:t>
            </a:r>
          </a:p>
          <a:p>
            <a:pPr>
              <a:buFont typeface="Wingdings" pitchFamily="2" charset="2"/>
              <a:buChar char="Ø"/>
            </a:pPr>
            <a:endParaRPr lang="fr-FR" sz="2400" b="1" dirty="0" smtClean="0">
              <a:solidFill>
                <a:schemeClr val="accent2">
                  <a:lumMod val="50000"/>
                </a:schemeClr>
              </a:solidFill>
            </a:endParaRPr>
          </a:p>
          <a:p>
            <a:pPr>
              <a:buFont typeface="Wingdings" pitchFamily="2" charset="2"/>
              <a:buChar char="Ø"/>
            </a:pPr>
            <a:r>
              <a:rPr lang="fr-FR" sz="2400" b="1" dirty="0" smtClean="0">
                <a:solidFill>
                  <a:schemeClr val="accent2">
                    <a:lumMod val="50000"/>
                  </a:schemeClr>
                </a:solidFill>
              </a:rPr>
              <a:t>Assurer une valeur ajouté .</a:t>
            </a:r>
          </a:p>
          <a:p>
            <a:pPr>
              <a:buFont typeface="Arial" pitchFamily="34" charset="0"/>
              <a:buChar char="•"/>
            </a:pPr>
            <a:endParaRPr lang="fr-FR" sz="2400" b="1" dirty="0" smtClean="0">
              <a:solidFill>
                <a:schemeClr val="accent2">
                  <a:lumMod val="50000"/>
                </a:schemeClr>
              </a:solidFill>
            </a:endParaRPr>
          </a:p>
          <a:p>
            <a:pPr>
              <a:buFont typeface="Arial" pitchFamily="34" charset="0"/>
              <a:buChar char="•"/>
            </a:pPr>
            <a:endParaRPr lang="fr-FR" sz="2400" b="1" dirty="0" smtClean="0">
              <a:solidFill>
                <a:schemeClr val="accent2">
                  <a:lumMod val="50000"/>
                </a:schemeClr>
              </a:solidFill>
            </a:endParaRPr>
          </a:p>
        </p:txBody>
      </p:sp>
      <p:sp>
        <p:nvSpPr>
          <p:cNvPr id="3" name="Rectangle 2"/>
          <p:cNvSpPr/>
          <p:nvPr/>
        </p:nvSpPr>
        <p:spPr>
          <a:xfrm>
            <a:off x="2285984" y="1071546"/>
            <a:ext cx="4143763" cy="707886"/>
          </a:xfrm>
          <a:prstGeom prst="rect">
            <a:avLst/>
          </a:prstGeom>
        </p:spPr>
        <p:txBody>
          <a:bodyPr wrap="none">
            <a:spAutoFit/>
          </a:bodyPr>
          <a:lstStyle/>
          <a:p>
            <a:pPr algn="ctr"/>
            <a:r>
              <a:rPr lang="fr-FR" sz="4000" b="1" dirty="0" smtClean="0">
                <a:solidFill>
                  <a:schemeClr val="tx2">
                    <a:lumMod val="50000"/>
                  </a:schemeClr>
                </a:solidFill>
              </a:rPr>
              <a:t>Cahier des charges</a:t>
            </a:r>
            <a:endParaRPr lang="fr-FR" sz="4000" dirty="0">
              <a:solidFill>
                <a:schemeClr val="tx2">
                  <a:lumMod val="50000"/>
                </a:schemeClr>
              </a:solidFill>
            </a:endParaRPr>
          </a:p>
        </p:txBody>
      </p:sp>
      <p:sp>
        <p:nvSpPr>
          <p:cNvPr id="8" name="Espace réservé de la date 7"/>
          <p:cNvSpPr>
            <a:spLocks noGrp="1"/>
          </p:cNvSpPr>
          <p:nvPr>
            <p:ph type="dt" sz="half" idx="10"/>
          </p:nvPr>
        </p:nvSpPr>
        <p:spPr/>
        <p:txBody>
          <a:bodyPr/>
          <a:lstStyle/>
          <a:p>
            <a:fld id="{54B7FFAF-F515-45B4-9AC7-9E106B6FA2F6}" type="datetime1">
              <a:rPr lang="fr-FR" smtClean="0"/>
              <a:pPr/>
              <a:t>19/06/2016</a:t>
            </a:fld>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6</a:t>
            </a:fld>
            <a:endParaRPr lang="fr-BE"/>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5" name="Rectangle 34"/>
          <p:cNvSpPr/>
          <p:nvPr/>
        </p:nvSpPr>
        <p:spPr>
          <a:xfrm>
            <a:off x="1643042" y="1500174"/>
            <a:ext cx="3929090" cy="1569660"/>
          </a:xfrm>
          <a:prstGeom prst="rect">
            <a:avLst/>
          </a:prstGeom>
          <a:noFill/>
        </p:spPr>
        <p:txBody>
          <a:bodyPr wrap="square" lIns="91440" tIns="45720" rIns="91440" bIns="45720">
            <a:spAutoFit/>
          </a:bodyPr>
          <a:lstStyle/>
          <a:p>
            <a:r>
              <a:rPr lang="fr-FR" sz="3200" b="1" dirty="0" smtClean="0">
                <a:ln w="10541" cmpd="sng">
                  <a:solidFill>
                    <a:schemeClr val="accent1">
                      <a:shade val="88000"/>
                      <a:satMod val="110000"/>
                    </a:schemeClr>
                  </a:solidFill>
                  <a:prstDash val="solid"/>
                </a:ln>
                <a:solidFill>
                  <a:schemeClr val="tx2">
                    <a:lumMod val="50000"/>
                  </a:schemeClr>
                </a:solidFill>
              </a:rPr>
              <a:t>C’est quoi </a:t>
            </a:r>
          </a:p>
          <a:p>
            <a:r>
              <a:rPr lang="fr-FR" sz="3200" b="1" dirty="0" smtClean="0">
                <a:ln w="10541" cmpd="sng">
                  <a:solidFill>
                    <a:schemeClr val="accent1">
                      <a:shade val="88000"/>
                      <a:satMod val="110000"/>
                    </a:schemeClr>
                  </a:solidFill>
                  <a:prstDash val="solid"/>
                </a:ln>
                <a:solidFill>
                  <a:schemeClr val="tx2">
                    <a:lumMod val="50000"/>
                  </a:schemeClr>
                </a:solidFill>
              </a:rPr>
              <a:t>un réseaux </a:t>
            </a:r>
          </a:p>
          <a:p>
            <a:r>
              <a:rPr lang="fr-FR" sz="3200" b="1" dirty="0" smtClean="0">
                <a:ln w="10541" cmpd="sng">
                  <a:solidFill>
                    <a:schemeClr val="accent1">
                      <a:shade val="88000"/>
                      <a:satMod val="110000"/>
                    </a:schemeClr>
                  </a:solidFill>
                  <a:prstDash val="solid"/>
                </a:ln>
                <a:solidFill>
                  <a:schemeClr val="tx2">
                    <a:lumMod val="50000"/>
                  </a:schemeClr>
                </a:solidFill>
              </a:rPr>
              <a:t>électrique </a:t>
            </a:r>
            <a:endParaRPr lang="fr-FR" sz="3200" b="1" dirty="0">
              <a:ln w="10541" cmpd="sng">
                <a:solidFill>
                  <a:schemeClr val="accent1">
                    <a:shade val="88000"/>
                    <a:satMod val="110000"/>
                  </a:schemeClr>
                </a:solidFill>
                <a:prstDash val="solid"/>
              </a:ln>
              <a:solidFill>
                <a:schemeClr val="tx2">
                  <a:lumMod val="50000"/>
                </a:schemeClr>
              </a:solidFill>
            </a:endParaRPr>
          </a:p>
        </p:txBody>
      </p:sp>
      <p:sp>
        <p:nvSpPr>
          <p:cNvPr id="38" name="ZoneTexte 37"/>
          <p:cNvSpPr txBox="1"/>
          <p:nvPr/>
        </p:nvSpPr>
        <p:spPr>
          <a:xfrm>
            <a:off x="285720" y="3214686"/>
            <a:ext cx="3786182" cy="2246769"/>
          </a:xfrm>
          <a:prstGeom prst="rect">
            <a:avLst/>
          </a:prstGeom>
          <a:noFill/>
        </p:spPr>
        <p:txBody>
          <a:bodyPr wrap="square" rtlCol="0">
            <a:spAutoFit/>
          </a:bodyPr>
          <a:lstStyle/>
          <a:p>
            <a:pPr algn="just">
              <a:buNone/>
            </a:pPr>
            <a:r>
              <a:rPr lang="fr-FR" sz="2000" b="1" dirty="0" smtClean="0">
                <a:solidFill>
                  <a:srgbClr val="00B050"/>
                </a:solidFill>
              </a:rPr>
              <a:t>   </a:t>
            </a:r>
          </a:p>
          <a:p>
            <a:pPr algn="just">
              <a:buNone/>
            </a:pPr>
            <a:r>
              <a:rPr lang="fr-FR" sz="2000" b="1" dirty="0" smtClean="0">
                <a:solidFill>
                  <a:srgbClr val="00B050"/>
                </a:solidFill>
              </a:rPr>
              <a:t>L</a:t>
            </a:r>
            <a:r>
              <a:rPr lang="fr-FR" sz="2000" b="1" dirty="0" smtClean="0"/>
              <a:t>e réseau électrique peut se définir comme l’infrastructure permettant la mise en relation entre la production d’électricité et les usages finaux.</a:t>
            </a:r>
          </a:p>
          <a:p>
            <a:pPr algn="just"/>
            <a:endParaRPr lang="fr-FR" sz="2000" dirty="0"/>
          </a:p>
        </p:txBody>
      </p:sp>
      <p:pic>
        <p:nvPicPr>
          <p:cNvPr id="108545" name="Picture 1"/>
          <p:cNvPicPr>
            <a:picLocks noChangeAspect="1" noChangeArrowheads="1"/>
          </p:cNvPicPr>
          <p:nvPr/>
        </p:nvPicPr>
        <p:blipFill>
          <a:blip r:embed="rId2">
            <a:lum contrast="30000"/>
          </a:blip>
          <a:srcRect/>
          <a:stretch>
            <a:fillRect/>
          </a:stretch>
        </p:blipFill>
        <p:spPr bwMode="auto">
          <a:xfrm>
            <a:off x="4143372" y="3357586"/>
            <a:ext cx="4429156" cy="2928934"/>
          </a:xfrm>
          <a:prstGeom prst="rect">
            <a:avLst/>
          </a:prstGeom>
          <a:noFill/>
          <a:ln w="9525">
            <a:noFill/>
            <a:miter lim="800000"/>
            <a:headEnd/>
            <a:tailEnd/>
          </a:ln>
          <a:effectLst/>
        </p:spPr>
      </p:pic>
      <p:pic>
        <p:nvPicPr>
          <p:cNvPr id="1026" name="Picture 2" descr="D:\la fac\ppt\back_and_forth_questions1.gif"/>
          <p:cNvPicPr>
            <a:picLocks noChangeAspect="1" noChangeArrowheads="1" noCrop="1"/>
          </p:cNvPicPr>
          <p:nvPr/>
        </p:nvPicPr>
        <p:blipFill>
          <a:blip r:embed="rId3"/>
          <a:srcRect/>
          <a:stretch>
            <a:fillRect/>
          </a:stretch>
        </p:blipFill>
        <p:spPr bwMode="auto">
          <a:xfrm>
            <a:off x="5000628" y="1357298"/>
            <a:ext cx="2000264" cy="2071702"/>
          </a:xfrm>
          <a:prstGeom prst="rect">
            <a:avLst/>
          </a:prstGeom>
          <a:noFill/>
        </p:spPr>
      </p:pic>
      <p:pic>
        <p:nvPicPr>
          <p:cNvPr id="6"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7" name="Picture 2"/>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8"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9"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0"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1" name="Picture 2"/>
          <p:cNvPicPr>
            <a:picLocks noChangeAspect="1" noChangeArrowheads="1"/>
          </p:cNvPicPr>
          <p:nvPr/>
        </p:nvPicPr>
        <p:blipFill>
          <a:blip r:embed="rId6"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2"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13"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14"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28926" y="64291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5"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16"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17" name="TextBox 7"/>
          <p:cNvSpPr txBox="1"/>
          <p:nvPr/>
        </p:nvSpPr>
        <p:spPr>
          <a:xfrm flipH="1">
            <a:off x="3428992" y="639529"/>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18" name="Connecteur droit 17"/>
          <p:cNvCxnSpPr/>
          <p:nvPr/>
        </p:nvCxnSpPr>
        <p:spPr>
          <a:xfrm>
            <a:off x="4464032" y="928670"/>
            <a:ext cx="4680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9" name="Connecteur droit 18"/>
          <p:cNvCxnSpPr/>
          <p:nvPr/>
        </p:nvCxnSpPr>
        <p:spPr>
          <a:xfrm>
            <a:off x="0" y="998520"/>
            <a:ext cx="273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Espace réservé de la date 22"/>
          <p:cNvSpPr>
            <a:spLocks noGrp="1"/>
          </p:cNvSpPr>
          <p:nvPr>
            <p:ph type="dt" sz="half" idx="10"/>
          </p:nvPr>
        </p:nvSpPr>
        <p:spPr/>
        <p:txBody>
          <a:bodyPr/>
          <a:lstStyle/>
          <a:p>
            <a:fld id="{9CD3F30E-88F5-4AB5-96F2-DBF8D13D307C}" type="datetime1">
              <a:rPr lang="fr-FR" smtClean="0"/>
              <a:pPr/>
              <a:t>19/06/2016</a:t>
            </a:fld>
            <a:endParaRPr lang="fr-BE"/>
          </a:p>
        </p:txBody>
      </p:sp>
      <p:sp>
        <p:nvSpPr>
          <p:cNvPr id="24" name="Espace réservé du numéro de diapositive 23"/>
          <p:cNvSpPr>
            <a:spLocks noGrp="1"/>
          </p:cNvSpPr>
          <p:nvPr>
            <p:ph type="sldNum" sz="quarter" idx="12"/>
          </p:nvPr>
        </p:nvSpPr>
        <p:spPr/>
        <p:txBody>
          <a:bodyPr/>
          <a:lstStyle/>
          <a:p>
            <a:fld id="{CF4668DC-857F-487D-BFFA-8C0CA5037977}" type="slidenum">
              <a:rPr lang="fr-BE" smtClean="0"/>
              <a:pPr/>
              <a:t>7</a:t>
            </a:fld>
            <a:endParaRPr lang="fr-BE"/>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Rectangle 96"/>
          <p:cNvSpPr/>
          <p:nvPr/>
        </p:nvSpPr>
        <p:spPr>
          <a:xfrm>
            <a:off x="45765" y="3919952"/>
            <a:ext cx="1668715" cy="1478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6" name="Rectangle 95"/>
          <p:cNvSpPr/>
          <p:nvPr/>
        </p:nvSpPr>
        <p:spPr>
          <a:xfrm>
            <a:off x="30080" y="2493004"/>
            <a:ext cx="1827276" cy="1469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5" name="Rectangle 94"/>
          <p:cNvSpPr/>
          <p:nvPr/>
        </p:nvSpPr>
        <p:spPr>
          <a:xfrm>
            <a:off x="7216" y="1793228"/>
            <a:ext cx="1921578" cy="8499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Rectangle 1"/>
          <p:cNvSpPr/>
          <p:nvPr/>
        </p:nvSpPr>
        <p:spPr>
          <a:xfrm>
            <a:off x="43729" y="5286388"/>
            <a:ext cx="2170817" cy="154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6" name="Image 4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901287" y="6043397"/>
            <a:ext cx="686887" cy="686887"/>
          </a:xfrm>
          <a:prstGeom prst="rect">
            <a:avLst/>
          </a:prstGeom>
        </p:spPr>
      </p:pic>
      <p:pic>
        <p:nvPicPr>
          <p:cNvPr id="47" name="Image 4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752504" y="6043397"/>
            <a:ext cx="686887" cy="686887"/>
          </a:xfrm>
          <a:prstGeom prst="rect">
            <a:avLst/>
          </a:prstGeom>
        </p:spPr>
      </p:pic>
      <p:pic>
        <p:nvPicPr>
          <p:cNvPr id="48" name="Image 4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563710" y="6043397"/>
            <a:ext cx="686887" cy="686887"/>
          </a:xfrm>
          <a:prstGeom prst="rect">
            <a:avLst/>
          </a:prstGeom>
        </p:spPr>
      </p:pic>
      <p:pic>
        <p:nvPicPr>
          <p:cNvPr id="49" name="Image 48"/>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186147" y="5375224"/>
            <a:ext cx="1877336" cy="1268486"/>
          </a:xfrm>
          <a:prstGeom prst="rect">
            <a:avLst/>
          </a:prstGeom>
        </p:spPr>
      </p:pic>
      <p:pic>
        <p:nvPicPr>
          <p:cNvPr id="50" name="Image 49"/>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152266" y="4466972"/>
            <a:ext cx="1874734" cy="1008112"/>
          </a:xfrm>
          <a:prstGeom prst="rect">
            <a:avLst/>
          </a:prstGeom>
        </p:spPr>
      </p:pic>
      <p:pic>
        <p:nvPicPr>
          <p:cNvPr id="51" name="Image 5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7480660" y="4498036"/>
            <a:ext cx="1874734" cy="1008112"/>
          </a:xfrm>
          <a:prstGeom prst="rect">
            <a:avLst/>
          </a:prstGeom>
        </p:spPr>
      </p:pic>
      <p:pic>
        <p:nvPicPr>
          <p:cNvPr id="52" name="Image 5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5031344" y="4466972"/>
            <a:ext cx="1874734" cy="1008112"/>
          </a:xfrm>
          <a:prstGeom prst="rect">
            <a:avLst/>
          </a:prstGeom>
        </p:spPr>
      </p:pic>
      <p:pic>
        <p:nvPicPr>
          <p:cNvPr id="53" name="Image 52"/>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4653807" y="5651517"/>
            <a:ext cx="1087933" cy="1087933"/>
          </a:xfrm>
          <a:prstGeom prst="rect">
            <a:avLst/>
          </a:prstGeom>
        </p:spPr>
      </p:pic>
      <p:cxnSp>
        <p:nvCxnSpPr>
          <p:cNvPr id="54" name="Connecteur droit 53"/>
          <p:cNvCxnSpPr/>
          <p:nvPr/>
        </p:nvCxnSpPr>
        <p:spPr>
          <a:xfrm flipH="1">
            <a:off x="2322004" y="5447019"/>
            <a:ext cx="533422" cy="41916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Connecteur droit 54"/>
          <p:cNvCxnSpPr/>
          <p:nvPr/>
        </p:nvCxnSpPr>
        <p:spPr>
          <a:xfrm>
            <a:off x="2855426" y="5447019"/>
            <a:ext cx="120261" cy="41916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Connecteur droit 55"/>
          <p:cNvCxnSpPr/>
          <p:nvPr/>
        </p:nvCxnSpPr>
        <p:spPr>
          <a:xfrm>
            <a:off x="2855426" y="5447018"/>
            <a:ext cx="708284" cy="419170"/>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Connecteur droit 56"/>
          <p:cNvCxnSpPr/>
          <p:nvPr/>
        </p:nvCxnSpPr>
        <p:spPr>
          <a:xfrm flipH="1">
            <a:off x="5292080" y="5447018"/>
            <a:ext cx="456704" cy="203146"/>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Connecteur droit 57"/>
          <p:cNvCxnSpPr/>
          <p:nvPr/>
        </p:nvCxnSpPr>
        <p:spPr>
          <a:xfrm>
            <a:off x="5741740" y="5447019"/>
            <a:ext cx="252672" cy="20314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Connecteur droit 58"/>
          <p:cNvCxnSpPr/>
          <p:nvPr/>
        </p:nvCxnSpPr>
        <p:spPr>
          <a:xfrm>
            <a:off x="8185145" y="5477827"/>
            <a:ext cx="48313" cy="21602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Connecteur droit 61"/>
          <p:cNvCxnSpPr/>
          <p:nvPr/>
        </p:nvCxnSpPr>
        <p:spPr>
          <a:xfrm flipH="1">
            <a:off x="2793902" y="3962555"/>
            <a:ext cx="1002243" cy="1008473"/>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Connecteur droit 62"/>
          <p:cNvCxnSpPr/>
          <p:nvPr/>
        </p:nvCxnSpPr>
        <p:spPr>
          <a:xfrm>
            <a:off x="4578439" y="3933600"/>
            <a:ext cx="1163301" cy="103742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4" name="Image 63"/>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686542" y="3340030"/>
            <a:ext cx="731912" cy="731912"/>
          </a:xfrm>
          <a:prstGeom prst="rect">
            <a:avLst/>
          </a:prstGeom>
        </p:spPr>
      </p:pic>
      <p:cxnSp>
        <p:nvCxnSpPr>
          <p:cNvPr id="65" name="Connecteur droit 64"/>
          <p:cNvCxnSpPr/>
          <p:nvPr/>
        </p:nvCxnSpPr>
        <p:spPr>
          <a:xfrm>
            <a:off x="7740577" y="3933599"/>
            <a:ext cx="961559" cy="807591"/>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Connecteur droit 65"/>
          <p:cNvCxnSpPr/>
          <p:nvPr/>
        </p:nvCxnSpPr>
        <p:spPr>
          <a:xfrm flipH="1">
            <a:off x="4124286" y="2715552"/>
            <a:ext cx="1743790" cy="56329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Connecteur droit 66"/>
          <p:cNvCxnSpPr/>
          <p:nvPr/>
        </p:nvCxnSpPr>
        <p:spPr>
          <a:xfrm flipH="1" flipV="1">
            <a:off x="5868076" y="2715552"/>
            <a:ext cx="1713674" cy="50278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68" name="Image 67"/>
          <p:cNvPicPr>
            <a:picLocks noChangeAspect="1"/>
          </p:cNvPicPr>
          <p:nvPr/>
        </p:nvPicPr>
        <p:blipFill>
          <a:blip r:embed="rId8">
            <a:extLst>
              <a:ext uri="{28A0092B-C50C-407E-A947-70E740481C1C}">
                <a14:useLocalDpi xmlns:a14="http://schemas.microsoft.com/office/drawing/2010/main" xmlns="" val="0"/>
              </a:ext>
            </a:extLst>
          </a:blip>
          <a:stretch>
            <a:fillRect/>
          </a:stretch>
        </p:blipFill>
        <p:spPr>
          <a:xfrm>
            <a:off x="5929322" y="2285992"/>
            <a:ext cx="1143008" cy="898476"/>
          </a:xfrm>
          <a:prstGeom prst="rect">
            <a:avLst/>
          </a:prstGeom>
        </p:spPr>
      </p:pic>
      <p:sp>
        <p:nvSpPr>
          <p:cNvPr id="70" name="Rectangle 69"/>
          <p:cNvSpPr/>
          <p:nvPr/>
        </p:nvSpPr>
        <p:spPr>
          <a:xfrm>
            <a:off x="211911" y="5107548"/>
            <a:ext cx="1689375"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2800" dirty="0" smtClean="0">
                <a:solidFill>
                  <a:schemeClr val="accent4">
                    <a:lumMod val="75000"/>
                  </a:schemeClr>
                </a:solidFill>
                <a:latin typeface="Aparajita" pitchFamily="34" charset="0"/>
                <a:cs typeface="Aparajita" pitchFamily="34" charset="0"/>
              </a:rPr>
              <a:t>Distribution</a:t>
            </a:r>
            <a:endParaRPr lang="fr-FR" sz="2800" dirty="0">
              <a:solidFill>
                <a:schemeClr val="accent4">
                  <a:lumMod val="75000"/>
                </a:schemeClr>
              </a:solidFill>
              <a:latin typeface="Aparajita" pitchFamily="34" charset="0"/>
              <a:cs typeface="Aparajita" pitchFamily="34" charset="0"/>
            </a:endParaRPr>
          </a:p>
        </p:txBody>
      </p:sp>
      <p:sp>
        <p:nvSpPr>
          <p:cNvPr id="71" name="Rectangle 70"/>
          <p:cNvSpPr/>
          <p:nvPr/>
        </p:nvSpPr>
        <p:spPr>
          <a:xfrm>
            <a:off x="193160" y="3357562"/>
            <a:ext cx="1467456"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2800" dirty="0" smtClean="0">
                <a:solidFill>
                  <a:schemeClr val="accent2">
                    <a:lumMod val="75000"/>
                  </a:schemeClr>
                </a:solidFill>
                <a:latin typeface="Aparajita" pitchFamily="34" charset="0"/>
                <a:cs typeface="Aparajita" pitchFamily="34" charset="0"/>
              </a:rPr>
              <a:t>Transport </a:t>
            </a:r>
            <a:endParaRPr lang="fr-FR" sz="2800" dirty="0">
              <a:solidFill>
                <a:schemeClr val="accent2">
                  <a:lumMod val="75000"/>
                </a:schemeClr>
              </a:solidFill>
              <a:latin typeface="Aparajita" pitchFamily="34" charset="0"/>
              <a:cs typeface="Aparajita" pitchFamily="34" charset="0"/>
            </a:endParaRPr>
          </a:p>
        </p:txBody>
      </p:sp>
      <p:sp>
        <p:nvSpPr>
          <p:cNvPr id="72" name="Rectangle 71"/>
          <p:cNvSpPr/>
          <p:nvPr/>
        </p:nvSpPr>
        <p:spPr>
          <a:xfrm>
            <a:off x="193160" y="1854554"/>
            <a:ext cx="1823528"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2800" dirty="0" smtClean="0">
                <a:solidFill>
                  <a:schemeClr val="accent3">
                    <a:lumMod val="75000"/>
                  </a:schemeClr>
                </a:solidFill>
                <a:latin typeface="Aparajita" pitchFamily="34" charset="0"/>
                <a:cs typeface="Aparajita" pitchFamily="34" charset="0"/>
              </a:rPr>
              <a:t>Production</a:t>
            </a:r>
            <a:endParaRPr lang="fr-FR" sz="2800" dirty="0">
              <a:solidFill>
                <a:schemeClr val="accent3">
                  <a:lumMod val="75000"/>
                </a:schemeClr>
              </a:solidFill>
              <a:latin typeface="Aparajita" pitchFamily="34" charset="0"/>
              <a:cs typeface="Aparajita" pitchFamily="34" charset="0"/>
            </a:endParaRPr>
          </a:p>
        </p:txBody>
      </p:sp>
      <p:pic>
        <p:nvPicPr>
          <p:cNvPr id="73" name="Image 72"/>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5643570" y="2428868"/>
            <a:ext cx="545976" cy="545976"/>
          </a:xfrm>
          <a:prstGeom prst="rect">
            <a:avLst/>
          </a:prstGeom>
        </p:spPr>
      </p:pic>
      <p:pic>
        <p:nvPicPr>
          <p:cNvPr id="80" name="Image 79"/>
          <p:cNvPicPr>
            <a:picLocks noChangeAspect="1"/>
          </p:cNvPicPr>
          <p:nvPr/>
        </p:nvPicPr>
        <p:blipFill>
          <a:blip r:embed="rId6">
            <a:extLst>
              <a:ext uri="{28A0092B-C50C-407E-A947-70E740481C1C}">
                <a14:useLocalDpi xmlns:a14="http://schemas.microsoft.com/office/drawing/2010/main" xmlns="" val="0"/>
              </a:ext>
            </a:extLst>
          </a:blip>
          <a:stretch>
            <a:fillRect/>
          </a:stretch>
        </p:blipFill>
        <p:spPr>
          <a:xfrm>
            <a:off x="5562501" y="5642351"/>
            <a:ext cx="1087933" cy="1087933"/>
          </a:xfrm>
          <a:prstGeom prst="rect">
            <a:avLst/>
          </a:prstGeom>
        </p:spPr>
      </p:pic>
      <p:pic>
        <p:nvPicPr>
          <p:cNvPr id="83" name="Image 82"/>
          <p:cNvPicPr>
            <a:picLocks noChangeAspect="1"/>
          </p:cNvPicPr>
          <p:nvPr/>
        </p:nvPicPr>
        <p:blipFill>
          <a:blip r:embed="rId10">
            <a:extLst>
              <a:ext uri="{28A0092B-C50C-407E-A947-70E740481C1C}">
                <a14:useLocalDpi xmlns:a14="http://schemas.microsoft.com/office/drawing/2010/main" xmlns="" val="0"/>
              </a:ext>
            </a:extLst>
          </a:blip>
          <a:stretch>
            <a:fillRect/>
          </a:stretch>
        </p:blipFill>
        <p:spPr>
          <a:xfrm>
            <a:off x="5072066" y="1428736"/>
            <a:ext cx="1571456" cy="1377165"/>
          </a:xfrm>
          <a:prstGeom prst="rect">
            <a:avLst/>
          </a:prstGeom>
        </p:spPr>
      </p:pic>
      <p:pic>
        <p:nvPicPr>
          <p:cNvPr id="84" name="Picture 2" descr="D:\PFE\PPT-smart grid\png\substation.png"/>
          <p:cNvPicPr>
            <a:picLocks noChangeAspect="1" noChangeArrowheads="1"/>
          </p:cNvPicPr>
          <p:nvPr/>
        </p:nvPicPr>
        <p:blipFill>
          <a:blip r:embed="rId11">
            <a:extLst>
              <a:ext uri="{28A0092B-C50C-407E-A947-70E740481C1C}">
                <a14:useLocalDpi xmlns:a14="http://schemas.microsoft.com/office/drawing/2010/main" xmlns="" val="0"/>
              </a:ext>
            </a:extLst>
          </a:blip>
          <a:srcRect/>
          <a:stretch>
            <a:fillRect/>
          </a:stretch>
        </p:blipFill>
        <p:spPr bwMode="auto">
          <a:xfrm>
            <a:off x="4888813" y="2424308"/>
            <a:ext cx="969071" cy="576064"/>
          </a:xfrm>
          <a:prstGeom prst="rect">
            <a:avLst/>
          </a:prstGeom>
          <a:noFill/>
          <a:extLst>
            <a:ext uri="{909E8E84-426E-40DD-AFC4-6F175D3DCCD1}">
              <a14:hiddenFill xmlns:a14="http://schemas.microsoft.com/office/drawing/2010/main" xmlns="">
                <a:solidFill>
                  <a:srgbClr val="FFFFFF"/>
                </a:solidFill>
              </a14:hiddenFill>
            </a:ext>
          </a:extLst>
        </p:spPr>
      </p:pic>
      <p:pic>
        <p:nvPicPr>
          <p:cNvPr id="85" name="Picture 5" descr="C:\Users\Mebarka\Desktop\redcircle.png"/>
          <p:cNvPicPr>
            <a:picLocks noChangeAspect="1" noChangeArrowheads="1"/>
          </p:cNvPicPr>
          <p:nvPr/>
        </p:nvPicPr>
        <p:blipFill>
          <a:blip r:embed="rId12">
            <a:extLst>
              <a:ext uri="{28A0092B-C50C-407E-A947-70E740481C1C}">
                <a14:useLocalDpi xmlns:a14="http://schemas.microsoft.com/office/drawing/2010/main" xmlns="" val="0"/>
              </a:ext>
            </a:extLst>
          </a:blip>
          <a:srcRect/>
          <a:stretch>
            <a:fillRect/>
          </a:stretch>
        </p:blipFill>
        <p:spPr bwMode="auto">
          <a:xfrm>
            <a:off x="4857752" y="1214422"/>
            <a:ext cx="1991045" cy="1000133"/>
          </a:xfrm>
          <a:prstGeom prst="rect">
            <a:avLst/>
          </a:prstGeom>
          <a:noFill/>
          <a:extLst>
            <a:ext uri="{909E8E84-426E-40DD-AFC4-6F175D3DCCD1}">
              <a14:hiddenFill xmlns:a14="http://schemas.microsoft.com/office/drawing/2010/main" xmlns="">
                <a:solidFill>
                  <a:srgbClr val="FFFFFF"/>
                </a:solidFill>
              </a14:hiddenFill>
            </a:ext>
          </a:extLst>
        </p:spPr>
      </p:pic>
      <p:pic>
        <p:nvPicPr>
          <p:cNvPr id="86" name="Picture 3" descr="D:\PFE\smart grid papers\Electricity_Pylon_V2.png"/>
          <p:cNvPicPr>
            <a:picLocks noChangeAspect="1" noChangeArrowheads="1"/>
          </p:cNvPicPr>
          <p:nvPr/>
        </p:nvPicPr>
        <p:blipFill>
          <a:blip r:embed="rId13">
            <a:biLevel thresh="75000"/>
            <a:extLst>
              <a:ext uri="{28A0092B-C50C-407E-A947-70E740481C1C}">
                <a14:useLocalDpi xmlns:a14="http://schemas.microsoft.com/office/drawing/2010/main" xmlns="" val="0"/>
              </a:ext>
            </a:extLst>
          </a:blip>
          <a:srcRect/>
          <a:stretch>
            <a:fillRect/>
          </a:stretch>
        </p:blipFill>
        <p:spPr bwMode="auto">
          <a:xfrm>
            <a:off x="7429520" y="3159942"/>
            <a:ext cx="509055" cy="769124"/>
          </a:xfrm>
          <a:prstGeom prst="rect">
            <a:avLst/>
          </a:prstGeom>
          <a:noFill/>
          <a:extLst>
            <a:ext uri="{909E8E84-426E-40DD-AFC4-6F175D3DCCD1}">
              <a14:hiddenFill xmlns:a14="http://schemas.microsoft.com/office/drawing/2010/main" xmlns="">
                <a:solidFill>
                  <a:srgbClr val="FFFFFF"/>
                </a:solidFill>
              </a14:hiddenFill>
            </a:ext>
          </a:extLst>
        </p:spPr>
      </p:pic>
      <p:pic>
        <p:nvPicPr>
          <p:cNvPr id="87" name="Picture 3" descr="D:\PFE\smart grid papers\Electricity_Pylon_V2.png"/>
          <p:cNvPicPr>
            <a:picLocks noChangeAspect="1" noChangeArrowheads="1"/>
          </p:cNvPicPr>
          <p:nvPr/>
        </p:nvPicPr>
        <p:blipFill>
          <a:blip r:embed="rId13">
            <a:biLevel thresh="75000"/>
            <a:extLst>
              <a:ext uri="{28A0092B-C50C-407E-A947-70E740481C1C}">
                <a14:useLocalDpi xmlns:a14="http://schemas.microsoft.com/office/drawing/2010/main" xmlns="" val="0"/>
              </a:ext>
            </a:extLst>
          </a:blip>
          <a:srcRect/>
          <a:stretch>
            <a:fillRect/>
          </a:stretch>
        </p:blipFill>
        <p:spPr bwMode="auto">
          <a:xfrm>
            <a:off x="4286248" y="3266070"/>
            <a:ext cx="509055" cy="769124"/>
          </a:xfrm>
          <a:prstGeom prst="rect">
            <a:avLst/>
          </a:prstGeom>
          <a:noFill/>
          <a:extLst>
            <a:ext uri="{909E8E84-426E-40DD-AFC4-6F175D3DCCD1}">
              <a14:hiddenFill xmlns:a14="http://schemas.microsoft.com/office/drawing/2010/main" xmlns="">
                <a:solidFill>
                  <a:srgbClr val="FFFFFF"/>
                </a:solidFill>
              </a14:hiddenFill>
            </a:ext>
          </a:extLst>
        </p:spPr>
      </p:pic>
      <p:sp>
        <p:nvSpPr>
          <p:cNvPr id="44" name="Rectangle 43"/>
          <p:cNvSpPr/>
          <p:nvPr/>
        </p:nvSpPr>
        <p:spPr>
          <a:xfrm>
            <a:off x="1643042" y="3143248"/>
            <a:ext cx="2000264"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fr-FR" sz="2800" b="1" dirty="0" smtClean="0">
                <a:solidFill>
                  <a:schemeClr val="tx1"/>
                </a:solidFill>
                <a:latin typeface="Aparajita" pitchFamily="34" charset="0"/>
                <a:cs typeface="Aparajita" pitchFamily="34" charset="0"/>
              </a:rPr>
              <a:t>HTB: Très haute tension</a:t>
            </a:r>
            <a:endParaRPr lang="fr-FR" sz="2800" b="1" dirty="0">
              <a:solidFill>
                <a:schemeClr val="tx1"/>
              </a:solidFill>
              <a:latin typeface="Aparajita" pitchFamily="34" charset="0"/>
              <a:cs typeface="Aparajita" pitchFamily="34" charset="0"/>
            </a:endParaRPr>
          </a:p>
        </p:txBody>
      </p:sp>
      <p:sp>
        <p:nvSpPr>
          <p:cNvPr id="45" name="Rectangle 44"/>
          <p:cNvSpPr/>
          <p:nvPr/>
        </p:nvSpPr>
        <p:spPr>
          <a:xfrm>
            <a:off x="1785918" y="4714884"/>
            <a:ext cx="3000396" cy="7858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fr-FR" sz="2800" b="1" dirty="0" smtClean="0">
                <a:solidFill>
                  <a:schemeClr val="tx1"/>
                </a:solidFill>
                <a:latin typeface="Aparajita" pitchFamily="34" charset="0"/>
                <a:cs typeface="Aparajita" pitchFamily="34" charset="0"/>
              </a:rPr>
              <a:t>HTA: Moyen tension</a:t>
            </a:r>
          </a:p>
          <a:p>
            <a:r>
              <a:rPr lang="fr-FR" sz="2800" b="1" dirty="0" smtClean="0">
                <a:solidFill>
                  <a:schemeClr val="tx1"/>
                </a:solidFill>
                <a:latin typeface="Aparajita" pitchFamily="34" charset="0"/>
                <a:cs typeface="Aparajita" pitchFamily="34" charset="0"/>
              </a:rPr>
              <a:t>BTA : Basse Tension</a:t>
            </a:r>
            <a:endParaRPr lang="fr-FR" sz="2800" b="1" dirty="0">
              <a:solidFill>
                <a:schemeClr val="tx1"/>
              </a:solidFill>
              <a:latin typeface="Aparajita" pitchFamily="34" charset="0"/>
              <a:cs typeface="Aparajita" pitchFamily="34" charset="0"/>
            </a:endParaRPr>
          </a:p>
        </p:txBody>
      </p:sp>
      <p:pic>
        <p:nvPicPr>
          <p:cNvPr id="60" name="Picture 2"/>
          <p:cNvPicPr>
            <a:picLocks noChangeAspect="1"/>
          </p:cNvPicPr>
          <p:nvPr/>
        </p:nvPicPr>
        <p:blipFill>
          <a:blip r:embed="rId14"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61" name="Picture 2"/>
          <p:cNvPicPr>
            <a:picLocks noChangeAspect="1"/>
          </p:cNvPicPr>
          <p:nvPr/>
        </p:nvPicPr>
        <p:blipFill>
          <a:blip r:embed="rId15"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74"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75"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76"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77" name="Picture 2"/>
          <p:cNvPicPr>
            <a:picLocks noChangeAspect="1" noChangeArrowheads="1"/>
          </p:cNvPicPr>
          <p:nvPr/>
        </p:nvPicPr>
        <p:blipFill>
          <a:blip r:embed="rId16" cstate="print">
            <a:extLst>
              <a:ext uri="{BEBA8EAE-BF5A-486C-A8C5-ECC9F3942E4B}">
                <a14:imgProps xmlns:a14="http://schemas.microsoft.com/office/drawing/2010/main" xmlns="">
                  <a14:imgLayer r:embed="rId17">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78" name="Picture 4" descr="C:\Users\bouna\Desktop\1434474590.jpeg.png"/>
          <p:cNvPicPr>
            <a:picLocks noChangeAspect="1" noChangeArrowheads="1"/>
          </p:cNvPicPr>
          <p:nvPr/>
        </p:nvPicPr>
        <p:blipFill>
          <a:blip r:embed="rId18"/>
          <a:srcRect/>
          <a:stretch>
            <a:fillRect/>
          </a:stretch>
        </p:blipFill>
        <p:spPr bwMode="auto">
          <a:xfrm>
            <a:off x="1214415" y="-24"/>
            <a:ext cx="928693" cy="1071570"/>
          </a:xfrm>
          <a:prstGeom prst="ellipse">
            <a:avLst/>
          </a:prstGeom>
          <a:ln>
            <a:noFill/>
          </a:ln>
          <a:effectLst>
            <a:softEdge rad="112500"/>
          </a:effectLst>
        </p:spPr>
      </p:pic>
      <p:pic>
        <p:nvPicPr>
          <p:cNvPr id="79" name="Picture 2" descr="C:\Users\bouna\Desktop\eclipse_icon_by_flosweb.png"/>
          <p:cNvPicPr>
            <a:picLocks noChangeAspect="1" noChangeArrowheads="1"/>
          </p:cNvPicPr>
          <p:nvPr/>
        </p:nvPicPr>
        <p:blipFill>
          <a:blip r:embed="rId19" cstate="print"/>
          <a:srcRect/>
          <a:stretch>
            <a:fillRect/>
          </a:stretch>
        </p:blipFill>
        <p:spPr bwMode="auto">
          <a:xfrm>
            <a:off x="-32" y="285705"/>
            <a:ext cx="571504" cy="642965"/>
          </a:xfrm>
          <a:prstGeom prst="rect">
            <a:avLst/>
          </a:prstGeom>
          <a:noFill/>
        </p:spPr>
      </p:pic>
      <p:pic>
        <p:nvPicPr>
          <p:cNvPr id="81" name="Picture 2"/>
          <p:cNvPicPr>
            <a:picLocks noChangeAspect="1"/>
          </p:cNvPicPr>
          <p:nvPr/>
        </p:nvPicPr>
        <p:blipFill>
          <a:blip r:embed="rId20" cstate="print">
            <a:extLst>
              <a:ext uri="{28A0092B-C50C-407E-A947-70E740481C1C}">
                <a14:useLocalDpi xmlns:a14="http://schemas.microsoft.com/office/drawing/2010/main" xmlns="" val="0"/>
              </a:ext>
            </a:extLst>
          </a:blip>
          <a:stretch>
            <a:fillRect/>
          </a:stretch>
        </p:blipFill>
        <p:spPr>
          <a:xfrm>
            <a:off x="2928926" y="64291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82"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88"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89" name="TextBox 7"/>
          <p:cNvSpPr txBox="1"/>
          <p:nvPr/>
        </p:nvSpPr>
        <p:spPr>
          <a:xfrm flipH="1">
            <a:off x="3428992" y="639529"/>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90" name="Connecteur droit 89"/>
          <p:cNvCxnSpPr/>
          <p:nvPr/>
        </p:nvCxnSpPr>
        <p:spPr>
          <a:xfrm>
            <a:off x="4464032" y="928670"/>
            <a:ext cx="4680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Connecteur droit 90"/>
          <p:cNvCxnSpPr/>
          <p:nvPr/>
        </p:nvCxnSpPr>
        <p:spPr>
          <a:xfrm>
            <a:off x="0" y="998520"/>
            <a:ext cx="273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4" name="Espace réservé de la date 93"/>
          <p:cNvSpPr>
            <a:spLocks noGrp="1"/>
          </p:cNvSpPr>
          <p:nvPr>
            <p:ph type="dt" sz="half" idx="10"/>
          </p:nvPr>
        </p:nvSpPr>
        <p:spPr/>
        <p:txBody>
          <a:bodyPr/>
          <a:lstStyle/>
          <a:p>
            <a:fld id="{B3D19FA0-C81E-4D78-B6C4-14F69A76DA9F}" type="datetime1">
              <a:rPr lang="fr-FR" smtClean="0"/>
              <a:pPr/>
              <a:t>19/06/2016</a:t>
            </a:fld>
            <a:endParaRPr lang="fr-BE"/>
          </a:p>
        </p:txBody>
      </p:sp>
      <p:sp>
        <p:nvSpPr>
          <p:cNvPr id="98" name="Espace réservé du numéro de diapositive 97"/>
          <p:cNvSpPr>
            <a:spLocks noGrp="1"/>
          </p:cNvSpPr>
          <p:nvPr>
            <p:ph type="sldNum" sz="quarter" idx="12"/>
          </p:nvPr>
        </p:nvSpPr>
        <p:spPr/>
        <p:txBody>
          <a:bodyPr/>
          <a:lstStyle/>
          <a:p>
            <a:fld id="{CF4668DC-857F-487D-BFFA-8C0CA5037977}" type="slidenum">
              <a:rPr lang="fr-BE" smtClean="0"/>
              <a:pPr/>
              <a:t>8</a:t>
            </a:fld>
            <a:endParaRPr lang="fr-BE"/>
          </a:p>
        </p:txBody>
      </p:sp>
    </p:spTree>
    <p:extLst>
      <p:ext uri="{BB962C8B-B14F-4D97-AF65-F5344CB8AC3E}">
        <p14:creationId xmlns:p14="http://schemas.microsoft.com/office/powerpoint/2010/main" xmlns="" val="276454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1+#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additive="base">
                                        <p:cTn id="11" dur="500" fill="hold"/>
                                        <p:tgtEl>
                                          <p:spTgt spid="45"/>
                                        </p:tgtEl>
                                        <p:attrNameLst>
                                          <p:attrName>ppt_x</p:attrName>
                                        </p:attrNameLst>
                                      </p:cBhvr>
                                      <p:tavLst>
                                        <p:tav tm="0">
                                          <p:val>
                                            <p:strVal val="1+#ppt_w/2"/>
                                          </p:val>
                                        </p:tav>
                                        <p:tav tm="100000">
                                          <p:val>
                                            <p:strVal val="#ppt_x"/>
                                          </p:val>
                                        </p:tav>
                                      </p:tavLst>
                                    </p:anim>
                                    <p:anim calcmode="lin" valueType="num">
                                      <p:cBhvr additive="base">
                                        <p:cTn id="12"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Espace réservé du contenu 5"/>
          <p:cNvSpPr>
            <a:spLocks noGrp="1"/>
          </p:cNvSpPr>
          <p:nvPr>
            <p:ph idx="1"/>
          </p:nvPr>
        </p:nvSpPr>
        <p:spPr>
          <a:xfrm>
            <a:off x="1428728" y="1357298"/>
            <a:ext cx="7315200" cy="994672"/>
          </a:xfrm>
        </p:spPr>
        <p:txBody>
          <a:bodyPr>
            <a:normAutofit/>
          </a:bodyPr>
          <a:lstStyle/>
          <a:p>
            <a:pPr marL="0">
              <a:buNone/>
            </a:pPr>
            <a:r>
              <a:rPr lang="fr-FR" sz="2000" b="1" dirty="0" smtClean="0">
                <a:solidFill>
                  <a:srgbClr val="002060"/>
                </a:solidFill>
                <a:effectLst>
                  <a:outerShdw blurRad="38100" dist="38100" dir="2700000" algn="tl">
                    <a:srgbClr val="000000">
                      <a:alpha val="43137"/>
                    </a:srgbClr>
                  </a:outerShdw>
                </a:effectLst>
              </a:rPr>
              <a:t>     Les modes de distribution des réseaux   HTA sont</a:t>
            </a:r>
          </a:p>
        </p:txBody>
      </p:sp>
      <p:grpSp>
        <p:nvGrpSpPr>
          <p:cNvPr id="2" name="Group 23"/>
          <p:cNvGrpSpPr>
            <a:grpSpLocks/>
          </p:cNvGrpSpPr>
          <p:nvPr/>
        </p:nvGrpSpPr>
        <p:grpSpPr bwMode="auto">
          <a:xfrm>
            <a:off x="1676535" y="2357430"/>
            <a:ext cx="5996065" cy="1143008"/>
            <a:chOff x="627" y="990"/>
            <a:chExt cx="1260" cy="432"/>
          </a:xfrm>
        </p:grpSpPr>
        <p:sp>
          <p:nvSpPr>
            <p:cNvPr id="24" name="AutoShape 19"/>
            <p:cNvSpPr>
              <a:spLocks noChangeArrowheads="1"/>
            </p:cNvSpPr>
            <p:nvPr/>
          </p:nvSpPr>
          <p:spPr bwMode="gray">
            <a:xfrm>
              <a:off x="627" y="990"/>
              <a:ext cx="1260" cy="432"/>
            </a:xfrm>
            <a:prstGeom prst="can">
              <a:avLst>
                <a:gd name="adj" fmla="val 32032"/>
              </a:avLst>
            </a:prstGeom>
            <a:gradFill rotWithShape="1">
              <a:gsLst>
                <a:gs pos="0">
                  <a:srgbClr val="44BD41"/>
                </a:gs>
                <a:gs pos="50000">
                  <a:srgbClr val="DDF3DD"/>
                </a:gs>
                <a:gs pos="100000">
                  <a:srgbClr val="44BD41"/>
                </a:gs>
              </a:gsLst>
              <a:lin ang="0" scaled="1"/>
            </a:gradFill>
            <a:ln w="9525">
              <a:noFill/>
              <a:round/>
              <a:headEnd/>
              <a:tailEnd/>
            </a:ln>
          </p:spPr>
          <p:txBody>
            <a:bodyPr wrap="none" anchor="ctr"/>
            <a:lstStyle/>
            <a:p>
              <a:endParaRPr lang="fr-FR"/>
            </a:p>
          </p:txBody>
        </p:sp>
        <p:sp>
          <p:nvSpPr>
            <p:cNvPr id="25" name="Text Box 20"/>
            <p:cNvSpPr txBox="1">
              <a:spLocks noChangeArrowheads="1"/>
            </p:cNvSpPr>
            <p:nvPr/>
          </p:nvSpPr>
          <p:spPr bwMode="gray">
            <a:xfrm>
              <a:off x="627" y="1170"/>
              <a:ext cx="1260" cy="140"/>
            </a:xfrm>
            <a:prstGeom prst="rect">
              <a:avLst/>
            </a:prstGeom>
            <a:noFill/>
            <a:ln w="9525">
              <a:noFill/>
              <a:miter lim="800000"/>
              <a:headEnd/>
              <a:tailEnd/>
            </a:ln>
          </p:spPr>
          <p:txBody>
            <a:bodyPr>
              <a:spAutoFit/>
            </a:bodyPr>
            <a:lstStyle/>
            <a:p>
              <a:pPr algn="ctr"/>
              <a:r>
                <a:rPr lang="fr-FR" b="1" dirty="0" smtClean="0">
                  <a:solidFill>
                    <a:srgbClr val="000000"/>
                  </a:solidFill>
                  <a:latin typeface="Constantia" pitchFamily="18" charset="0"/>
                </a:rPr>
                <a:t>réseaux en double dérivation simple</a:t>
              </a:r>
            </a:p>
          </p:txBody>
        </p:sp>
      </p:grpSp>
      <p:grpSp>
        <p:nvGrpSpPr>
          <p:cNvPr id="3" name="Group 23"/>
          <p:cNvGrpSpPr>
            <a:grpSpLocks/>
          </p:cNvGrpSpPr>
          <p:nvPr/>
        </p:nvGrpSpPr>
        <p:grpSpPr bwMode="auto">
          <a:xfrm>
            <a:off x="1616574" y="3567906"/>
            <a:ext cx="5996066" cy="1041808"/>
            <a:chOff x="627" y="990"/>
            <a:chExt cx="1260" cy="432"/>
          </a:xfrm>
        </p:grpSpPr>
        <p:sp>
          <p:nvSpPr>
            <p:cNvPr id="28" name="AutoShape 19"/>
            <p:cNvSpPr>
              <a:spLocks noChangeArrowheads="1"/>
            </p:cNvSpPr>
            <p:nvPr/>
          </p:nvSpPr>
          <p:spPr bwMode="gray">
            <a:xfrm>
              <a:off x="627" y="990"/>
              <a:ext cx="1260" cy="432"/>
            </a:xfrm>
            <a:prstGeom prst="can">
              <a:avLst>
                <a:gd name="adj" fmla="val 32032"/>
              </a:avLst>
            </a:prstGeom>
            <a:gradFill rotWithShape="1">
              <a:gsLst>
                <a:gs pos="0">
                  <a:srgbClr val="44BD41"/>
                </a:gs>
                <a:gs pos="50000">
                  <a:srgbClr val="DDF3DD"/>
                </a:gs>
                <a:gs pos="100000">
                  <a:srgbClr val="44BD41"/>
                </a:gs>
              </a:gsLst>
              <a:lin ang="0" scaled="1"/>
            </a:gradFill>
            <a:ln w="9525">
              <a:noFill/>
              <a:round/>
              <a:headEnd/>
              <a:tailEnd/>
            </a:ln>
          </p:spPr>
          <p:txBody>
            <a:bodyPr wrap="none" anchor="ctr"/>
            <a:lstStyle/>
            <a:p>
              <a:endParaRPr lang="fr-FR"/>
            </a:p>
          </p:txBody>
        </p:sp>
        <p:sp>
          <p:nvSpPr>
            <p:cNvPr id="29" name="Text Box 20"/>
            <p:cNvSpPr txBox="1">
              <a:spLocks noChangeArrowheads="1"/>
            </p:cNvSpPr>
            <p:nvPr/>
          </p:nvSpPr>
          <p:spPr bwMode="gray">
            <a:xfrm>
              <a:off x="627" y="1170"/>
              <a:ext cx="1260" cy="153"/>
            </a:xfrm>
            <a:prstGeom prst="rect">
              <a:avLst/>
            </a:prstGeom>
            <a:noFill/>
            <a:ln w="9525">
              <a:noFill/>
              <a:miter lim="800000"/>
              <a:headEnd/>
              <a:tailEnd/>
            </a:ln>
          </p:spPr>
          <p:txBody>
            <a:bodyPr>
              <a:spAutoFit/>
            </a:bodyPr>
            <a:lstStyle/>
            <a:p>
              <a:pPr algn="ctr"/>
              <a:r>
                <a:rPr lang="fr-FR" b="1" dirty="0" smtClean="0">
                  <a:solidFill>
                    <a:srgbClr val="000000"/>
                  </a:solidFill>
                  <a:latin typeface="Constantia" pitchFamily="18" charset="0"/>
                </a:rPr>
                <a:t>réseaux en dérivation multiples</a:t>
              </a:r>
              <a:endParaRPr lang="en-US" b="1" dirty="0" smtClean="0">
                <a:solidFill>
                  <a:srgbClr val="000000"/>
                </a:solidFill>
                <a:latin typeface="Constantia" pitchFamily="18" charset="0"/>
              </a:endParaRPr>
            </a:p>
          </p:txBody>
        </p:sp>
      </p:grpSp>
      <p:grpSp>
        <p:nvGrpSpPr>
          <p:cNvPr id="4" name="Group 23"/>
          <p:cNvGrpSpPr>
            <a:grpSpLocks/>
          </p:cNvGrpSpPr>
          <p:nvPr/>
        </p:nvGrpSpPr>
        <p:grpSpPr bwMode="auto">
          <a:xfrm>
            <a:off x="1571604" y="4774606"/>
            <a:ext cx="6086007" cy="1094282"/>
            <a:chOff x="627" y="990"/>
            <a:chExt cx="1260" cy="432"/>
          </a:xfrm>
        </p:grpSpPr>
        <p:sp>
          <p:nvSpPr>
            <p:cNvPr id="31" name="AutoShape 19"/>
            <p:cNvSpPr>
              <a:spLocks noChangeArrowheads="1"/>
            </p:cNvSpPr>
            <p:nvPr/>
          </p:nvSpPr>
          <p:spPr bwMode="gray">
            <a:xfrm>
              <a:off x="627" y="990"/>
              <a:ext cx="1260" cy="432"/>
            </a:xfrm>
            <a:prstGeom prst="can">
              <a:avLst>
                <a:gd name="adj" fmla="val 32032"/>
              </a:avLst>
            </a:prstGeom>
            <a:gradFill rotWithShape="1">
              <a:gsLst>
                <a:gs pos="0">
                  <a:srgbClr val="44BD41"/>
                </a:gs>
                <a:gs pos="50000">
                  <a:srgbClr val="DDF3DD"/>
                </a:gs>
                <a:gs pos="100000">
                  <a:srgbClr val="44BD41"/>
                </a:gs>
              </a:gsLst>
              <a:lin ang="0" scaled="1"/>
            </a:gradFill>
            <a:ln w="9525">
              <a:noFill/>
              <a:round/>
              <a:headEnd/>
              <a:tailEnd/>
            </a:ln>
          </p:spPr>
          <p:txBody>
            <a:bodyPr wrap="none" anchor="ctr"/>
            <a:lstStyle/>
            <a:p>
              <a:endParaRPr lang="fr-FR"/>
            </a:p>
          </p:txBody>
        </p:sp>
        <p:sp>
          <p:nvSpPr>
            <p:cNvPr id="32" name="Text Box 20"/>
            <p:cNvSpPr txBox="1">
              <a:spLocks noChangeArrowheads="1"/>
            </p:cNvSpPr>
            <p:nvPr/>
          </p:nvSpPr>
          <p:spPr bwMode="gray">
            <a:xfrm>
              <a:off x="627" y="1170"/>
              <a:ext cx="1260" cy="146"/>
            </a:xfrm>
            <a:prstGeom prst="rect">
              <a:avLst/>
            </a:prstGeom>
            <a:noFill/>
            <a:ln w="9525">
              <a:noFill/>
              <a:miter lim="800000"/>
              <a:headEnd/>
              <a:tailEnd/>
            </a:ln>
          </p:spPr>
          <p:txBody>
            <a:bodyPr>
              <a:spAutoFit/>
            </a:bodyPr>
            <a:lstStyle/>
            <a:p>
              <a:pPr algn="ctr"/>
              <a:r>
                <a:rPr lang="fr-FR" b="1" dirty="0" smtClean="0">
                  <a:solidFill>
                    <a:srgbClr val="000000"/>
                  </a:solidFill>
                  <a:latin typeface="Constantia" pitchFamily="18" charset="0"/>
                </a:rPr>
                <a:t>Structures en coupure d’artère</a:t>
              </a:r>
            </a:p>
          </p:txBody>
        </p:sp>
      </p:grpSp>
      <p:pic>
        <p:nvPicPr>
          <p:cNvPr id="12"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00562" y="214290"/>
            <a:ext cx="500066" cy="571503"/>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3" name="Picture 2"/>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650552" y="214290"/>
            <a:ext cx="564786" cy="556432"/>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4" name="TextBox 7"/>
          <p:cNvSpPr txBox="1"/>
          <p:nvPr/>
        </p:nvSpPr>
        <p:spPr>
          <a:xfrm flipH="1">
            <a:off x="5072066" y="285728"/>
            <a:ext cx="928694" cy="461665"/>
          </a:xfrm>
          <a:prstGeom prst="rect">
            <a:avLst/>
          </a:prstGeom>
          <a:noFill/>
        </p:spPr>
        <p:txBody>
          <a:bodyPr wrap="square" rtlCol="0">
            <a:spAutoFit/>
          </a:bodyPr>
          <a:lstStyle/>
          <a:p>
            <a:r>
              <a:rPr lang="fr-FR" sz="1200" b="1" dirty="0" smtClean="0">
                <a:latin typeface="Corbel" pitchFamily="34" charset="0"/>
              </a:rPr>
              <a:t>Solution</a:t>
            </a:r>
          </a:p>
          <a:p>
            <a:r>
              <a:rPr lang="fr-FR" sz="1200" b="1" dirty="0" smtClean="0">
                <a:latin typeface="Corbel" pitchFamily="34" charset="0"/>
              </a:rPr>
              <a:t> proposée</a:t>
            </a:r>
            <a:endParaRPr lang="fr-FR" sz="1200" b="1" dirty="0">
              <a:latin typeface="Corbel" pitchFamily="34" charset="0"/>
            </a:endParaRPr>
          </a:p>
        </p:txBody>
      </p:sp>
      <p:sp>
        <p:nvSpPr>
          <p:cNvPr id="15" name="TextBox 7"/>
          <p:cNvSpPr txBox="1"/>
          <p:nvPr/>
        </p:nvSpPr>
        <p:spPr>
          <a:xfrm flipH="1">
            <a:off x="6572264" y="357166"/>
            <a:ext cx="928694" cy="285752"/>
          </a:xfrm>
          <a:prstGeom prst="rect">
            <a:avLst/>
          </a:prstGeom>
          <a:noFill/>
        </p:spPr>
        <p:txBody>
          <a:bodyPr wrap="square" rtlCol="0">
            <a:spAutoFit/>
          </a:bodyPr>
          <a:lstStyle/>
          <a:p>
            <a:r>
              <a:rPr lang="fr-FR" sz="1200" b="1" dirty="0" smtClean="0">
                <a:latin typeface="Corbel" pitchFamily="34" charset="0"/>
              </a:rPr>
              <a:t>Simulation</a:t>
            </a:r>
            <a:endParaRPr lang="fr-FR" sz="1200" b="1" dirty="0">
              <a:latin typeface="Corbel" pitchFamily="34" charset="0"/>
            </a:endParaRPr>
          </a:p>
        </p:txBody>
      </p:sp>
      <p:sp>
        <p:nvSpPr>
          <p:cNvPr id="16" name="TextBox 7"/>
          <p:cNvSpPr txBox="1"/>
          <p:nvPr/>
        </p:nvSpPr>
        <p:spPr>
          <a:xfrm flipH="1">
            <a:off x="8215370" y="357166"/>
            <a:ext cx="1142976" cy="276999"/>
          </a:xfrm>
          <a:prstGeom prst="rect">
            <a:avLst/>
          </a:prstGeom>
          <a:noFill/>
        </p:spPr>
        <p:txBody>
          <a:bodyPr wrap="square" rtlCol="0">
            <a:spAutoFit/>
          </a:bodyPr>
          <a:lstStyle/>
          <a:p>
            <a:r>
              <a:rPr lang="en-US" sz="1200" b="1" dirty="0" smtClean="0">
                <a:latin typeface="Corbel" pitchFamily="34" charset="0"/>
              </a:rPr>
              <a:t>Conclusion </a:t>
            </a:r>
          </a:p>
        </p:txBody>
      </p:sp>
      <p:pic>
        <p:nvPicPr>
          <p:cNvPr id="17" name="Picture 2"/>
          <p:cNvPicPr>
            <a:picLocks noChangeAspect="1" noChangeArrowheads="1"/>
          </p:cNvPicPr>
          <p:nvPr/>
        </p:nvPicPr>
        <p:blipFill>
          <a:blip r:embed="rId5" cstate="print">
            <a:extLst>
              <a:ext uri="{BEBA8EAE-BF5A-486C-A8C5-ECC9F3942E4B}">
                <a14:imgProps xmlns:a14="http://schemas.microsoft.com/office/drawing/2010/main" xmlns="">
                  <a14:imgLayer r:embed="rId9">
                    <a14:imgEffect>
                      <a14:backgroundRemoval t="0" b="100000" l="0" r="100000"/>
                    </a14:imgEffect>
                  </a14:imgLayer>
                </a14:imgProps>
              </a:ext>
              <a:ext uri="{28A0092B-C50C-407E-A947-70E740481C1C}">
                <a14:useLocalDpi xmlns:a14="http://schemas.microsoft.com/office/drawing/2010/main" xmlns="" val="0"/>
              </a:ext>
            </a:extLst>
          </a:blip>
          <a:srcRect/>
          <a:stretch>
            <a:fillRect/>
          </a:stretch>
        </p:blipFill>
        <p:spPr bwMode="auto">
          <a:xfrm>
            <a:off x="5845804" y="214290"/>
            <a:ext cx="797898" cy="6240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8" name="Picture 4" descr="C:\Users\bouna\Desktop\1434474590.jpeg.png"/>
          <p:cNvPicPr>
            <a:picLocks noChangeAspect="1" noChangeArrowheads="1"/>
          </p:cNvPicPr>
          <p:nvPr/>
        </p:nvPicPr>
        <p:blipFill>
          <a:blip r:embed="rId10"/>
          <a:srcRect/>
          <a:stretch>
            <a:fillRect/>
          </a:stretch>
        </p:blipFill>
        <p:spPr bwMode="auto">
          <a:xfrm>
            <a:off x="1214415" y="-24"/>
            <a:ext cx="928693" cy="1071570"/>
          </a:xfrm>
          <a:prstGeom prst="ellipse">
            <a:avLst/>
          </a:prstGeom>
          <a:ln>
            <a:noFill/>
          </a:ln>
          <a:effectLst>
            <a:softEdge rad="112500"/>
          </a:effectLst>
        </p:spPr>
      </p:pic>
      <p:pic>
        <p:nvPicPr>
          <p:cNvPr id="20" name="Picture 2" descr="C:\Users\bouna\Desktop\eclipse_icon_by_flosweb.png"/>
          <p:cNvPicPr>
            <a:picLocks noChangeAspect="1" noChangeArrowheads="1"/>
          </p:cNvPicPr>
          <p:nvPr/>
        </p:nvPicPr>
        <p:blipFill>
          <a:blip r:embed="rId11" cstate="print"/>
          <a:srcRect/>
          <a:stretch>
            <a:fillRect/>
          </a:stretch>
        </p:blipFill>
        <p:spPr bwMode="auto">
          <a:xfrm>
            <a:off x="-32" y="285705"/>
            <a:ext cx="571504" cy="642965"/>
          </a:xfrm>
          <a:prstGeom prst="rect">
            <a:avLst/>
          </a:prstGeom>
          <a:noFill/>
        </p:spPr>
      </p:pic>
      <p:pic>
        <p:nvPicPr>
          <p:cNvPr id="21" name="Picture 2"/>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2928926" y="642918"/>
            <a:ext cx="540000" cy="604426"/>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22" name="TextBox 7"/>
          <p:cNvSpPr txBox="1"/>
          <p:nvPr/>
        </p:nvSpPr>
        <p:spPr>
          <a:xfrm flipH="1">
            <a:off x="500034" y="428604"/>
            <a:ext cx="4692618" cy="276999"/>
          </a:xfrm>
          <a:prstGeom prst="rect">
            <a:avLst/>
          </a:prstGeom>
          <a:noFill/>
        </p:spPr>
        <p:txBody>
          <a:bodyPr wrap="square" rtlCol="0">
            <a:spAutoFit/>
          </a:bodyPr>
          <a:lstStyle/>
          <a:p>
            <a:r>
              <a:rPr lang="en-US" sz="1200" b="1" dirty="0" smtClean="0">
                <a:latin typeface="Corbel" pitchFamily="34" charset="0"/>
              </a:rPr>
              <a:t>Introduction</a:t>
            </a:r>
            <a:endParaRPr lang="en-US" sz="1200" b="1" dirty="0">
              <a:latin typeface="Corbel" pitchFamily="34" charset="0"/>
            </a:endParaRPr>
          </a:p>
        </p:txBody>
      </p:sp>
      <p:sp>
        <p:nvSpPr>
          <p:cNvPr id="23" name="TextBox 7"/>
          <p:cNvSpPr txBox="1"/>
          <p:nvPr/>
        </p:nvSpPr>
        <p:spPr>
          <a:xfrm flipH="1">
            <a:off x="1928794" y="285728"/>
            <a:ext cx="2143140" cy="461665"/>
          </a:xfrm>
          <a:prstGeom prst="rect">
            <a:avLst/>
          </a:prstGeom>
          <a:noFill/>
        </p:spPr>
        <p:txBody>
          <a:bodyPr wrap="square" rtlCol="0">
            <a:spAutoFit/>
          </a:bodyPr>
          <a:lstStyle/>
          <a:p>
            <a:r>
              <a:rPr lang="en-US" sz="1200" b="1" dirty="0" smtClean="0">
                <a:latin typeface="Corbel" pitchFamily="34" charset="0"/>
              </a:rPr>
              <a:t>Presentation </a:t>
            </a:r>
          </a:p>
          <a:p>
            <a:r>
              <a:rPr lang="en-US" sz="1200" b="1" dirty="0" smtClean="0">
                <a:latin typeface="Corbel" pitchFamily="34" charset="0"/>
              </a:rPr>
              <a:t>de la RADEEF </a:t>
            </a:r>
            <a:endParaRPr lang="en-US" sz="1200" b="1" dirty="0">
              <a:latin typeface="Corbel" pitchFamily="34" charset="0"/>
            </a:endParaRPr>
          </a:p>
        </p:txBody>
      </p:sp>
      <p:sp>
        <p:nvSpPr>
          <p:cNvPr id="26" name="TextBox 7"/>
          <p:cNvSpPr txBox="1"/>
          <p:nvPr/>
        </p:nvSpPr>
        <p:spPr>
          <a:xfrm flipH="1">
            <a:off x="3428992" y="639529"/>
            <a:ext cx="1143008" cy="646331"/>
          </a:xfrm>
          <a:prstGeom prst="rect">
            <a:avLst/>
          </a:prstGeom>
          <a:noFill/>
        </p:spPr>
        <p:txBody>
          <a:bodyPr wrap="square" rtlCol="0">
            <a:spAutoFit/>
          </a:bodyPr>
          <a:lstStyle/>
          <a:p>
            <a:r>
              <a:rPr lang="fr-FR" sz="1200" b="1" dirty="0" smtClean="0">
                <a:latin typeface="Corbel" pitchFamily="34" charset="0"/>
              </a:rPr>
              <a:t>Réseau de </a:t>
            </a:r>
          </a:p>
          <a:p>
            <a:r>
              <a:rPr lang="fr-FR" sz="1200" b="1" dirty="0" smtClean="0">
                <a:latin typeface="Corbel" pitchFamily="34" charset="0"/>
              </a:rPr>
              <a:t>distribution </a:t>
            </a:r>
          </a:p>
          <a:p>
            <a:r>
              <a:rPr lang="fr-FR" sz="1200" b="1" dirty="0" smtClean="0">
                <a:latin typeface="Corbel" pitchFamily="34" charset="0"/>
              </a:rPr>
              <a:t>HTA</a:t>
            </a:r>
            <a:endParaRPr lang="fr-FR" sz="1200" b="1" dirty="0">
              <a:latin typeface="Corbel" pitchFamily="34" charset="0"/>
            </a:endParaRPr>
          </a:p>
        </p:txBody>
      </p:sp>
      <p:cxnSp>
        <p:nvCxnSpPr>
          <p:cNvPr id="27" name="Connecteur droit 26"/>
          <p:cNvCxnSpPr/>
          <p:nvPr/>
        </p:nvCxnSpPr>
        <p:spPr>
          <a:xfrm>
            <a:off x="4464032" y="928670"/>
            <a:ext cx="4680000" cy="15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0" y="998520"/>
            <a:ext cx="273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6" name="Espace réservé de la date 35"/>
          <p:cNvSpPr>
            <a:spLocks noGrp="1"/>
          </p:cNvSpPr>
          <p:nvPr>
            <p:ph type="dt" sz="half" idx="10"/>
          </p:nvPr>
        </p:nvSpPr>
        <p:spPr/>
        <p:txBody>
          <a:bodyPr/>
          <a:lstStyle/>
          <a:p>
            <a:fld id="{6FA56BCE-614E-48E1-BC3C-211214300B23}" type="datetime1">
              <a:rPr lang="fr-FR" smtClean="0"/>
              <a:pPr/>
              <a:t>19/06/2016</a:t>
            </a:fld>
            <a:endParaRPr lang="fr-BE"/>
          </a:p>
        </p:txBody>
      </p:sp>
      <p:sp>
        <p:nvSpPr>
          <p:cNvPr id="37" name="Espace réservé du numéro de diapositive 36"/>
          <p:cNvSpPr>
            <a:spLocks noGrp="1"/>
          </p:cNvSpPr>
          <p:nvPr>
            <p:ph type="sldNum" sz="quarter" idx="12"/>
          </p:nvPr>
        </p:nvSpPr>
        <p:spPr/>
        <p:txBody>
          <a:bodyPr/>
          <a:lstStyle/>
          <a:p>
            <a:fld id="{CF4668DC-857F-487D-BFFA-8C0CA5037977}" type="slidenum">
              <a:rPr lang="fr-BE" smtClean="0"/>
              <a:pPr/>
              <a:t>9</a:t>
            </a:fld>
            <a:endParaRPr lang="fr-B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800" decel="100000"/>
                                        <p:tgtEl>
                                          <p:spTgt spid="2"/>
                                        </p:tgtEl>
                                      </p:cBhvr>
                                    </p:animEffect>
                                    <p:anim calcmode="lin" valueType="num">
                                      <p:cBhvr>
                                        <p:cTn id="8" dur="800" decel="100000" fill="hold"/>
                                        <p:tgtEl>
                                          <p:spTgt spid="2"/>
                                        </p:tgtEl>
                                        <p:attrNameLst>
                                          <p:attrName>style.rotation</p:attrName>
                                        </p:attrNameLst>
                                      </p:cBhvr>
                                      <p:tavLst>
                                        <p:tav tm="0">
                                          <p:val>
                                            <p:fltVal val="-90"/>
                                          </p:val>
                                        </p:tav>
                                        <p:tav tm="100000">
                                          <p:val>
                                            <p:fltVal val="0"/>
                                          </p:val>
                                        </p:tav>
                                      </p:tavLst>
                                    </p:anim>
                                    <p:anim calcmode="lin" valueType="num">
                                      <p:cBhvr>
                                        <p:cTn id="9" dur="800" decel="100000" fill="hold"/>
                                        <p:tgtEl>
                                          <p:spTgt spid="2"/>
                                        </p:tgtEl>
                                        <p:attrNameLst>
                                          <p:attrName>ppt_x</p:attrName>
                                        </p:attrNameLst>
                                      </p:cBhvr>
                                      <p:tavLst>
                                        <p:tav tm="0">
                                          <p:val>
                                            <p:strVal val="#ppt_x+0.4"/>
                                          </p:val>
                                        </p:tav>
                                        <p:tav tm="100000">
                                          <p:val>
                                            <p:strVal val="#ppt_x-0.05"/>
                                          </p:val>
                                        </p:tav>
                                      </p:tavLst>
                                    </p:anim>
                                    <p:anim calcmode="lin" valueType="num">
                                      <p:cBhvr>
                                        <p:cTn id="10" dur="800" decel="100000" fill="hold"/>
                                        <p:tgtEl>
                                          <p:spTgt spid="2"/>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800" decel="100000"/>
                                        <p:tgtEl>
                                          <p:spTgt spid="3"/>
                                        </p:tgtEl>
                                      </p:cBhvr>
                                    </p:animEffect>
                                    <p:anim calcmode="lin" valueType="num">
                                      <p:cBhvr>
                                        <p:cTn id="18" dur="800" decel="100000" fill="hold"/>
                                        <p:tgtEl>
                                          <p:spTgt spid="3"/>
                                        </p:tgtEl>
                                        <p:attrNameLst>
                                          <p:attrName>style.rotation</p:attrName>
                                        </p:attrNameLst>
                                      </p:cBhvr>
                                      <p:tavLst>
                                        <p:tav tm="0">
                                          <p:val>
                                            <p:fltVal val="-90"/>
                                          </p:val>
                                        </p:tav>
                                        <p:tav tm="100000">
                                          <p:val>
                                            <p:fltVal val="0"/>
                                          </p:val>
                                        </p:tav>
                                      </p:tavLst>
                                    </p:anim>
                                    <p:anim calcmode="lin" valueType="num">
                                      <p:cBhvr>
                                        <p:cTn id="19" dur="800" decel="100000" fill="hold"/>
                                        <p:tgtEl>
                                          <p:spTgt spid="3"/>
                                        </p:tgtEl>
                                        <p:attrNameLst>
                                          <p:attrName>ppt_x</p:attrName>
                                        </p:attrNameLst>
                                      </p:cBhvr>
                                      <p:tavLst>
                                        <p:tav tm="0">
                                          <p:val>
                                            <p:strVal val="#ppt_x+0.4"/>
                                          </p:val>
                                        </p:tav>
                                        <p:tav tm="100000">
                                          <p:val>
                                            <p:strVal val="#ppt_x-0.05"/>
                                          </p:val>
                                        </p:tav>
                                      </p:tavLst>
                                    </p:anim>
                                    <p:anim calcmode="lin" valueType="num">
                                      <p:cBhvr>
                                        <p:cTn id="20" dur="800" decel="100000" fill="hold"/>
                                        <p:tgtEl>
                                          <p:spTgt spid="3"/>
                                        </p:tgtEl>
                                        <p:attrNameLst>
                                          <p:attrName>ppt_y</p:attrName>
                                        </p:attrNameLst>
                                      </p:cBhvr>
                                      <p:tavLst>
                                        <p:tav tm="0">
                                          <p:val>
                                            <p:strVal val="#ppt_y-0.4"/>
                                          </p:val>
                                        </p:tav>
                                        <p:tav tm="100000">
                                          <p:val>
                                            <p:strVal val="#ppt_y+0.1"/>
                                          </p:val>
                                        </p:tav>
                                      </p:tavLst>
                                    </p:anim>
                                    <p:anim calcmode="lin" valueType="num">
                                      <p:cBhvr>
                                        <p:cTn id="2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2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800" decel="100000"/>
                                        <p:tgtEl>
                                          <p:spTgt spid="4"/>
                                        </p:tgtEl>
                                      </p:cBhvr>
                                    </p:animEffect>
                                    <p:anim calcmode="lin" valueType="num">
                                      <p:cBhvr>
                                        <p:cTn id="28" dur="800" decel="100000" fill="hold"/>
                                        <p:tgtEl>
                                          <p:spTgt spid="4"/>
                                        </p:tgtEl>
                                        <p:attrNameLst>
                                          <p:attrName>style.rotation</p:attrName>
                                        </p:attrNameLst>
                                      </p:cBhvr>
                                      <p:tavLst>
                                        <p:tav tm="0">
                                          <p:val>
                                            <p:fltVal val="-90"/>
                                          </p:val>
                                        </p:tav>
                                        <p:tav tm="100000">
                                          <p:val>
                                            <p:fltVal val="0"/>
                                          </p:val>
                                        </p:tav>
                                      </p:tavLst>
                                    </p:anim>
                                    <p:anim calcmode="lin" valueType="num">
                                      <p:cBhvr>
                                        <p:cTn id="29" dur="800" decel="100000" fill="hold"/>
                                        <p:tgtEl>
                                          <p:spTgt spid="4"/>
                                        </p:tgtEl>
                                        <p:attrNameLst>
                                          <p:attrName>ppt_x</p:attrName>
                                        </p:attrNameLst>
                                      </p:cBhvr>
                                      <p:tavLst>
                                        <p:tav tm="0">
                                          <p:val>
                                            <p:strVal val="#ppt_x+0.4"/>
                                          </p:val>
                                        </p:tav>
                                        <p:tav tm="100000">
                                          <p:val>
                                            <p:strVal val="#ppt_x-0.05"/>
                                          </p:val>
                                        </p:tav>
                                      </p:tavLst>
                                    </p:anim>
                                    <p:anim calcmode="lin" valueType="num">
                                      <p:cBhvr>
                                        <p:cTn id="30" dur="800" decel="100000" fill="hold"/>
                                        <p:tgtEl>
                                          <p:spTgt spid="4"/>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06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9698</TotalTime>
  <Words>3788</Words>
  <PresentationFormat>Affichage à l'écran (4:3)</PresentationFormat>
  <Paragraphs>908</Paragraphs>
  <Slides>40</Slides>
  <Notes>32</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40</vt:i4>
      </vt:variant>
    </vt:vector>
  </HeadingPairs>
  <TitlesOfParts>
    <vt:vector size="42" baseType="lpstr">
      <vt:lpstr>Thème Office</vt:lpstr>
      <vt:lpstr>Image</vt:lpstr>
      <vt:lpstr>Diapositive 1</vt:lpstr>
      <vt:lpstr>Plan</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Simulation</vt:lpstr>
      <vt:lpstr>Diapositive 39</vt:lpstr>
      <vt:lpstr>Diapositive 40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bouna</dc:creator>
  <cp:lastModifiedBy>bouna</cp:lastModifiedBy>
  <cp:revision>236</cp:revision>
  <dcterms:created xsi:type="dcterms:W3CDTF">2016-04-22T17:59:19Z</dcterms:created>
  <dcterms:modified xsi:type="dcterms:W3CDTF">2016-06-19T06:38:35Z</dcterms:modified>
</cp:coreProperties>
</file>